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32"/>
  </p:notesMasterIdLst>
  <p:handoutMasterIdLst>
    <p:handoutMasterId r:id="rId33"/>
  </p:handoutMasterIdLst>
  <p:sldIdLst>
    <p:sldId id="542" r:id="rId2"/>
    <p:sldId id="551" r:id="rId3"/>
    <p:sldId id="552" r:id="rId4"/>
    <p:sldId id="553" r:id="rId5"/>
    <p:sldId id="407" r:id="rId6"/>
    <p:sldId id="408" r:id="rId7"/>
    <p:sldId id="409" r:id="rId8"/>
    <p:sldId id="544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557" r:id="rId25"/>
    <p:sldId id="425" r:id="rId26"/>
    <p:sldId id="426" r:id="rId27"/>
    <p:sldId id="396" r:id="rId28"/>
    <p:sldId id="427" r:id="rId29"/>
    <p:sldId id="428" r:id="rId30"/>
    <p:sldId id="558" r:id="rId3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8" autoAdjust="0"/>
    <p:restoredTop sz="70604" autoAdjust="0"/>
  </p:normalViewPr>
  <p:slideViewPr>
    <p:cSldViewPr>
      <p:cViewPr varScale="1">
        <p:scale>
          <a:sx n="87" d="100"/>
          <a:sy n="87" d="100"/>
        </p:scale>
        <p:origin x="14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22,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22,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about collaboration…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0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3C131-CB5D-8C45-A0A8-632BFEDB8A55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923F75-4FBA-8D4C-8CF8-48CB1D4265F7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What is diff. between combinational and sequential logic?</a:t>
            </a:r>
          </a:p>
        </p:txBody>
      </p:sp>
    </p:spTree>
    <p:extLst>
      <p:ext uri="{BB962C8B-B14F-4D97-AF65-F5344CB8AC3E}">
        <p14:creationId xmlns:p14="http://schemas.microsoft.com/office/powerpoint/2010/main" val="412111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7CD70B-A79E-0148-B396-FA7B72CC024D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51461B-E82D-114E-9C93-B8C558128D77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9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A070B8-CBF3-1D4A-A78F-D8E0A7ACBA29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7AC82C6-BA13-7B4A-8524-68AF63E29579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6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2E925A-A4FF-354A-A161-0941F01370BF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0815B7-38C0-A84E-A546-253079CCE4A7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80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21BF902-F511-C04B-8389-1AAEB200A6DC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F073D40-70ED-6F40-A1E8-FF92BE62EDAB}" type="slidenum">
              <a:rPr lang="en-AU" altLang="en-US" sz="1300">
                <a:latin typeface="Times New Roman" charset="0"/>
              </a:rPr>
              <a:pPr/>
              <a:t>14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We have already seen this.</a:t>
            </a:r>
          </a:p>
          <a:p>
            <a:r>
              <a:rPr lang="en-US" altLang="en-US" dirty="0">
                <a:latin typeface="Times New Roman" charset="0"/>
              </a:rPr>
              <a:t>Right half is important b/c we want to be able to read and then write back to a register (e.g., add) in the same clock cycle.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Since this is a single-cycle CPU design, Q: What’s going to limit the cycle time of our clock? How fast can we make it?</a:t>
            </a:r>
          </a:p>
          <a:p>
            <a:r>
              <a:rPr lang="en-US" altLang="en-US" dirty="0">
                <a:latin typeface="Times New Roman" charset="0"/>
              </a:rPr>
              <a:t>A: Equal to the longest delay path through our logic.</a:t>
            </a:r>
          </a:p>
          <a:p>
            <a:r>
              <a:rPr lang="en-US" altLang="en-US" dirty="0">
                <a:latin typeface="Times New Roman" charset="0"/>
              </a:rPr>
              <a:t>Actually there are other factors: setup/hold time, clock skew, but we don’t worry too much about those.</a:t>
            </a:r>
          </a:p>
        </p:txBody>
      </p:sp>
    </p:spTree>
    <p:extLst>
      <p:ext uri="{BB962C8B-B14F-4D97-AF65-F5344CB8AC3E}">
        <p14:creationId xmlns:p14="http://schemas.microsoft.com/office/powerpoint/2010/main" val="3285599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9A9039-7C0B-794C-922C-AA845D55DA84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7F1E75-A51A-0E4C-AFD7-DB28F6100ACF}" type="slidenum">
              <a:rPr lang="en-AU" altLang="en-US" sz="1300">
                <a:latin typeface="Times New Roman" charset="0"/>
              </a:rPr>
              <a:pPr/>
              <a:t>15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1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FAC4B7-FC94-DC47-B25B-96BDBEBAE54A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6EA46-B388-4640-BFE6-BE8617A44EC1}" type="slidenum">
              <a:rPr lang="en-AU" altLang="en-US" sz="1300">
                <a:latin typeface="Times New Roman" charset="0"/>
              </a:rPr>
              <a:pPr/>
              <a:t>16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Why</a:t>
            </a:r>
            <a:r>
              <a:rPr lang="en-US" altLang="en-US" baseline="0" dirty="0">
                <a:latin typeface="Times New Roman" charset="0"/>
              </a:rPr>
              <a:t> do we need to increment by 4? So how big is the PC?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44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DCB768-CB6A-CC48-B3A5-BA747220EA3F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72701E-C876-0042-85FE-B71F78A845BE}" type="slidenum">
              <a:rPr lang="en-AU" altLang="en-US" sz="1300">
                <a:latin typeface="Times New Roman" charset="0"/>
              </a:rPr>
              <a:pPr/>
              <a:t>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Why 5 bits?</a:t>
            </a:r>
          </a:p>
        </p:txBody>
      </p:sp>
    </p:spTree>
    <p:extLst>
      <p:ext uri="{BB962C8B-B14F-4D97-AF65-F5344CB8AC3E}">
        <p14:creationId xmlns:p14="http://schemas.microsoft.com/office/powerpoint/2010/main" val="2980519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4F596B-0C7E-6647-A8C1-3F68611BCA9F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BE604E-8B82-6545-9921-02835A358C57}" type="slidenum">
              <a:rPr lang="en-AU" altLang="en-US" sz="1300">
                <a:latin typeface="Times New Roman" charset="0"/>
              </a:rPr>
              <a:pPr/>
              <a:t>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30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3F6EBA-2725-E14A-BFE9-CCAFD4EB1543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A31F5E-EF7F-D041-9A21-B3FF5383E39C}" type="slidenum">
              <a:rPr lang="en-AU" altLang="en-US" sz="1300">
                <a:latin typeface="Times New Roman" charset="0"/>
              </a:rPr>
              <a:pPr/>
              <a:t>19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What addressing mode do branch instructions</a:t>
            </a:r>
            <a:r>
              <a:rPr lang="en-US" altLang="en-US" baseline="0" dirty="0">
                <a:latin typeface="Times New Roman" charset="0"/>
              </a:rPr>
              <a:t> use?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2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3E247B9-C460-4341-A363-85A8911FA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tIns="44446" rIns="90480" bIns="44446"/>
          <a:lstStyle/>
          <a:p>
            <a:r>
              <a:rPr lang="en-US" altLang="en-US" dirty="0"/>
              <a:t>Before we go any further, let’s step back for a second and take a look at the big picture.</a:t>
            </a:r>
          </a:p>
          <a:p>
            <a:r>
              <a:rPr lang="en-US" altLang="en-US" dirty="0"/>
              <a:t>All computer consist of five components: (1) Input and (2) output devices. (3) The Memory System. And the (4) Control and (5) Datapath of the Processor.</a:t>
            </a:r>
          </a:p>
          <a:p>
            <a:r>
              <a:rPr lang="en-US" altLang="en-US" dirty="0"/>
              <a:t>Today’s lecture covers the </a:t>
            </a:r>
            <a:r>
              <a:rPr lang="en-US" altLang="en-US" dirty="0" err="1"/>
              <a:t>datapath</a:t>
            </a:r>
            <a:r>
              <a:rPr lang="en-US" altLang="en-US" dirty="0"/>
              <a:t> and control design.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521DFDD-1329-E746-81C9-8A382EDA4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87518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DBC051-AF5C-6C42-8240-E9D6144BFED1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C9336D-E87C-B04F-8B96-91F4D7F1AC62}" type="slidenum">
              <a:rPr lang="en-AU" altLang="en-US" sz="1300">
                <a:latin typeface="Times New Roman" charset="0"/>
              </a:rPr>
              <a:pPr/>
              <a:t>20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80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8C2D8-CADA-8A46-B4FE-BC91ECF2BB9A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9640AD5-5928-364D-BDFF-349C9DF5018F}" type="slidenum">
              <a:rPr lang="en-AU" altLang="en-US" sz="1300">
                <a:latin typeface="Times New Roman" charset="0"/>
              </a:rPr>
              <a:pPr/>
              <a:t>21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Must first read the instruction before we know which addresses we need to read/write!</a:t>
            </a:r>
          </a:p>
        </p:txBody>
      </p:sp>
    </p:spTree>
    <p:extLst>
      <p:ext uri="{BB962C8B-B14F-4D97-AF65-F5344CB8AC3E}">
        <p14:creationId xmlns:p14="http://schemas.microsoft.com/office/powerpoint/2010/main" val="869645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AFDFE0-9129-C042-B062-8B208A02F44C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F44FE9A-11F3-1046-9E3D-48BA1B4BD995}" type="slidenum">
              <a:rPr lang="en-AU" altLang="en-US" sz="1300">
                <a:latin typeface="Times New Roman" charset="0"/>
              </a:rPr>
              <a:pPr/>
              <a:t>22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3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E4FA1D-C54C-BD47-9115-B335F179D9D2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BF7509-2BE0-1741-A615-6D889A7F75FD}" type="slidenum">
              <a:rPr lang="en-AU" altLang="en-US" sz="1300">
                <a:latin typeface="Times New Roman" charset="0"/>
              </a:rPr>
              <a:pPr/>
              <a:t>23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71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3D7E3A0-AAEE-2441-9719-DF5175044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tIns="44446" rIns="90480" bIns="44446"/>
          <a:lstStyle/>
          <a:p>
            <a:r>
              <a:rPr lang="en-US" altLang="en-US" dirty="0"/>
              <a:t>B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4DC101C-701D-D349-A558-F617E6DFC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522783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8AD004-CF64-934A-A807-4A50DEDAC007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CA85266-961F-C947-A15B-BC35EEA62E0C}" type="slidenum">
              <a:rPr lang="en-AU" altLang="en-US" sz="1300">
                <a:latin typeface="Times New Roman" charset="0"/>
              </a:rPr>
              <a:pPr/>
              <a:t>25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Why that relationship between add</a:t>
            </a:r>
            <a:r>
              <a:rPr lang="en-US" altLang="en-US" baseline="0" dirty="0">
                <a:latin typeface="Times New Roman" charset="0"/>
              </a:rPr>
              <a:t> and subtract? Remember the picture of our ALU?</a:t>
            </a:r>
          </a:p>
          <a:p>
            <a:r>
              <a:rPr lang="en-US" altLang="en-US" baseline="0" dirty="0">
                <a:latin typeface="Times New Roman" charset="0"/>
              </a:rPr>
              <a:t>Need to generate these 4 ALU control bits based on the instruction we are currently executing..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66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9714B7-C4B9-1A4E-8491-308480AC4A36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9D03C38-49A3-1D43-9F87-907F1881D391}" type="slidenum">
              <a:rPr lang="en-AU" altLang="en-US" sz="1300">
                <a:latin typeface="Times New Roman" charset="0"/>
              </a:rPr>
              <a:pPr/>
              <a:t>26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Split into 3 groups:</a:t>
            </a:r>
          </a:p>
          <a:p>
            <a:r>
              <a:rPr lang="en-US" altLang="en-US" dirty="0">
                <a:latin typeface="Times New Roman" charset="0"/>
              </a:rPr>
              <a:t>Mem access op: 00</a:t>
            </a:r>
          </a:p>
          <a:p>
            <a:r>
              <a:rPr lang="en-US" altLang="en-US" dirty="0">
                <a:latin typeface="Times New Roman" charset="0"/>
              </a:rPr>
              <a:t>Branch: 01</a:t>
            </a:r>
          </a:p>
          <a:p>
            <a:r>
              <a:rPr lang="en-US" altLang="en-US" dirty="0">
                <a:latin typeface="Times New Roman" charset="0"/>
              </a:rPr>
              <a:t>Any R-type: 10</a:t>
            </a:r>
          </a:p>
        </p:txBody>
      </p:sp>
    </p:spTree>
    <p:extLst>
      <p:ext uri="{BB962C8B-B14F-4D97-AF65-F5344CB8AC3E}">
        <p14:creationId xmlns:p14="http://schemas.microsoft.com/office/powerpoint/2010/main" val="2248895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8B9543B-BBD9-3E40-87D3-8DCA2EE60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DB2F98E-63D7-E249-8464-37016F8B7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This, then, is the logic.  Notice that two function bits were dropped for being completely redundant (because of our small set of instructions).</a:t>
            </a:r>
          </a:p>
          <a:p>
            <a:endParaRPr lang="en-US" altLang="en-US" dirty="0"/>
          </a:p>
          <a:p>
            <a:r>
              <a:rPr lang="en-US" altLang="en-US" dirty="0"/>
              <a:t>Op0 is far-right bit, etc.</a:t>
            </a:r>
          </a:p>
          <a:p>
            <a:endParaRPr lang="en-US" altLang="en-US" dirty="0"/>
          </a:p>
          <a:p>
            <a:r>
              <a:rPr lang="en-US" altLang="en-US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3379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EE6387-DD6E-E145-A7F1-8E3F2AF92EDB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13147AD-5D03-664F-AF2A-F68E94BFA08D}" type="slidenum">
              <a:rPr lang="en-AU" altLang="en-US" sz="1300">
                <a:latin typeface="Times New Roman" charset="0"/>
              </a:rPr>
              <a:pPr/>
              <a:t>28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79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15D0E35-2A4C-8246-BDF6-AD906685408F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D8D28-3E9F-414D-AD90-627B3C24542C}" type="slidenum">
              <a:rPr lang="en-AU" altLang="en-US" sz="1300">
                <a:latin typeface="Times New Roman" charset="0"/>
              </a:rPr>
              <a:pPr/>
              <a:t>29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E: Trace through an add, someone. </a:t>
            </a:r>
          </a:p>
          <a:p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4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F117083-AF0E-9B41-8E3B-4BE0CE842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tIns="44446" rIns="90480" bIns="44446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slide shows how the next two lectures fit into the overall performance picture.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charset="0"/>
              </a:rPr>
              <a:t>Have seen instruction count, now let’s dig into CPI (and also cycle time somewhat)</a:t>
            </a:r>
          </a:p>
          <a:p>
            <a:endParaRPr lang="en-US" altLang="en-US" dirty="0"/>
          </a:p>
          <a:p>
            <a:r>
              <a:rPr lang="en-US" altLang="en-US" dirty="0"/>
              <a:t>Instruction count is controlled by the Instruction Set Architecture and the compiler design so the computer engineer has very little control over it (Instruction Count).</a:t>
            </a:r>
          </a:p>
          <a:p>
            <a:r>
              <a:rPr lang="en-US" altLang="en-US" dirty="0"/>
              <a:t>What you as a computer engineer can control, while you are designing a processor, are the Clock Cycle Time and Instruction Count per cycle.</a:t>
            </a:r>
          </a:p>
          <a:p>
            <a:r>
              <a:rPr lang="en-US" altLang="en-US" dirty="0"/>
              <a:t>More specifically, in the next two lectures, you will be designing a single cycle processor which by definition takes one clock cycle to execute every instruction.</a:t>
            </a:r>
          </a:p>
          <a:p>
            <a:r>
              <a:rPr lang="en-US" altLang="en-US" dirty="0"/>
              <a:t>The disadvantage of this single cycle processor design is that it has a long cycle time.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8E6E47B-062D-C342-B03B-208B2C22E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895420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15D0E35-2A4C-8246-BDF6-AD906685408F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D8D28-3E9F-414D-AD90-627B3C24542C}" type="slidenum">
              <a:rPr lang="en-AU" altLang="en-US" sz="1300">
                <a:latin typeface="Times New Roman" charset="0"/>
              </a:rPr>
              <a:pPr/>
              <a:t>30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SQ: What are the control signals? A: D</a:t>
            </a:r>
          </a:p>
          <a:p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8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F010703-BBFE-7C47-B518-2FFE5CEA6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tIns="44446" rIns="90480" bIns="44446"/>
          <a:lstStyle/>
          <a:p>
            <a:r>
              <a:rPr lang="en-US" altLang="en-US" dirty="0"/>
              <a:t>Later we’ll look at a more realistic processor design.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3BA9F43-3E71-B743-BCB4-1695BD1E9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9440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782007-31B3-D043-92CD-740EC9245EA0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81C4C6-FC12-664B-9C47-58D492E14463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These </a:t>
            </a:r>
            <a:r>
              <a:rPr lang="en-US" altLang="en-US" dirty="0">
                <a:latin typeface="Times New Roman" charset="0"/>
              </a:rPr>
              <a:t>instructions actually have a lot in common. In particular, many need to read a register and use an ALU to calculate something.</a:t>
            </a:r>
          </a:p>
          <a:p>
            <a:r>
              <a:rPr lang="en-US" altLang="en-US" dirty="0">
                <a:latin typeface="Times New Roman" charset="0"/>
              </a:rPr>
              <a:t>Arithmetic need their result, load/store need to calculate memory address, </a:t>
            </a:r>
            <a:r>
              <a:rPr lang="en-US" altLang="en-US" dirty="0" err="1">
                <a:latin typeface="Times New Roman" charset="0"/>
              </a:rPr>
              <a:t>beq</a:t>
            </a:r>
            <a:r>
              <a:rPr lang="en-US" altLang="en-US" dirty="0">
                <a:latin typeface="Times New Roman" charset="0"/>
              </a:rPr>
              <a:t> must calculate instruction address…</a:t>
            </a:r>
          </a:p>
        </p:txBody>
      </p:sp>
    </p:spTree>
    <p:extLst>
      <p:ext uri="{BB962C8B-B14F-4D97-AF65-F5344CB8AC3E}">
        <p14:creationId xmlns:p14="http://schemas.microsoft.com/office/powerpoint/2010/main" val="246223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8300DA-1CCA-9E4E-8D29-F3C76EF0EDC1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E0D4FF-542D-B14C-8B87-CE2A176181B4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Very basic diagram. </a:t>
            </a:r>
          </a:p>
          <a:p>
            <a:r>
              <a:rPr lang="en-US" altLang="en-US" dirty="0">
                <a:latin typeface="Times New Roman" charset="0"/>
              </a:rPr>
              <a:t>Q: What is top left add for? (get next instruction address)</a:t>
            </a:r>
          </a:p>
          <a:p>
            <a:r>
              <a:rPr lang="en-US" altLang="en-US" dirty="0">
                <a:latin typeface="Times New Roman" charset="0"/>
              </a:rPr>
              <a:t>Q: top right (branch calculation)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Assumes duplicated instruction and data memory, at least for now.</a:t>
            </a:r>
          </a:p>
        </p:txBody>
      </p:sp>
    </p:spTree>
    <p:extLst>
      <p:ext uri="{BB962C8B-B14F-4D97-AF65-F5344CB8AC3E}">
        <p14:creationId xmlns:p14="http://schemas.microsoft.com/office/powerpoint/2010/main" val="240215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D7F9AA3-F640-7340-A9EC-05E4FAEB4292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8D7621-44C9-154C-85E6-11F87F141767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Can’t just have multiple lines running into each other!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SQ: What logi</a:t>
            </a:r>
            <a:r>
              <a:rPr lang="en-US" altLang="en-US" baseline="0" dirty="0">
                <a:latin typeface="Times New Roman" charset="0"/>
              </a:rPr>
              <a:t>c component can we use to choose between multiple inputs?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D7F9AA3-F640-7340-A9EC-05E4FAEB4292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8D7621-44C9-154C-85E6-11F87F141767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In addition to the </a:t>
            </a:r>
            <a:r>
              <a:rPr lang="en-US" altLang="en-US" dirty="0" err="1">
                <a:latin typeface="Times New Roman" charset="0"/>
              </a:rPr>
              <a:t>muxers</a:t>
            </a:r>
            <a:r>
              <a:rPr lang="en-US" altLang="en-US" dirty="0">
                <a:latin typeface="Times New Roman" charset="0"/>
              </a:rPr>
              <a:t>, we need to show how we decide which components to use, and how to use them. </a:t>
            </a:r>
          </a:p>
          <a:p>
            <a:r>
              <a:rPr lang="en-US" altLang="en-US" dirty="0">
                <a:latin typeface="Times New Roman" charset="0"/>
              </a:rPr>
              <a:t>e.g. do we take the PC+4 as next instruction, or the result of branch calculation?</a:t>
            </a:r>
          </a:p>
        </p:txBody>
      </p:sp>
    </p:spTree>
    <p:extLst>
      <p:ext uri="{BB962C8B-B14F-4D97-AF65-F5344CB8AC3E}">
        <p14:creationId xmlns:p14="http://schemas.microsoft.com/office/powerpoint/2010/main" val="86600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6A44D50-F85F-FA4C-850C-37B9C21A7059}" type="datetime3">
              <a:rPr lang="en-AU" altLang="en-US" sz="1300">
                <a:latin typeface="Times New Roman" charset="0"/>
              </a:rPr>
              <a:pPr/>
              <a:t>22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A2981-1623-9540-A9AE-948FF06D8EEB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We’ll show these “control” lines in blue.</a:t>
            </a:r>
          </a:p>
          <a:p>
            <a:r>
              <a:rPr lang="en-US" altLang="en-US" dirty="0">
                <a:latin typeface="Times New Roman" charset="0"/>
              </a:rPr>
              <a:t>Typically we won’t show all these control</a:t>
            </a:r>
            <a:r>
              <a:rPr lang="en-US" altLang="en-US" baseline="0" dirty="0">
                <a:latin typeface="Times New Roman" charset="0"/>
              </a:rPr>
              <a:t> wires b/c they make the picture messy. Instead we’ll just show a blue line segment going in to the appropriate place at each block.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Q: What’s the AND gate at the top for? A: Must be branch instruction and result must have been true.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0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738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6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13.emf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notesSlide" Target="../notesSlides/notesSlide24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34" Type="http://schemas.openxmlformats.org/officeDocument/2006/relationships/image" Target="../media/image15.emf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33" Type="http://schemas.openxmlformats.org/officeDocument/2006/relationships/oleObject" Target="../embeddings/oleObject2.bin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image" Target="../media/image14.emf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oleObject" Target="../embeddings/oleObject1.bin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notesSlide" Target="../notesSlides/notesSlide27.xml"/><Relationship Id="rId8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Processor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784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B2D909A-EF31-B745-8178-286F26C411AE}" type="slidenum">
              <a:rPr lang="en-AU" altLang="en-US" sz="1400"/>
              <a:pPr/>
              <a:t>10</a:t>
            </a:fld>
            <a:endParaRPr lang="en-AU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Design Basics</a:t>
            </a:r>
            <a:endParaRPr lang="en-AU" alt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Information encoded in binary</a:t>
            </a:r>
          </a:p>
          <a:p>
            <a:pPr lvl="1" eaLnBrk="1" hangingPunct="1"/>
            <a:r>
              <a:rPr lang="en-US" altLang="en-US" dirty="0"/>
              <a:t>Low voltage = 0, High voltage = 1</a:t>
            </a:r>
          </a:p>
          <a:p>
            <a:pPr lvl="1" eaLnBrk="1" hangingPunct="1"/>
            <a:r>
              <a:rPr lang="en-US" altLang="en-US" dirty="0"/>
              <a:t>One wire per bit</a:t>
            </a:r>
          </a:p>
          <a:p>
            <a:pPr lvl="1" eaLnBrk="1" hangingPunct="1"/>
            <a:r>
              <a:rPr lang="en-US" altLang="en-US" dirty="0"/>
              <a:t>Multi-bit data encoded on multi-wire buses</a:t>
            </a:r>
          </a:p>
          <a:p>
            <a:pPr eaLnBrk="1" hangingPunct="1"/>
            <a:r>
              <a:rPr lang="en-US" altLang="en-US" dirty="0"/>
              <a:t>Combinational element</a:t>
            </a:r>
          </a:p>
          <a:p>
            <a:pPr lvl="1" eaLnBrk="1" hangingPunct="1"/>
            <a:r>
              <a:rPr lang="en-US" altLang="en-US" dirty="0"/>
              <a:t>Operate on data</a:t>
            </a:r>
          </a:p>
          <a:p>
            <a:pPr lvl="1" eaLnBrk="1" hangingPunct="1"/>
            <a:r>
              <a:rPr lang="en-US" altLang="en-US" dirty="0"/>
              <a:t>Output is a function of input</a:t>
            </a:r>
          </a:p>
          <a:p>
            <a:pPr eaLnBrk="1" hangingPunct="1"/>
            <a:r>
              <a:rPr lang="en-US" altLang="en-US" dirty="0"/>
              <a:t>State (sequential) elements</a:t>
            </a:r>
          </a:p>
          <a:p>
            <a:pPr lvl="1" eaLnBrk="1" hangingPunct="1"/>
            <a:r>
              <a:rPr lang="en-US" altLang="en-US" dirty="0"/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981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E2495F3-9B48-FF4F-B714-D1B0D748A682}" type="slidenum">
              <a:rPr lang="en-AU" altLang="en-US" sz="1400"/>
              <a:pPr/>
              <a:t>11</a:t>
            </a:fld>
            <a:endParaRPr lang="en-AU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Combinational Elements</a:t>
            </a:r>
            <a:endParaRPr lang="en-AU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3101975" cy="1295400"/>
          </a:xfrm>
        </p:spPr>
        <p:txBody>
          <a:bodyPr/>
          <a:lstStyle/>
          <a:p>
            <a:pPr eaLnBrk="1" hangingPunct="1"/>
            <a:r>
              <a:rPr lang="en-US" altLang="en-US"/>
              <a:t>AND-gate</a:t>
            </a:r>
          </a:p>
          <a:p>
            <a:pPr lvl="1" eaLnBrk="1" hangingPunct="1"/>
            <a:r>
              <a:rPr lang="en-US" altLang="en-US"/>
              <a:t>Y = A &amp; B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1258888" y="2641600"/>
            <a:ext cx="1560512" cy="655638"/>
            <a:chOff x="249" y="2299"/>
            <a:chExt cx="983" cy="413"/>
          </a:xfrm>
        </p:grpSpPr>
        <p:grpSp>
          <p:nvGrpSpPr>
            <p:cNvPr id="10297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0301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2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3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4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5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6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7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8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0299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0300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10246" name="Group 16"/>
          <p:cNvGrpSpPr>
            <a:grpSpLocks/>
          </p:cNvGrpSpPr>
          <p:nvPr/>
        </p:nvGrpSpPr>
        <p:grpSpPr bwMode="auto">
          <a:xfrm>
            <a:off x="1547813" y="4868863"/>
            <a:ext cx="1416050" cy="1308100"/>
            <a:chOff x="113" y="2840"/>
            <a:chExt cx="892" cy="824"/>
          </a:xfrm>
        </p:grpSpPr>
        <p:sp>
          <p:nvSpPr>
            <p:cNvPr id="10282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10286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10287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0288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Text Box 29"/>
            <p:cNvSpPr txBox="1">
              <a:spLocks noChangeArrowheads="1"/>
            </p:cNvSpPr>
            <p:nvPr/>
          </p:nvSpPr>
          <p:spPr bwMode="auto">
            <a:xfrm>
              <a:off x="521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400"/>
                <a:t>M</a:t>
              </a:r>
              <a:br>
                <a:rPr lang="en-US" altLang="en-US" sz="1400"/>
              </a:br>
              <a:r>
                <a:rPr lang="en-US" altLang="en-US" sz="1400"/>
                <a:t>u</a:t>
              </a:r>
              <a:br>
                <a:rPr lang="en-US" altLang="en-US" sz="1400"/>
              </a:br>
              <a:r>
                <a:rPr lang="en-US" altLang="en-US" sz="1400"/>
                <a:t>x</a:t>
              </a:r>
              <a:endParaRPr lang="en-AU" altLang="en-US" sz="1400" dirty="0"/>
            </a:p>
          </p:txBody>
        </p:sp>
        <p:sp>
          <p:nvSpPr>
            <p:cNvPr id="10295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sp>
        <p:nvSpPr>
          <p:cNvPr id="10247" name="Rectangle 32"/>
          <p:cNvSpPr>
            <a:spLocks noChangeArrowheads="1"/>
          </p:cNvSpPr>
          <p:nvPr/>
        </p:nvSpPr>
        <p:spPr bwMode="auto">
          <a:xfrm>
            <a:off x="684213" y="3644900"/>
            <a:ext cx="32400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Multiplexer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Y = S ? I1 : I0</a:t>
            </a:r>
            <a:endParaRPr lang="en-AU" altLang="en-US" sz="2800"/>
          </a:p>
        </p:txBody>
      </p:sp>
      <p:grpSp>
        <p:nvGrpSpPr>
          <p:cNvPr id="10248" name="Group 33"/>
          <p:cNvGrpSpPr>
            <a:grpSpLocks/>
          </p:cNvGrpSpPr>
          <p:nvPr/>
        </p:nvGrpSpPr>
        <p:grpSpPr bwMode="auto">
          <a:xfrm>
            <a:off x="7092950" y="1484313"/>
            <a:ext cx="1604963" cy="1012825"/>
            <a:chOff x="1111" y="2659"/>
            <a:chExt cx="1011" cy="638"/>
          </a:xfrm>
        </p:grpSpPr>
        <p:sp>
          <p:nvSpPr>
            <p:cNvPr id="10268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0272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0273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0274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+</a:t>
              </a:r>
              <a:endParaRPr lang="en-AU" altLang="en-US" sz="1800"/>
            </a:p>
          </p:txBody>
        </p:sp>
      </p:grpSp>
      <p:grpSp>
        <p:nvGrpSpPr>
          <p:cNvPr id="10249" name="Group 48"/>
          <p:cNvGrpSpPr>
            <a:grpSpLocks/>
          </p:cNvGrpSpPr>
          <p:nvPr/>
        </p:nvGrpSpPr>
        <p:grpSpPr bwMode="auto">
          <a:xfrm>
            <a:off x="5580063" y="4575175"/>
            <a:ext cx="1676400" cy="1595438"/>
            <a:chOff x="2699" y="2750"/>
            <a:chExt cx="1056" cy="1005"/>
          </a:xfrm>
        </p:grpSpPr>
        <p:sp>
          <p:nvSpPr>
            <p:cNvPr id="10252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0256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0257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0258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ALU</a:t>
              </a:r>
              <a:endParaRPr lang="en-AU" altLang="en-US" sz="1800"/>
            </a:p>
          </p:txBody>
        </p:sp>
        <p:sp>
          <p:nvSpPr>
            <p:cNvPr id="10266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  <p:sp>
        <p:nvSpPr>
          <p:cNvPr id="10250" name="Rectangle 65"/>
          <p:cNvSpPr>
            <a:spLocks noChangeArrowheads="1"/>
          </p:cNvSpPr>
          <p:nvPr/>
        </p:nvSpPr>
        <p:spPr bwMode="auto">
          <a:xfrm>
            <a:off x="4211638" y="1412875"/>
            <a:ext cx="3101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Adder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Y = A + B</a:t>
            </a:r>
          </a:p>
        </p:txBody>
      </p:sp>
      <p:sp>
        <p:nvSpPr>
          <p:cNvPr id="10251" name="Rectangle 66"/>
          <p:cNvSpPr>
            <a:spLocks noChangeArrowheads="1"/>
          </p:cNvSpPr>
          <p:nvPr/>
        </p:nvSpPr>
        <p:spPr bwMode="auto">
          <a:xfrm>
            <a:off x="4211638" y="3284538"/>
            <a:ext cx="4319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Arithmetic/Logic Unit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189637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C2DA51E-2DD5-DC4E-9CA2-806250270393}" type="slidenum">
              <a:rPr lang="en-AU" altLang="en-US" sz="1400"/>
              <a:pPr/>
              <a:t>12</a:t>
            </a:fld>
            <a:endParaRPr lang="en-AU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/>
              <a:t>Register: stores data in a circuit</a:t>
            </a:r>
          </a:p>
          <a:p>
            <a:pPr lvl="1" eaLnBrk="1" hangingPunct="1"/>
            <a:r>
              <a:rPr lang="en-US" altLang="en-US"/>
              <a:t>Uses a clock signal to determine when to update the stored value</a:t>
            </a:r>
          </a:p>
          <a:p>
            <a:pPr lvl="1" eaLnBrk="1" hangingPunct="1"/>
            <a:r>
              <a:rPr lang="en-US" altLang="en-US"/>
              <a:t>Edge-triggered: update when Clk changes from 0 to 1</a:t>
            </a:r>
            <a:endParaRPr lang="en-AU" altLang="en-US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755650" y="4365625"/>
            <a:ext cx="2090738" cy="1223963"/>
            <a:chOff x="657" y="2296"/>
            <a:chExt cx="1317" cy="771"/>
          </a:xfrm>
        </p:grpSpPr>
        <p:sp>
          <p:nvSpPr>
            <p:cNvPr id="11300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01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305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1306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1307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0" name="Group 44"/>
          <p:cNvGrpSpPr>
            <a:grpSpLocks/>
          </p:cNvGrpSpPr>
          <p:nvPr/>
        </p:nvGrpSpPr>
        <p:grpSpPr bwMode="auto">
          <a:xfrm>
            <a:off x="3419475" y="4005263"/>
            <a:ext cx="4775200" cy="1800225"/>
            <a:chOff x="2154" y="2523"/>
            <a:chExt cx="3008" cy="1134"/>
          </a:xfrm>
        </p:grpSpPr>
        <p:sp>
          <p:nvSpPr>
            <p:cNvPr id="11271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Clk</a:t>
              </a:r>
              <a:endParaRPr lang="en-AU" altLang="en-US"/>
            </a:p>
          </p:txBody>
        </p:sp>
        <p:sp>
          <p:nvSpPr>
            <p:cNvPr id="11285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D</a:t>
              </a:r>
              <a:endParaRPr lang="en-AU" altLang="en-US"/>
            </a:p>
          </p:txBody>
        </p:sp>
        <p:sp>
          <p:nvSpPr>
            <p:cNvPr id="11286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Q</a:t>
              </a:r>
              <a:endParaRPr lang="en-AU" altLang="en-US"/>
            </a:p>
          </p:txBody>
        </p:sp>
        <p:sp>
          <p:nvSpPr>
            <p:cNvPr id="11287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41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BC94EE3-1855-2C4D-8C36-C5624D4B82A6}" type="slidenum">
              <a:rPr lang="en-AU" altLang="en-US" sz="1400"/>
              <a:pPr/>
              <a:t>13</a:t>
            </a:fld>
            <a:endParaRPr lang="en-AU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Register with write control</a:t>
            </a:r>
          </a:p>
          <a:p>
            <a:pPr lvl="1" eaLnBrk="1" hangingPunct="1"/>
            <a:r>
              <a:rPr lang="en-US" altLang="en-US"/>
              <a:t>Only updates on clock edge when write control input is 1</a:t>
            </a:r>
          </a:p>
          <a:p>
            <a:pPr lvl="1" eaLnBrk="1" hangingPunct="1"/>
            <a:r>
              <a:rPr lang="en-US" altLang="en-US"/>
              <a:t>Used when stored value is required later</a:t>
            </a:r>
            <a:endParaRPr lang="en-AU" altLang="en-US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539750" y="4365625"/>
            <a:ext cx="2306638" cy="1223963"/>
            <a:chOff x="340" y="2750"/>
            <a:chExt cx="1453" cy="771"/>
          </a:xfrm>
        </p:grpSpPr>
        <p:sp>
          <p:nvSpPr>
            <p:cNvPr id="12330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1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2335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336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2337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2294" name="Group 52"/>
          <p:cNvGrpSpPr>
            <a:grpSpLocks/>
          </p:cNvGrpSpPr>
          <p:nvPr/>
        </p:nvGrpSpPr>
        <p:grpSpPr bwMode="auto">
          <a:xfrm>
            <a:off x="3203575" y="3644900"/>
            <a:ext cx="4991100" cy="2376488"/>
            <a:chOff x="2004" y="2387"/>
            <a:chExt cx="3144" cy="1497"/>
          </a:xfrm>
        </p:grpSpPr>
        <p:sp>
          <p:nvSpPr>
            <p:cNvPr id="12295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Write</a:t>
              </a:r>
              <a:endParaRPr lang="en-AU" altLang="en-US"/>
            </a:p>
          </p:txBody>
        </p:sp>
        <p:sp>
          <p:nvSpPr>
            <p:cNvPr id="12303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D</a:t>
              </a:r>
              <a:endParaRPr lang="en-AU" altLang="en-US"/>
            </a:p>
          </p:txBody>
        </p:sp>
        <p:sp>
          <p:nvSpPr>
            <p:cNvPr id="12304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Q</a:t>
              </a:r>
              <a:endParaRPr lang="en-AU" altLang="en-US"/>
            </a:p>
          </p:txBody>
        </p:sp>
        <p:sp>
          <p:nvSpPr>
            <p:cNvPr id="12305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Clk</a:t>
              </a:r>
              <a:endParaRPr lang="en-AU" altLang="en-US"/>
            </a:p>
          </p:txBody>
        </p:sp>
        <p:sp>
          <p:nvSpPr>
            <p:cNvPr id="12324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34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72FDD42-19B7-E94D-8335-5B167C85BF93}" type="slidenum">
              <a:rPr lang="en-AU" altLang="en-US" sz="1400"/>
              <a:pPr/>
              <a:t>14</a:t>
            </a:fld>
            <a:endParaRPr lang="en-AU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Clocking Methodology</a:t>
            </a:r>
            <a:endParaRPr lang="en-AU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416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Combinational logic transforms data during clock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Between clock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Input from state elements, output to state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Longest delay determines clock period</a:t>
            </a:r>
            <a:endParaRPr lang="en-AU" altLang="en-US" dirty="0"/>
          </a:p>
        </p:txBody>
      </p:sp>
      <p:pic>
        <p:nvPicPr>
          <p:cNvPr id="13317" name="Picture 6" descr="f04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 descr="f04-03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437063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85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68A63D3-5463-A645-9234-95ABEC94BD3D}" type="slidenum">
              <a:rPr lang="en-AU" altLang="en-US" sz="1400"/>
              <a:pPr/>
              <a:t>15</a:t>
            </a:fld>
            <a:endParaRPr lang="en-AU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a Datapath</a:t>
            </a:r>
            <a:endParaRPr lang="en-AU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Datapath</a:t>
            </a:r>
          </a:p>
          <a:p>
            <a:pPr lvl="1" eaLnBrk="1" hangingPunct="1"/>
            <a:r>
              <a:rPr lang="en-US" altLang="en-US"/>
              <a:t>Elements that process data and addresses</a:t>
            </a:r>
            <a:br>
              <a:rPr lang="en-US" altLang="en-US"/>
            </a:br>
            <a:r>
              <a:rPr lang="en-US" altLang="en-US"/>
              <a:t>in the CPU</a:t>
            </a:r>
          </a:p>
          <a:p>
            <a:pPr lvl="2" eaLnBrk="1" hangingPunct="1"/>
            <a:r>
              <a:rPr lang="en-US" altLang="en-US"/>
              <a:t>Registers, ALUs, mux’s, memories, …</a:t>
            </a:r>
          </a:p>
          <a:p>
            <a:pPr eaLnBrk="1" hangingPunct="1"/>
            <a:r>
              <a:rPr lang="en-US" altLang="en-US"/>
              <a:t>We will build a MIPS datapath incrementally</a:t>
            </a:r>
          </a:p>
          <a:p>
            <a:pPr lvl="1" eaLnBrk="1" hangingPunct="1"/>
            <a:r>
              <a:rPr lang="en-US" altLang="en-US"/>
              <a:t>Refining the overview design</a:t>
            </a:r>
            <a:endParaRPr lang="en-AU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617619" y="1159669"/>
            <a:ext cx="2686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§4.3 Building a Datapath</a:t>
            </a:r>
          </a:p>
        </p:txBody>
      </p:sp>
    </p:spTree>
    <p:extLst>
      <p:ext uri="{BB962C8B-B14F-4D97-AF65-F5344CB8AC3E}">
        <p14:creationId xmlns:p14="http://schemas.microsoft.com/office/powerpoint/2010/main" val="140656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47A012E-D2CB-F444-B01A-AE97ECDDB95C}" type="slidenum">
              <a:rPr lang="en-AU" altLang="en-US" sz="1400"/>
              <a:pPr/>
              <a:t>16</a:t>
            </a:fld>
            <a:endParaRPr lang="en-AU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Fetch</a:t>
            </a:r>
            <a:endParaRPr lang="en-AU" altLang="en-US"/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611188" y="4437063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16667"/>
              <a:gd name="adj4" fmla="val 17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32-bit register</a:t>
            </a:r>
            <a:endParaRPr lang="en-AU" altLang="en-US" dirty="0"/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7308850" y="3860800"/>
            <a:ext cx="1439863" cy="863600"/>
          </a:xfrm>
          <a:prstGeom prst="borderCallout1">
            <a:avLst>
              <a:gd name="adj1" fmla="val 13236"/>
              <a:gd name="adj2" fmla="val -5292"/>
              <a:gd name="adj3" fmla="val -41912"/>
              <a:gd name="adj4" fmla="val -55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Increment by 4 for next instruction</a:t>
            </a:r>
            <a:endParaRPr lang="en-AU" altLang="en-US"/>
          </a:p>
        </p:txBody>
      </p:sp>
      <p:pic>
        <p:nvPicPr>
          <p:cNvPr id="15366" name="Picture 6" descr="f04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5143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3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487E071-DA02-5941-9A09-4DAE4BFCCA81}" type="slidenum">
              <a:rPr lang="en-AU" altLang="en-US" sz="1400"/>
              <a:pPr/>
              <a:t>17</a:t>
            </a:fld>
            <a:endParaRPr lang="en-AU" altLang="en-US" sz="1400"/>
          </a:p>
        </p:txBody>
      </p:sp>
      <p:pic>
        <p:nvPicPr>
          <p:cNvPr id="16387" name="Picture 6" descr="f04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16662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Instructions</a:t>
            </a:r>
            <a:endParaRPr lang="en-AU" alt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920875"/>
          </a:xfrm>
        </p:spPr>
        <p:txBody>
          <a:bodyPr/>
          <a:lstStyle/>
          <a:p>
            <a:pPr eaLnBrk="1" hangingPunct="1"/>
            <a:r>
              <a:rPr lang="en-US" altLang="en-US"/>
              <a:t>Read two register operands</a:t>
            </a:r>
          </a:p>
          <a:p>
            <a:pPr eaLnBrk="1" hangingPunct="1"/>
            <a:r>
              <a:rPr lang="en-US" altLang="en-US"/>
              <a:t>Perform arithmetic/logical operation</a:t>
            </a:r>
          </a:p>
          <a:p>
            <a:pPr eaLnBrk="1" hangingPunct="1"/>
            <a:r>
              <a:rPr lang="en-US" altLang="en-US"/>
              <a:t>Write register result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0548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9887F35-ED02-564C-B5EA-35C7F8391FC5}" type="slidenum">
              <a:rPr lang="en-AU" altLang="en-US" sz="1400"/>
              <a:pPr/>
              <a:t>18</a:t>
            </a:fld>
            <a:endParaRPr lang="en-AU" altLang="en-US" sz="1400"/>
          </a:p>
        </p:txBody>
      </p:sp>
      <p:pic>
        <p:nvPicPr>
          <p:cNvPr id="17411" name="Picture 6" descr="f04-0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44900"/>
            <a:ext cx="4437062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Load/Store Instructions</a:t>
            </a:r>
            <a:endParaRPr lang="en-AU" alt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04200" cy="2611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Read register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Calculate address using 16-bit offset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ALU, but sign-extend offset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Load: Read memory and update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Store: Write register value to memory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54200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F82E55BE-4F42-714B-8F0D-A368993C9A09}" type="slidenum">
              <a:rPr lang="en-AU" altLang="en-US" sz="1400"/>
              <a:pPr/>
              <a:t>19</a:t>
            </a:fld>
            <a:endParaRPr lang="en-AU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 register operands</a:t>
            </a:r>
          </a:p>
          <a:p>
            <a:pPr eaLnBrk="1" hangingPunct="1"/>
            <a:r>
              <a:rPr lang="en-US" altLang="en-US" dirty="0"/>
              <a:t>Compare operands</a:t>
            </a:r>
          </a:p>
          <a:p>
            <a:pPr lvl="1" eaLnBrk="1" hangingPunct="1"/>
            <a:r>
              <a:rPr lang="en-US" altLang="en-US" dirty="0"/>
              <a:t>Use ALU, subtract and check Zero output</a:t>
            </a:r>
          </a:p>
          <a:p>
            <a:pPr eaLnBrk="1" hangingPunct="1"/>
            <a:r>
              <a:rPr lang="en-US" altLang="en-US" dirty="0"/>
              <a:t>Calculate target address</a:t>
            </a:r>
          </a:p>
          <a:p>
            <a:pPr lvl="1" eaLnBrk="1" hangingPunct="1"/>
            <a:r>
              <a:rPr lang="en-US" altLang="en-US" dirty="0"/>
              <a:t>Sign-extend displacement</a:t>
            </a:r>
          </a:p>
          <a:p>
            <a:pPr lvl="1" eaLnBrk="1" hangingPunct="1"/>
            <a:r>
              <a:rPr lang="en-US" altLang="en-US" dirty="0"/>
              <a:t>Shift left 2 places (word displacement)</a:t>
            </a:r>
          </a:p>
          <a:p>
            <a:pPr lvl="1" eaLnBrk="1" hangingPunct="1"/>
            <a:r>
              <a:rPr lang="en-US" altLang="en-US" dirty="0"/>
              <a:t>Add to PC + 4</a:t>
            </a:r>
          </a:p>
          <a:p>
            <a:pPr lvl="2" eaLnBrk="1" hangingPunct="1"/>
            <a:r>
              <a:rPr lang="en-US" altLang="en-US" dirty="0"/>
              <a:t>Already calculated by instruction fetch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9127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BBD3C9C-D08E-9647-A86E-2129D90BB182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076325" y="76697"/>
            <a:ext cx="6696075" cy="769441"/>
          </a:xfrm>
          <a:noFill/>
        </p:spPr>
        <p:txBody>
          <a:bodyPr/>
          <a:lstStyle/>
          <a:p>
            <a:r>
              <a:rPr lang="en-US" altLang="en-US" dirty="0"/>
              <a:t>The Big Picture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8463644-090E-E241-9709-E5D8DAFB616E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683568" y="1174252"/>
            <a:ext cx="8248650" cy="388143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Five Classic Components of a Computer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Today’s Topic: Datapath Design, then Control Design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F2DBD-06E8-6645-836E-5C3B67ABAF24}"/>
              </a:ext>
            </a:extLst>
          </p:cNvPr>
          <p:cNvGrpSpPr/>
          <p:nvPr/>
        </p:nvGrpSpPr>
        <p:grpSpPr>
          <a:xfrm>
            <a:off x="3059832" y="2016420"/>
            <a:ext cx="4013200" cy="2197100"/>
            <a:chOff x="1460500" y="1981200"/>
            <a:chExt cx="4013200" cy="2197100"/>
          </a:xfrm>
        </p:grpSpPr>
        <p:sp>
          <p:nvSpPr>
            <p:cNvPr id="3075" name="Rectangle 3">
              <a:extLst>
                <a:ext uri="{FF2B5EF4-FFF2-40B4-BE49-F238E27FC236}">
                  <a16:creationId xmlns:a16="http://schemas.microsoft.com/office/drawing/2014/main" id="{EF45E4B7-E713-F34F-BF52-ABAFDF7A6D4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60500" y="1993900"/>
              <a:ext cx="1574800" cy="21844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3077" name="Group 7">
              <a:extLst>
                <a:ext uri="{FF2B5EF4-FFF2-40B4-BE49-F238E27FC236}">
                  <a16:creationId xmlns:a16="http://schemas.microsoft.com/office/drawing/2014/main" id="{69967DBC-FABA-014E-9679-23DA809769A9}"/>
                </a:ext>
              </a:extLst>
            </p:cNvPr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1612900" y="2374900"/>
              <a:ext cx="1270000" cy="736600"/>
              <a:chOff x="1016" y="1496"/>
              <a:chExt cx="800" cy="464"/>
            </a:xfrm>
          </p:grpSpPr>
          <p:sp>
            <p:nvSpPr>
              <p:cNvPr id="3088" name="Rectangle 5">
                <a:extLst>
                  <a:ext uri="{FF2B5EF4-FFF2-40B4-BE49-F238E27FC236}">
                    <a16:creationId xmlns:a16="http://schemas.microsoft.com/office/drawing/2014/main" id="{3A8D98A1-C1B0-834F-9098-6FC305E44F9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16" y="1496"/>
                <a:ext cx="800" cy="46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3089" name="Rectangle 6">
                <a:extLst>
                  <a:ext uri="{FF2B5EF4-FFF2-40B4-BE49-F238E27FC236}">
                    <a16:creationId xmlns:a16="http://schemas.microsoft.com/office/drawing/2014/main" id="{8AE2DF69-C09F-124D-9C8D-17A7ADC5480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43" y="1643"/>
                <a:ext cx="541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Control</a:t>
                </a:r>
              </a:p>
            </p:txBody>
          </p:sp>
        </p:grpSp>
        <p:grpSp>
          <p:nvGrpSpPr>
            <p:cNvPr id="3078" name="Group 10">
              <a:extLst>
                <a:ext uri="{FF2B5EF4-FFF2-40B4-BE49-F238E27FC236}">
                  <a16:creationId xmlns:a16="http://schemas.microsoft.com/office/drawing/2014/main" id="{76F8AA0D-0BF9-3144-9718-9429956DB368}"/>
                </a:ext>
              </a:extLst>
            </p:cNvPr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1612900" y="3289300"/>
              <a:ext cx="1270000" cy="736600"/>
              <a:chOff x="1016" y="2072"/>
              <a:chExt cx="800" cy="464"/>
            </a:xfrm>
          </p:grpSpPr>
          <p:sp>
            <p:nvSpPr>
              <p:cNvPr id="3086" name="Rectangle 8">
                <a:extLst>
                  <a:ext uri="{FF2B5EF4-FFF2-40B4-BE49-F238E27FC236}">
                    <a16:creationId xmlns:a16="http://schemas.microsoft.com/office/drawing/2014/main" id="{DC20F6A6-479F-C14F-A56A-4875B142FA8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016" y="2072"/>
                <a:ext cx="800" cy="46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3087" name="Rectangle 9">
                <a:extLst>
                  <a:ext uri="{FF2B5EF4-FFF2-40B4-BE49-F238E27FC236}">
                    <a16:creationId xmlns:a16="http://schemas.microsoft.com/office/drawing/2014/main" id="{1290AD09-0953-184B-A2AF-2EF707DD0AB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95" y="2193"/>
                <a:ext cx="62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Datapath</a:t>
                </a:r>
              </a:p>
            </p:txBody>
          </p:sp>
        </p:grpSp>
        <p:sp>
          <p:nvSpPr>
            <p:cNvPr id="3079" name="Rectangle 11">
              <a:extLst>
                <a:ext uri="{FF2B5EF4-FFF2-40B4-BE49-F238E27FC236}">
                  <a16:creationId xmlns:a16="http://schemas.microsoft.com/office/drawing/2014/main" id="{5B38EB48-07B0-0C40-9FEA-07C6213C9FA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213100" y="1993900"/>
              <a:ext cx="1041400" cy="2184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3080" name="Rectangle 12">
              <a:extLst>
                <a:ext uri="{FF2B5EF4-FFF2-40B4-BE49-F238E27FC236}">
                  <a16:creationId xmlns:a16="http://schemas.microsoft.com/office/drawing/2014/main" id="{E27B4CB2-CF20-0649-AC51-1066C9DBA3F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84538" y="2846388"/>
              <a:ext cx="9271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Memory</a:t>
              </a:r>
            </a:p>
          </p:txBody>
        </p:sp>
        <p:sp>
          <p:nvSpPr>
            <p:cNvPr id="3081" name="Rectangle 13">
              <a:extLst>
                <a:ext uri="{FF2B5EF4-FFF2-40B4-BE49-F238E27FC236}">
                  <a16:creationId xmlns:a16="http://schemas.microsoft.com/office/drawing/2014/main" id="{5A3BEEB4-EF0A-4F4E-A304-ABE73CAF319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738313" y="1981200"/>
              <a:ext cx="10287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Processor</a:t>
              </a:r>
            </a:p>
          </p:txBody>
        </p:sp>
        <p:sp>
          <p:nvSpPr>
            <p:cNvPr id="3082" name="Rectangle 14">
              <a:extLst>
                <a:ext uri="{FF2B5EF4-FFF2-40B4-BE49-F238E27FC236}">
                  <a16:creationId xmlns:a16="http://schemas.microsoft.com/office/drawing/2014/main" id="{1A1AB8E4-82F2-B240-835A-A8244E23BE1E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432300" y="1993900"/>
              <a:ext cx="1041400" cy="889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3083" name="Rectangle 15">
              <a:extLst>
                <a:ext uri="{FF2B5EF4-FFF2-40B4-BE49-F238E27FC236}">
                  <a16:creationId xmlns:a16="http://schemas.microsoft.com/office/drawing/2014/main" id="{8784C9AE-BDAC-E045-BE38-47D40E84503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13275" y="2286000"/>
              <a:ext cx="6667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Input</a:t>
              </a:r>
            </a:p>
          </p:txBody>
        </p:sp>
        <p:sp>
          <p:nvSpPr>
            <p:cNvPr id="3084" name="Rectangle 16">
              <a:extLst>
                <a:ext uri="{FF2B5EF4-FFF2-40B4-BE49-F238E27FC236}">
                  <a16:creationId xmlns:a16="http://schemas.microsoft.com/office/drawing/2014/main" id="{ABB39205-CDC7-E847-BE06-3AEAC87C73D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432300" y="3289300"/>
              <a:ext cx="1041400" cy="889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3085" name="Rectangle 17">
              <a:extLst>
                <a:ext uri="{FF2B5EF4-FFF2-40B4-BE49-F238E27FC236}">
                  <a16:creationId xmlns:a16="http://schemas.microsoft.com/office/drawing/2014/main" id="{28CE412D-49FF-964E-B918-06E807B890F0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40250" y="3581400"/>
              <a:ext cx="8143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06131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EDDB1AB1-89E9-C748-AB82-0729011D0E82}" type="slidenum">
              <a:rPr lang="en-AU" altLang="en-US" sz="1400"/>
              <a:pPr/>
              <a:t>20</a:t>
            </a:fld>
            <a:endParaRPr lang="en-AU" altLang="en-US" sz="1400"/>
          </a:p>
        </p:txBody>
      </p:sp>
      <p:pic>
        <p:nvPicPr>
          <p:cNvPr id="19459" name="Picture 7" descr="f04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65563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1187450" y="1557338"/>
            <a:ext cx="1079500" cy="865187"/>
          </a:xfrm>
          <a:prstGeom prst="borderCallout1">
            <a:avLst>
              <a:gd name="adj1" fmla="val 13213"/>
              <a:gd name="adj2" fmla="val 107060"/>
              <a:gd name="adj3" fmla="val 66241"/>
              <a:gd name="adj4" fmla="val 355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Just</a:t>
            </a:r>
            <a:br>
              <a:rPr lang="en-US" altLang="en-US"/>
            </a:br>
            <a:r>
              <a:rPr lang="en-US" altLang="en-US"/>
              <a:t>re-routes wires</a:t>
            </a:r>
            <a:endParaRPr lang="en-AU" altLang="en-US"/>
          </a:p>
        </p:txBody>
      </p:sp>
      <p:sp>
        <p:nvSpPr>
          <p:cNvPr id="19462" name="AutoShape 5"/>
          <p:cNvSpPr>
            <a:spLocks/>
          </p:cNvSpPr>
          <p:nvPr/>
        </p:nvSpPr>
        <p:spPr bwMode="auto">
          <a:xfrm>
            <a:off x="5364163" y="5661025"/>
            <a:ext cx="1368425" cy="647700"/>
          </a:xfrm>
          <a:prstGeom prst="borderCallout1">
            <a:avLst>
              <a:gd name="adj1" fmla="val 17648"/>
              <a:gd name="adj2" fmla="val -5569"/>
              <a:gd name="adj3" fmla="val 8579"/>
              <a:gd name="adj4" fmla="val -59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Sign-bit wire replicated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69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B8878022-6A0F-284B-B5AC-1F822E8C3F8B}" type="slidenum">
              <a:rPr lang="en-AU" altLang="en-US" sz="1400"/>
              <a:pPr/>
              <a:t>21</a:t>
            </a:fld>
            <a:endParaRPr lang="en-AU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Composing the Elements</a:t>
            </a:r>
            <a:endParaRPr lang="en-AU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First-cut data path does an instruction in one clock cycle</a:t>
            </a:r>
          </a:p>
          <a:p>
            <a:pPr lvl="1" eaLnBrk="1" hangingPunct="1"/>
            <a:r>
              <a:rPr lang="en-US" altLang="en-US"/>
              <a:t>Each datapath element can only do one function at a time</a:t>
            </a:r>
          </a:p>
          <a:p>
            <a:pPr lvl="1" eaLnBrk="1" hangingPunct="1"/>
            <a:r>
              <a:rPr lang="en-US" altLang="en-US"/>
              <a:t>Hence, we need separate instruction and data memories</a:t>
            </a:r>
          </a:p>
          <a:p>
            <a:pPr eaLnBrk="1" hangingPunct="1"/>
            <a:r>
              <a:rPr lang="en-US" altLang="en-US"/>
              <a:t>Use multiplexers where alternate data sources are used for different instructions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9416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84918BD5-437F-154F-81C1-FD55B828DA85}" type="slidenum">
              <a:rPr lang="en-AU" altLang="en-US" sz="1400"/>
              <a:pPr/>
              <a:t>22</a:t>
            </a:fld>
            <a:endParaRPr lang="en-AU" altLang="en-US" sz="1400"/>
          </a:p>
        </p:txBody>
      </p:sp>
      <p:pic>
        <p:nvPicPr>
          <p:cNvPr id="21507" name="Picture 5" descr="f04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89305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R-Type/Load/Store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02160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1D62A7BD-B1CA-7641-B0AC-F59C351E5719}" type="slidenum">
              <a:rPr lang="en-AU" altLang="en-US" sz="1400"/>
              <a:pPr/>
              <a:t>23</a:t>
            </a:fld>
            <a:endParaRPr lang="en-AU" altLang="en-US" sz="1400"/>
          </a:p>
        </p:txBody>
      </p:sp>
      <p:pic>
        <p:nvPicPr>
          <p:cNvPr id="22531" name="Picture 5" descr="f04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Full Datapath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6070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f0517">
            <a:extLst>
              <a:ext uri="{FF2B5EF4-FFF2-40B4-BE49-F238E27FC236}">
                <a16:creationId xmlns:a16="http://schemas.microsoft.com/office/drawing/2014/main" id="{73BD1005-9E70-3A47-8D5E-7701A299DC7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077200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Line 3">
            <a:extLst>
              <a:ext uri="{FF2B5EF4-FFF2-40B4-BE49-F238E27FC236}">
                <a16:creationId xmlns:a16="http://schemas.microsoft.com/office/drawing/2014/main" id="{56542647-D097-114E-B49E-FA37BB65D78C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86000" y="3276600"/>
            <a:ext cx="914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D4AA7BC2-A03B-844C-AB27-E3FAF3590B0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3505200"/>
            <a:ext cx="228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8D9D4047-01E6-6E45-A9A5-C8C46F0B896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286000" y="2971800"/>
            <a:ext cx="0" cy="14478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ACD5D9B0-621A-0A4C-A7EB-CB8F22AD9F6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2286000" y="2971800"/>
            <a:ext cx="1371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CF65F5DF-719E-3B48-932F-029FC15B21B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09800" y="4419600"/>
            <a:ext cx="2971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BFA5F06C-8153-4346-B1C0-24FA65A016AA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200400" y="3352800"/>
            <a:ext cx="228600" cy="152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27FEB8EF-BDFE-BE46-AAE4-BF7D65752A7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876800" y="3124200"/>
            <a:ext cx="914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12A75968-B8E5-3749-BC86-46F19C4A5EF0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5181600" y="3962400"/>
            <a:ext cx="0" cy="533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7CD62A95-C629-634F-89C5-BC80E9FC444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486400" y="3733800"/>
            <a:ext cx="304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F130158C-8AAB-494B-91D3-94D87D33BDA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3581400"/>
            <a:ext cx="3810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F42B9424-7D0D-3441-9DE4-88B96A2D3D8F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229600" y="3657600"/>
            <a:ext cx="152400" cy="152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F507F6A4-EF46-2848-B4BC-23DE5FBCDE8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8382000" y="3810000"/>
            <a:ext cx="0" cy="16002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97831510-04C8-3141-A493-4A8DAE713A8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581400" y="5334000"/>
            <a:ext cx="4800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AC26D96B-B7FB-D141-A3BD-E83703DAAA9A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3581400" y="3886200"/>
            <a:ext cx="76200" cy="14478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4BA8A2BA-5BEC-0045-BE77-78FE9B06E38F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62000" y="3124200"/>
            <a:ext cx="228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4F8530A8-555A-104A-8E0C-8856DBE15A81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914400" y="1676400"/>
            <a:ext cx="0" cy="14478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D55AC950-2A48-5341-AA81-CBCED2D3EF0C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553200" y="3581400"/>
            <a:ext cx="228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0">
            <a:extLst>
              <a:ext uri="{FF2B5EF4-FFF2-40B4-BE49-F238E27FC236}">
                <a16:creationId xmlns:a16="http://schemas.microsoft.com/office/drawing/2014/main" id="{D890E56F-86AE-744A-8F37-9CE40902ED16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914400" y="1676400"/>
            <a:ext cx="533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6C8AEA0B-C8FE-684E-B760-113A4DD3F7EC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981200" y="1981200"/>
            <a:ext cx="2895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2">
            <a:extLst>
              <a:ext uri="{FF2B5EF4-FFF2-40B4-BE49-F238E27FC236}">
                <a16:creationId xmlns:a16="http://schemas.microsoft.com/office/drawing/2014/main" id="{BAD6ED4B-C899-194E-BD1A-678F2A4B3E63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876800" y="1752600"/>
            <a:ext cx="2209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D8B1864A-AEC5-BE42-8602-FCF9C53E0D56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4876800" y="1752600"/>
            <a:ext cx="0" cy="2286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A1028584-57B7-D44C-98DC-09139EFC3B03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7086600" y="1752600"/>
            <a:ext cx="228600" cy="3048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5">
            <a:extLst>
              <a:ext uri="{FF2B5EF4-FFF2-40B4-BE49-F238E27FC236}">
                <a16:creationId xmlns:a16="http://schemas.microsoft.com/office/drawing/2014/main" id="{B04F835A-A4E1-E846-A07D-3E92AF0169D7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7315200" y="1371600"/>
            <a:ext cx="0" cy="6096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2278A37B-6D7D-D545-B9FA-07F3BCA9A27B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381000" y="1371600"/>
            <a:ext cx="69342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7">
            <a:extLst>
              <a:ext uri="{FF2B5EF4-FFF2-40B4-BE49-F238E27FC236}">
                <a16:creationId xmlns:a16="http://schemas.microsoft.com/office/drawing/2014/main" id="{F74149CD-07FA-C44A-818D-EA324D8EF28B}"/>
              </a:ext>
            </a:extLst>
          </p:cNvPr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81000" y="1371600"/>
            <a:ext cx="0" cy="17526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D43F285A-AAAC-3046-876E-73778F18AA72}"/>
              </a:ext>
            </a:extLst>
          </p:cNvPr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81000" y="3124200"/>
            <a:ext cx="152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9">
            <a:extLst>
              <a:ext uri="{FF2B5EF4-FFF2-40B4-BE49-F238E27FC236}">
                <a16:creationId xmlns:a16="http://schemas.microsoft.com/office/drawing/2014/main" id="{33CE1904-C805-2A47-A4E7-D86BFA26DFC5}"/>
              </a:ext>
            </a:extLst>
          </p:cNvPr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429000" y="3505200"/>
            <a:ext cx="304800" cy="762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0">
            <a:extLst>
              <a:ext uri="{FF2B5EF4-FFF2-40B4-BE49-F238E27FC236}">
                <a16:creationId xmlns:a16="http://schemas.microsoft.com/office/drawing/2014/main" id="{01132A8E-2CA2-0745-8839-7BD7C6790062}"/>
              </a:ext>
            </a:extLst>
          </p:cNvPr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5181600" y="3962400"/>
            <a:ext cx="304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1">
            <a:extLst>
              <a:ext uri="{FF2B5EF4-FFF2-40B4-BE49-F238E27FC236}">
                <a16:creationId xmlns:a16="http://schemas.microsoft.com/office/drawing/2014/main" id="{34099237-975E-8A4D-85E8-2B70A7E1400B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4495800"/>
            <a:ext cx="2895600" cy="204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Ignoring control - which instruction does this active </a:t>
            </a:r>
            <a:r>
              <a:rPr lang="en-US" altLang="en-US" sz="1600" dirty="0" err="1"/>
              <a:t>datapath</a:t>
            </a:r>
            <a:r>
              <a:rPr lang="en-US" altLang="en-US" sz="1600" dirty="0"/>
              <a:t> represent</a:t>
            </a:r>
          </a:p>
          <a:p>
            <a:pPr>
              <a:buFontTx/>
              <a:buAutoNum type="alphaUcPeriod"/>
            </a:pPr>
            <a:r>
              <a:rPr lang="en-US" altLang="en-US" sz="1600" dirty="0"/>
              <a:t>R-type</a:t>
            </a:r>
          </a:p>
          <a:p>
            <a:pPr>
              <a:buFontTx/>
              <a:buAutoNum type="alphaUcPeriod"/>
            </a:pPr>
            <a:r>
              <a:rPr lang="en-US" altLang="en-US" sz="1600" dirty="0" err="1"/>
              <a:t>lw</a:t>
            </a:r>
            <a:endParaRPr lang="en-US" altLang="en-US" sz="1600" dirty="0"/>
          </a:p>
          <a:p>
            <a:pPr>
              <a:buFontTx/>
              <a:buAutoNum type="alphaUcPeriod"/>
            </a:pPr>
            <a:r>
              <a:rPr lang="en-US" altLang="en-US" sz="1600" dirty="0" err="1"/>
              <a:t>sw</a:t>
            </a:r>
            <a:endParaRPr lang="en-US" altLang="en-US" sz="1600" dirty="0"/>
          </a:p>
          <a:p>
            <a:pPr>
              <a:buFontTx/>
              <a:buAutoNum type="alphaUcPeriod"/>
            </a:pPr>
            <a:r>
              <a:rPr lang="en-US" altLang="en-US" sz="1600" dirty="0" err="1"/>
              <a:t>Beq</a:t>
            </a:r>
            <a:endParaRPr lang="en-US" altLang="en-US" sz="1600" dirty="0"/>
          </a:p>
          <a:p>
            <a:pPr>
              <a:buFontTx/>
              <a:buAutoNum type="alphaUcPeriod"/>
            </a:pPr>
            <a:r>
              <a:rPr lang="en-US" altLang="en-US" sz="1600" dirty="0"/>
              <a:t>None of the above</a:t>
            </a:r>
          </a:p>
        </p:txBody>
      </p:sp>
      <p:sp>
        <p:nvSpPr>
          <p:cNvPr id="21536" name="Rectangle 2">
            <a:extLst>
              <a:ext uri="{FF2B5EF4-FFF2-40B4-BE49-F238E27FC236}">
                <a16:creationId xmlns:a16="http://schemas.microsoft.com/office/drawing/2014/main" id="{130DBB0B-3950-8949-97D5-B6FC8D2E9543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33400" y="408782"/>
            <a:ext cx="89820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Active Single-Cycle Datapath</a:t>
            </a:r>
          </a:p>
        </p:txBody>
      </p:sp>
    </p:spTree>
    <p:extLst>
      <p:ext uri="{BB962C8B-B14F-4D97-AF65-F5344CB8AC3E}">
        <p14:creationId xmlns:p14="http://schemas.microsoft.com/office/powerpoint/2010/main" val="29162270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6494922-6E71-2D49-9FF7-92F5D0305573}" type="slidenum">
              <a:rPr lang="en-AU" altLang="en-US" sz="1400"/>
              <a:pPr/>
              <a:t>25</a:t>
            </a:fld>
            <a:endParaRPr lang="en-AU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ALU used for</a:t>
            </a:r>
          </a:p>
          <a:p>
            <a:pPr lvl="1" eaLnBrk="1" hangingPunct="1"/>
            <a:r>
              <a:rPr lang="en-US" altLang="en-US" dirty="0"/>
              <a:t>Load/Store: add</a:t>
            </a:r>
          </a:p>
          <a:p>
            <a:pPr lvl="1" eaLnBrk="1" hangingPunct="1"/>
            <a:r>
              <a:rPr lang="en-US" altLang="en-US" dirty="0"/>
              <a:t>Branch: subtract</a:t>
            </a:r>
          </a:p>
          <a:p>
            <a:pPr lvl="1" eaLnBrk="1" hangingPunct="1"/>
            <a:r>
              <a:rPr lang="en-US" altLang="en-US" dirty="0"/>
              <a:t>R-type: depends on </a:t>
            </a:r>
            <a:r>
              <a:rPr lang="en-US" altLang="en-US" dirty="0" err="1"/>
              <a:t>funct</a:t>
            </a:r>
            <a:r>
              <a:rPr lang="en-US" altLang="en-US" dirty="0"/>
              <a:t> field</a:t>
            </a:r>
            <a:endParaRPr lang="en-AU" altLang="en-US" dirty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 rot="5400000">
            <a:off x="6893719" y="1883569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§4.4 A Simple Implementation Scheme</a:t>
            </a:r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/>
        </p:nvGraphicFramePr>
        <p:xfrm>
          <a:off x="1187450" y="3500438"/>
          <a:ext cx="6096000" cy="2560404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21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9CB828F1-CF76-5A42-98EB-9E92CADC7EDF}" type="slidenum">
              <a:rPr lang="en-AU" altLang="en-US" sz="1400"/>
              <a:pPr/>
              <a:t>26</a:t>
            </a:fld>
            <a:endParaRPr lang="en-AU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2-bit ALUOp derived from opcode</a:t>
            </a:r>
          </a:p>
          <a:p>
            <a:pPr lvl="1" eaLnBrk="1" hangingPunct="1"/>
            <a:r>
              <a:rPr lang="en-US" altLang="en-US"/>
              <a:t>Combinational logic derives ALU control</a:t>
            </a:r>
            <a:endParaRPr lang="en-AU" altLang="en-US"/>
          </a:p>
        </p:txBody>
      </p:sp>
      <p:graphicFrame>
        <p:nvGraphicFramePr>
          <p:cNvPr id="300101" name="Group 69"/>
          <p:cNvGraphicFramePr>
            <a:graphicFrameLocks noGrp="1"/>
          </p:cNvGraphicFramePr>
          <p:nvPr/>
        </p:nvGraphicFramePr>
        <p:xfrm>
          <a:off x="827088" y="2636838"/>
          <a:ext cx="7921625" cy="3025776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74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3DF9F60-32F8-8349-9B02-31A058999A3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60910"/>
            <a:ext cx="7772400" cy="769441"/>
          </a:xfrm>
          <a:noFill/>
        </p:spPr>
        <p:txBody>
          <a:bodyPr/>
          <a:lstStyle/>
          <a:p>
            <a:r>
              <a:rPr lang="en-US" altLang="en-US" dirty="0"/>
              <a:t>Generating ALU signals</a:t>
            </a:r>
          </a:p>
        </p:txBody>
      </p:sp>
      <p:graphicFrame>
        <p:nvGraphicFramePr>
          <p:cNvPr id="35843" name="Object 3">
            <a:hlinkClick r:id="" action="ppaction://ole?verb=0"/>
            <a:extLst>
              <a:ext uri="{FF2B5EF4-FFF2-40B4-BE49-F238E27FC236}">
                <a16:creationId xmlns:a16="http://schemas.microsoft.com/office/drawing/2014/main" id="{123A9915-28B7-CA47-85C7-E9DD1283DFCD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1130300" y="1293813"/>
          <a:ext cx="60833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Document" r:id="rId31" imgW="4394200" imgH="2044700" progId="Word.Document.6">
                  <p:embed/>
                </p:oleObj>
              </mc:Choice>
              <mc:Fallback>
                <p:oleObj name="Document" r:id="rId31" imgW="4394200" imgH="2044700" progId="Word.Document.6">
                  <p:embed/>
                  <p:pic>
                    <p:nvPicPr>
                      <p:cNvPr id="35843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23A9915-28B7-CA47-85C7-E9DD1283DF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293813"/>
                        <a:ext cx="60833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hlinkClick r:id="" action="ppaction://ole?verb=0"/>
            <a:extLst>
              <a:ext uri="{FF2B5EF4-FFF2-40B4-BE49-F238E27FC236}">
                <a16:creationId xmlns:a16="http://schemas.microsoft.com/office/drawing/2014/main" id="{41A8F3FF-D614-9B4D-BF8A-B335E59A05B3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304800" y="1198563"/>
          <a:ext cx="4621213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Document" r:id="rId33" imgW="6070600" imgH="4165600" progId="Word.Document.8">
                  <p:embed/>
                </p:oleObj>
              </mc:Choice>
              <mc:Fallback>
                <p:oleObj name="Document" r:id="rId33" imgW="6070600" imgH="4165600" progId="Word.Document.8">
                  <p:embed/>
                  <p:pic>
                    <p:nvPicPr>
                      <p:cNvPr id="35844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1A8F3FF-D614-9B4D-BF8A-B335E59A05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98563"/>
                        <a:ext cx="4621213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6" name="Group 6">
            <a:extLst>
              <a:ext uri="{FF2B5EF4-FFF2-40B4-BE49-F238E27FC236}">
                <a16:creationId xmlns:a16="http://schemas.microsoft.com/office/drawing/2014/main" id="{7000DF12-6FAA-6D40-ACBA-A56591FE365A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52400" y="4572000"/>
            <a:ext cx="4513263" cy="952500"/>
            <a:chOff x="1509" y="2889"/>
            <a:chExt cx="2843" cy="600"/>
          </a:xfrm>
        </p:grpSpPr>
        <p:sp>
          <p:nvSpPr>
            <p:cNvPr id="35885" name="Rectangle 7">
              <a:extLst>
                <a:ext uri="{FF2B5EF4-FFF2-40B4-BE49-F238E27FC236}">
                  <a16:creationId xmlns:a16="http://schemas.microsoft.com/office/drawing/2014/main" id="{6ED44236-778F-CF4D-A11B-1A88533B23C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025" y="2976"/>
              <a:ext cx="474" cy="4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6" name="Rectangle 8">
              <a:extLst>
                <a:ext uri="{FF2B5EF4-FFF2-40B4-BE49-F238E27FC236}">
                  <a16:creationId xmlns:a16="http://schemas.microsoft.com/office/drawing/2014/main" id="{CA8F054D-6556-4548-96F9-3651A99DC30F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90" y="3056"/>
              <a:ext cx="541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Main</a:t>
              </a:r>
            </a:p>
            <a:p>
              <a:pPr algn="ctr"/>
              <a:r>
                <a:rPr lang="en-US" altLang="en-US" sz="1600" b="1"/>
                <a:t>Control</a:t>
              </a:r>
            </a:p>
          </p:txBody>
        </p:sp>
        <p:sp>
          <p:nvSpPr>
            <p:cNvPr id="35887" name="Line 9">
              <a:extLst>
                <a:ext uri="{FF2B5EF4-FFF2-40B4-BE49-F238E27FC236}">
                  <a16:creationId xmlns:a16="http://schemas.microsoft.com/office/drawing/2014/main" id="{D55EBE2A-E383-B14A-88DD-B7E46393B71D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566" y="3180"/>
              <a:ext cx="4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Line 10">
              <a:extLst>
                <a:ext uri="{FF2B5EF4-FFF2-40B4-BE49-F238E27FC236}">
                  <a16:creationId xmlns:a16="http://schemas.microsoft.com/office/drawing/2014/main" id="{A52E9CF2-BCF0-F240-91C8-492BAB6B633A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754" y="3109"/>
              <a:ext cx="75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Rectangle 11">
              <a:extLst>
                <a:ext uri="{FF2B5EF4-FFF2-40B4-BE49-F238E27FC236}">
                  <a16:creationId xmlns:a16="http://schemas.microsoft.com/office/drawing/2014/main" id="{F3E55D4B-A42F-6844-ADA1-8298DA9A99EA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09" y="3031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op</a:t>
              </a:r>
            </a:p>
          </p:txBody>
        </p:sp>
        <p:sp>
          <p:nvSpPr>
            <p:cNvPr id="35890" name="Rectangle 12">
              <a:extLst>
                <a:ext uri="{FF2B5EF4-FFF2-40B4-BE49-F238E27FC236}">
                  <a16:creationId xmlns:a16="http://schemas.microsoft.com/office/drawing/2014/main" id="{9031233F-0DE6-8840-B5E2-1D4F2B618CC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21" y="3173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6</a:t>
              </a:r>
            </a:p>
          </p:txBody>
        </p:sp>
        <p:grpSp>
          <p:nvGrpSpPr>
            <p:cNvPr id="35891" name="Group 13">
              <a:extLst>
                <a:ext uri="{FF2B5EF4-FFF2-40B4-BE49-F238E27FC236}">
                  <a16:creationId xmlns:a16="http://schemas.microsoft.com/office/drawing/2014/main" id="{F83245A4-E4CB-B545-854C-EED45C0A4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7" y="2976"/>
              <a:ext cx="541" cy="409"/>
              <a:chOff x="3157" y="2976"/>
              <a:chExt cx="541" cy="409"/>
            </a:xfrm>
          </p:grpSpPr>
          <p:sp>
            <p:nvSpPr>
              <p:cNvPr id="35904" name="Rectangle 14">
                <a:extLst>
                  <a:ext uri="{FF2B5EF4-FFF2-40B4-BE49-F238E27FC236}">
                    <a16:creationId xmlns:a16="http://schemas.microsoft.com/office/drawing/2014/main" id="{5D385BD2-727E-7240-B349-027FA914566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193" y="2976"/>
                <a:ext cx="474" cy="4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905" name="Rectangle 15">
                <a:extLst>
                  <a:ext uri="{FF2B5EF4-FFF2-40B4-BE49-F238E27FC236}">
                    <a16:creationId xmlns:a16="http://schemas.microsoft.com/office/drawing/2014/main" id="{BBC439B6-DAEA-7240-A351-15DAF4538E3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157" y="2996"/>
                <a:ext cx="541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ALU</a:t>
                </a:r>
              </a:p>
              <a:p>
                <a:pPr algn="ctr"/>
                <a:r>
                  <a:rPr lang="en-US" altLang="en-US" sz="1600" b="1"/>
                  <a:t>Control</a:t>
                </a:r>
              </a:p>
            </p:txBody>
          </p:sp>
        </p:grpSp>
        <p:sp>
          <p:nvSpPr>
            <p:cNvPr id="35892" name="Line 16">
              <a:extLst>
                <a:ext uri="{FF2B5EF4-FFF2-40B4-BE49-F238E27FC236}">
                  <a16:creationId xmlns:a16="http://schemas.microsoft.com/office/drawing/2014/main" id="{B1F7AD4D-4532-CE41-9D3F-513F4C4685CB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507" y="3286"/>
              <a:ext cx="6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Line 17">
              <a:extLst>
                <a:ext uri="{FF2B5EF4-FFF2-40B4-BE49-F238E27FC236}">
                  <a16:creationId xmlns:a16="http://schemas.microsoft.com/office/drawing/2014/main" id="{60149FF8-3F4B-0040-A963-482B1C0106C8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2921" y="3215"/>
              <a:ext cx="76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Rectangle 18">
              <a:extLst>
                <a:ext uri="{FF2B5EF4-FFF2-40B4-BE49-F238E27FC236}">
                  <a16:creationId xmlns:a16="http://schemas.microsoft.com/office/drawing/2014/main" id="{F9DDB9DC-1288-9B45-B5F0-1315F45F3070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676" y="2889"/>
              <a:ext cx="3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func</a:t>
              </a:r>
            </a:p>
          </p:txBody>
        </p:sp>
        <p:sp>
          <p:nvSpPr>
            <p:cNvPr id="35895" name="Rectangle 19">
              <a:extLst>
                <a:ext uri="{FF2B5EF4-FFF2-40B4-BE49-F238E27FC236}">
                  <a16:creationId xmlns:a16="http://schemas.microsoft.com/office/drawing/2014/main" id="{44A50F21-9CE7-1D45-B433-24177AA65172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89" y="3279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2</a:t>
              </a:r>
            </a:p>
          </p:txBody>
        </p:sp>
        <p:sp>
          <p:nvSpPr>
            <p:cNvPr id="35896" name="Line 20">
              <a:extLst>
                <a:ext uri="{FF2B5EF4-FFF2-40B4-BE49-F238E27FC236}">
                  <a16:creationId xmlns:a16="http://schemas.microsoft.com/office/drawing/2014/main" id="{4226406C-E435-0D4F-B7C7-98723475A064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2921" y="2968"/>
              <a:ext cx="76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Rectangle 21">
              <a:extLst>
                <a:ext uri="{FF2B5EF4-FFF2-40B4-BE49-F238E27FC236}">
                  <a16:creationId xmlns:a16="http://schemas.microsoft.com/office/drawing/2014/main" id="{A72F1DBD-763C-5B4F-87B7-949066154701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89" y="3031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6</a:t>
              </a:r>
            </a:p>
          </p:txBody>
        </p:sp>
        <p:sp>
          <p:nvSpPr>
            <p:cNvPr id="35898" name="Rectangle 22">
              <a:extLst>
                <a:ext uri="{FF2B5EF4-FFF2-40B4-BE49-F238E27FC236}">
                  <a16:creationId xmlns:a16="http://schemas.microsoft.com/office/drawing/2014/main" id="{857FB0B8-F43F-3849-B636-D0FAA5B938F5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525" y="3137"/>
              <a:ext cx="50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ALUop</a:t>
              </a:r>
            </a:p>
          </p:txBody>
        </p:sp>
        <p:sp>
          <p:nvSpPr>
            <p:cNvPr id="35899" name="Line 23">
              <a:extLst>
                <a:ext uri="{FF2B5EF4-FFF2-40B4-BE49-F238E27FC236}">
                  <a16:creationId xmlns:a16="http://schemas.microsoft.com/office/drawing/2014/main" id="{AE8081CF-88AA-B148-A20C-AEF279B96064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2695" y="3038"/>
              <a:ext cx="4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Rectangle 24">
              <a:extLst>
                <a:ext uri="{FF2B5EF4-FFF2-40B4-BE49-F238E27FC236}">
                  <a16:creationId xmlns:a16="http://schemas.microsoft.com/office/drawing/2014/main" id="{59AD316B-8A94-CA47-B244-834FCFDB08B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655" y="3031"/>
              <a:ext cx="5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ALUctr</a:t>
              </a:r>
            </a:p>
          </p:txBody>
        </p:sp>
        <p:sp>
          <p:nvSpPr>
            <p:cNvPr id="35901" name="Line 25">
              <a:extLst>
                <a:ext uri="{FF2B5EF4-FFF2-40B4-BE49-F238E27FC236}">
                  <a16:creationId xmlns:a16="http://schemas.microsoft.com/office/drawing/2014/main" id="{FC3A1AB3-C2A0-C84A-9F79-8001A050C250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014" y="3109"/>
              <a:ext cx="75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Line 26">
              <a:extLst>
                <a:ext uri="{FF2B5EF4-FFF2-40B4-BE49-F238E27FC236}">
                  <a16:creationId xmlns:a16="http://schemas.microsoft.com/office/drawing/2014/main" id="{484B911C-184D-A141-A4EC-CE5D52E9EBCB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675" y="3180"/>
              <a:ext cx="6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Rectangle 27">
              <a:extLst>
                <a:ext uri="{FF2B5EF4-FFF2-40B4-BE49-F238E27FC236}">
                  <a16:creationId xmlns:a16="http://schemas.microsoft.com/office/drawing/2014/main" id="{6B74C6C7-359A-D34C-BD3F-BFB110960A45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881" y="3173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3</a:t>
              </a:r>
            </a:p>
          </p:txBody>
        </p:sp>
      </p:grpSp>
      <p:sp>
        <p:nvSpPr>
          <p:cNvPr id="35847" name="Text Box 28">
            <a:extLst>
              <a:ext uri="{FF2B5EF4-FFF2-40B4-BE49-F238E27FC236}">
                <a16:creationId xmlns:a16="http://schemas.microsoft.com/office/drawing/2014/main" id="{06D139FB-1BE0-CE4C-BDD0-5092D841F9E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24200" y="57150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5849" name="Rectangle 30">
            <a:extLst>
              <a:ext uri="{FF2B5EF4-FFF2-40B4-BE49-F238E27FC236}">
                <a16:creationId xmlns:a16="http://schemas.microsoft.com/office/drawing/2014/main" id="{8E0FAAA7-4497-9349-A2BA-B07754E38E2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1447800"/>
            <a:ext cx="2895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chemeClr val="tx2"/>
                </a:solidFill>
              </a:rPr>
              <a:t>X: (Op1)(!Op0)(F0+F3)</a:t>
            </a:r>
          </a:p>
          <a:p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Y: !Op1+!F2</a:t>
            </a:r>
          </a:p>
          <a:p>
            <a:endParaRPr lang="en-US" altLang="en-US" sz="2000" dirty="0">
              <a:solidFill>
                <a:schemeClr val="tx2"/>
              </a:solidFill>
            </a:endParaRPr>
          </a:p>
          <a:p>
            <a:r>
              <a:rPr lang="en-US" altLang="en-US" sz="2000" dirty="0">
                <a:solidFill>
                  <a:schemeClr val="tx2"/>
                </a:solidFill>
              </a:rPr>
              <a:t>Z: Op0+Op1F1</a:t>
            </a:r>
          </a:p>
          <a:p>
            <a:endParaRPr lang="en-US" alt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334879" name="Group 31">
            <a:extLst>
              <a:ext uri="{FF2B5EF4-FFF2-40B4-BE49-F238E27FC236}">
                <a16:creationId xmlns:a16="http://schemas.microsoft.com/office/drawing/2014/main" id="{A201CA73-1CB8-CF4C-8865-518F37C842B0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2405106"/>
              </p:ext>
            </p:extLst>
          </p:nvPr>
        </p:nvGraphicFramePr>
        <p:xfrm>
          <a:off x="4419600" y="3352800"/>
          <a:ext cx="4572000" cy="2746376"/>
        </p:xfrm>
        <a:graphic>
          <a:graphicData uri="http://schemas.openxmlformats.org/drawingml/2006/table">
            <a:tbl>
              <a:tblPr/>
              <a:tblGrid>
                <a:gridCol w="83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4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ALUctr2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ALUctr1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ALUctr0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 above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3198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6A19A63-01DD-5F4E-BC8E-C50F6B266B6F}" type="slidenum">
              <a:rPr lang="en-AU" altLang="en-US" sz="1400"/>
              <a:pPr/>
              <a:t>28</a:t>
            </a:fld>
            <a:endParaRPr lang="en-AU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Main Control Unit</a:t>
            </a:r>
            <a:endParaRPr lang="en-AU" alt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  <a:endParaRPr lang="en-AU" altLang="en-US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1619250" y="2060575"/>
            <a:ext cx="6913563" cy="773113"/>
            <a:chOff x="703" y="981"/>
            <a:chExt cx="4355" cy="487"/>
          </a:xfrm>
        </p:grpSpPr>
        <p:sp>
          <p:nvSpPr>
            <p:cNvPr id="2563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2564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4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4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4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4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45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46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5:0</a:t>
              </a:r>
              <a:endParaRPr lang="en-AU" altLang="en-US"/>
            </a:p>
          </p:txBody>
        </p:sp>
        <p:sp>
          <p:nvSpPr>
            <p:cNvPr id="25647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48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49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15:11</a:t>
              </a:r>
              <a:endParaRPr lang="en-AU" altLang="en-US"/>
            </a:p>
          </p:txBody>
        </p:sp>
        <p:sp>
          <p:nvSpPr>
            <p:cNvPr id="25650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10:6</a:t>
              </a:r>
              <a:endParaRPr lang="en-AU" altLang="en-US"/>
            </a:p>
          </p:txBody>
        </p:sp>
      </p:grpSp>
      <p:grpSp>
        <p:nvGrpSpPr>
          <p:cNvPr id="25606" name="Group 17"/>
          <p:cNvGrpSpPr>
            <a:grpSpLocks/>
          </p:cNvGrpSpPr>
          <p:nvPr/>
        </p:nvGrpSpPr>
        <p:grpSpPr bwMode="auto">
          <a:xfrm>
            <a:off x="1619250" y="3068638"/>
            <a:ext cx="6913563" cy="773112"/>
            <a:chOff x="884" y="981"/>
            <a:chExt cx="4355" cy="487"/>
          </a:xfrm>
        </p:grpSpPr>
        <p:sp>
          <p:nvSpPr>
            <p:cNvPr id="25631" name="Text Box 18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35 or 43</a:t>
              </a:r>
              <a:endParaRPr lang="en-AU" altLang="en-US" sz="2000"/>
            </a:p>
          </p:txBody>
        </p:sp>
        <p:sp>
          <p:nvSpPr>
            <p:cNvPr id="25632" name="Text Box 19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33" name="Text Box 20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34" name="Text Box 21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35" name="Text Box 22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36" name="Text Box 23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37" name="Text Box 24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8" name="Text Box 25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grpSp>
        <p:nvGrpSpPr>
          <p:cNvPr id="25607" name="Group 26"/>
          <p:cNvGrpSpPr>
            <a:grpSpLocks/>
          </p:cNvGrpSpPr>
          <p:nvPr/>
        </p:nvGrpSpPr>
        <p:grpSpPr bwMode="auto">
          <a:xfrm>
            <a:off x="1619250" y="4052888"/>
            <a:ext cx="6913563" cy="773112"/>
            <a:chOff x="884" y="981"/>
            <a:chExt cx="4355" cy="487"/>
          </a:xfrm>
        </p:grpSpPr>
        <p:sp>
          <p:nvSpPr>
            <p:cNvPr id="25623" name="Text Box 27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4</a:t>
              </a:r>
              <a:endParaRPr lang="en-AU" altLang="en-US" sz="2000"/>
            </a:p>
          </p:txBody>
        </p:sp>
        <p:sp>
          <p:nvSpPr>
            <p:cNvPr id="25624" name="Text Box 28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5" name="Text Box 29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6" name="Text Box 3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27" name="Text Box 31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28" name="Text Box 32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29" name="Text Box 33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0" name="Text Box 34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sp>
        <p:nvSpPr>
          <p:cNvPr id="25608" name="Text Box 35"/>
          <p:cNvSpPr txBox="1">
            <a:spLocks noChangeArrowheads="1"/>
          </p:cNvSpPr>
          <p:nvPr/>
        </p:nvSpPr>
        <p:spPr bwMode="auto">
          <a:xfrm>
            <a:off x="595313" y="21129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R-type</a:t>
            </a:r>
            <a:endParaRPr lang="en-AU" altLang="en-US" sz="1800"/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595313" y="2978150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Load/</a:t>
            </a:r>
            <a:br>
              <a:rPr lang="en-US" altLang="en-US" sz="1800"/>
            </a:br>
            <a:r>
              <a:rPr lang="en-US" altLang="en-US" sz="1800"/>
              <a:t>Store</a:t>
            </a:r>
            <a:endParaRPr lang="en-AU" altLang="en-US" sz="1800"/>
          </a:p>
        </p:txBody>
      </p:sp>
      <p:sp>
        <p:nvSpPr>
          <p:cNvPr id="25610" name="Text Box 37"/>
          <p:cNvSpPr txBox="1">
            <a:spLocks noChangeArrowheads="1"/>
          </p:cNvSpPr>
          <p:nvPr/>
        </p:nvSpPr>
        <p:spPr bwMode="auto">
          <a:xfrm>
            <a:off x="595313" y="41290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Branch</a:t>
            </a:r>
            <a:endParaRPr lang="en-AU" altLang="en-US" sz="1800"/>
          </a:p>
        </p:txBody>
      </p:sp>
      <p:sp>
        <p:nvSpPr>
          <p:cNvPr id="25611" name="AutoShape 38"/>
          <p:cNvSpPr>
            <a:spLocks/>
          </p:cNvSpPr>
          <p:nvPr/>
        </p:nvSpPr>
        <p:spPr bwMode="auto">
          <a:xfrm rot="-5400000">
            <a:off x="2196307" y="4485481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AutoShape 39"/>
          <p:cNvSpPr>
            <a:spLocks/>
          </p:cNvSpPr>
          <p:nvPr/>
        </p:nvSpPr>
        <p:spPr bwMode="auto">
          <a:xfrm rot="-5400000">
            <a:off x="33845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AutoShape 40"/>
          <p:cNvSpPr>
            <a:spLocks/>
          </p:cNvSpPr>
          <p:nvPr/>
        </p:nvSpPr>
        <p:spPr bwMode="auto">
          <a:xfrm rot="-5400000">
            <a:off x="44640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Text Box 41"/>
          <p:cNvSpPr txBox="1">
            <a:spLocks noChangeArrowheads="1"/>
          </p:cNvSpPr>
          <p:nvPr/>
        </p:nvSpPr>
        <p:spPr bwMode="auto">
          <a:xfrm>
            <a:off x="1765300" y="5205413"/>
            <a:ext cx="100806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opcode</a:t>
            </a:r>
            <a:endParaRPr lang="en-AU" altLang="en-US" sz="1800"/>
          </a:p>
        </p:txBody>
      </p:sp>
      <p:sp>
        <p:nvSpPr>
          <p:cNvPr id="25615" name="Text Box 42"/>
          <p:cNvSpPr txBox="1">
            <a:spLocks noChangeArrowheads="1"/>
          </p:cNvSpPr>
          <p:nvPr/>
        </p:nvSpPr>
        <p:spPr bwMode="auto">
          <a:xfrm>
            <a:off x="2916238" y="5205413"/>
            <a:ext cx="1008062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always read</a:t>
            </a:r>
            <a:endParaRPr lang="en-AU" altLang="en-US" sz="1800"/>
          </a:p>
        </p:txBody>
      </p:sp>
      <p:sp>
        <p:nvSpPr>
          <p:cNvPr id="25616" name="Text Box 43"/>
          <p:cNvSpPr txBox="1">
            <a:spLocks noChangeArrowheads="1"/>
          </p:cNvSpPr>
          <p:nvPr/>
        </p:nvSpPr>
        <p:spPr bwMode="auto">
          <a:xfrm>
            <a:off x="4068763" y="5205413"/>
            <a:ext cx="1008062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read, except for load</a:t>
            </a:r>
            <a:endParaRPr lang="en-AU" altLang="en-US" sz="1800"/>
          </a:p>
        </p:txBody>
      </p:sp>
      <p:sp>
        <p:nvSpPr>
          <p:cNvPr id="25617" name="Text Box 44"/>
          <p:cNvSpPr txBox="1">
            <a:spLocks noChangeArrowheads="1"/>
          </p:cNvSpPr>
          <p:nvPr/>
        </p:nvSpPr>
        <p:spPr bwMode="auto">
          <a:xfrm>
            <a:off x="5581650" y="5205413"/>
            <a:ext cx="1223963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write for R-type and load</a:t>
            </a:r>
            <a:endParaRPr lang="en-AU" altLang="en-US" sz="1800"/>
          </a:p>
        </p:txBody>
      </p:sp>
      <p:sp>
        <p:nvSpPr>
          <p:cNvPr id="25618" name="Line 45"/>
          <p:cNvSpPr>
            <a:spLocks noChangeShapeType="1"/>
          </p:cNvSpPr>
          <p:nvPr/>
        </p:nvSpPr>
        <p:spPr bwMode="auto">
          <a:xfrm flipH="1" flipV="1">
            <a:off x="5005388" y="3548063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46"/>
          <p:cNvSpPr>
            <a:spLocks noChangeShapeType="1"/>
          </p:cNvSpPr>
          <p:nvPr/>
        </p:nvSpPr>
        <p:spPr bwMode="auto">
          <a:xfrm flipH="1" flipV="1">
            <a:off x="5292725" y="2540000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47"/>
          <p:cNvSpPr txBox="1">
            <a:spLocks noChangeArrowheads="1"/>
          </p:cNvSpPr>
          <p:nvPr/>
        </p:nvSpPr>
        <p:spPr bwMode="auto">
          <a:xfrm>
            <a:off x="7308850" y="5205413"/>
            <a:ext cx="1439863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sign-extend and add</a:t>
            </a:r>
            <a:endParaRPr lang="en-AU" altLang="en-US" sz="1800"/>
          </a:p>
        </p:txBody>
      </p:sp>
      <p:sp>
        <p:nvSpPr>
          <p:cNvPr id="25621" name="Line 48"/>
          <p:cNvSpPr>
            <a:spLocks noChangeShapeType="1"/>
          </p:cNvSpPr>
          <p:nvPr/>
        </p:nvSpPr>
        <p:spPr bwMode="auto">
          <a:xfrm flipH="1" flipV="1">
            <a:off x="7453313" y="4556125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49"/>
          <p:cNvSpPr>
            <a:spLocks noChangeShapeType="1"/>
          </p:cNvSpPr>
          <p:nvPr/>
        </p:nvSpPr>
        <p:spPr bwMode="auto">
          <a:xfrm flipV="1">
            <a:off x="7597775" y="35480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5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5BB464A-CEAE-214D-9CFF-FE432E28E4F4}" type="slidenum">
              <a:rPr lang="en-AU" altLang="en-US" sz="1400"/>
              <a:pPr/>
              <a:t>29</a:t>
            </a:fld>
            <a:endParaRPr lang="en-AU" altLang="en-US" sz="1400"/>
          </a:p>
        </p:txBody>
      </p:sp>
      <p:pic>
        <p:nvPicPr>
          <p:cNvPr id="26627" name="Picture 5" descr="f04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Control</a:t>
            </a:r>
          </a:p>
        </p:txBody>
      </p:sp>
    </p:spTree>
    <p:extLst>
      <p:ext uri="{BB962C8B-B14F-4D97-AF65-F5344CB8AC3E}">
        <p14:creationId xmlns:p14="http://schemas.microsoft.com/office/powerpoint/2010/main" val="424813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3318FB-1F55-CF46-94CD-475C74CD9A7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47725" y="214452"/>
            <a:ext cx="7458075" cy="707886"/>
          </a:xfrm>
          <a:noFill/>
        </p:spPr>
        <p:txBody>
          <a:bodyPr/>
          <a:lstStyle/>
          <a:p>
            <a:r>
              <a:rPr lang="en-US" altLang="en-US" sz="4000" dirty="0"/>
              <a:t>The Performance Perspective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CF3A981-B9F7-AB4C-ABB3-5E7309B50254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66725" y="1274763"/>
            <a:ext cx="8248650" cy="4084637"/>
          </a:xfrm>
          <a:noFill/>
        </p:spPr>
        <p:txBody>
          <a:bodyPr/>
          <a:lstStyle/>
          <a:p>
            <a:r>
              <a:rPr lang="en-US" altLang="en-US" dirty="0"/>
              <a:t>Processor design (</a:t>
            </a:r>
            <a:r>
              <a:rPr lang="en-US" altLang="en-US" dirty="0" err="1"/>
              <a:t>datapath</a:t>
            </a:r>
            <a:r>
              <a:rPr lang="en-US" altLang="en-US" dirty="0"/>
              <a:t> and control) will determine:</a:t>
            </a:r>
          </a:p>
          <a:p>
            <a:pPr lvl="1"/>
            <a:r>
              <a:rPr lang="en-US" altLang="en-US" dirty="0"/>
              <a:t>Clock cycle time</a:t>
            </a:r>
          </a:p>
          <a:p>
            <a:pPr lvl="1"/>
            <a:r>
              <a:rPr lang="en-US" altLang="en-US" dirty="0"/>
              <a:t>Clock cycles per instruction</a:t>
            </a:r>
          </a:p>
          <a:p>
            <a:r>
              <a:rPr lang="en-US" altLang="en-US" dirty="0"/>
              <a:t>Starting today:</a:t>
            </a:r>
          </a:p>
          <a:p>
            <a:pPr lvl="1"/>
            <a:r>
              <a:rPr lang="en-US" altLang="en-US" dirty="0"/>
              <a:t>Single cycle processor:</a:t>
            </a:r>
          </a:p>
          <a:p>
            <a:pPr lvl="2"/>
            <a:r>
              <a:rPr lang="en-US" altLang="en-US" dirty="0"/>
              <a:t>Advantage: One clock cycle per instruction</a:t>
            </a:r>
          </a:p>
          <a:p>
            <a:pPr lvl="2"/>
            <a:r>
              <a:rPr lang="en-US" altLang="en-US" dirty="0"/>
              <a:t>Disadvantage: long cycle time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5050"/>
                </a:solidFill>
              </a:rPr>
              <a:t>ET = </a:t>
            </a:r>
            <a:r>
              <a:rPr lang="en-US" altLang="en-US" dirty="0" err="1">
                <a:solidFill>
                  <a:srgbClr val="FF5050"/>
                </a:solidFill>
              </a:rPr>
              <a:t>Insts</a:t>
            </a:r>
            <a:r>
              <a:rPr lang="en-US" altLang="en-US" dirty="0">
                <a:solidFill>
                  <a:srgbClr val="FF5050"/>
                </a:solidFill>
              </a:rPr>
              <a:t> * CPI * Cycle Time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979CFA86-BF6E-6947-8856-62596889F8CB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562600" y="4419600"/>
            <a:ext cx="6096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5EA167CD-7D84-CD41-B10B-FC515C1EDCF8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6172200" y="3886200"/>
            <a:ext cx="0" cy="53340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67A75C0C-E184-7244-A698-764DC705AED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172200" y="3886200"/>
            <a:ext cx="6096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B88DA556-EC99-6C4A-BFAF-D6DFD2A76DF1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781800" y="3886200"/>
            <a:ext cx="0" cy="53340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8AA1EA4C-F8B8-1E4A-BA21-EC49B650A85D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781800" y="4419600"/>
            <a:ext cx="6096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9">
            <a:extLst>
              <a:ext uri="{FF2B5EF4-FFF2-40B4-BE49-F238E27FC236}">
                <a16:creationId xmlns:a16="http://schemas.microsoft.com/office/drawing/2014/main" id="{4FC24BBB-9189-9C40-9990-38541312182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7391400" y="3810000"/>
            <a:ext cx="0" cy="60960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E50AA6CC-9352-1A4A-A48E-CC4C9E7445B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391400" y="3810000"/>
            <a:ext cx="6096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830B4166-F3BC-C34E-A335-9763431064D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172200" y="4800600"/>
            <a:ext cx="12192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AutoShape 12">
            <a:extLst>
              <a:ext uri="{FF2B5EF4-FFF2-40B4-BE49-F238E27FC236}">
                <a16:creationId xmlns:a16="http://schemas.microsoft.com/office/drawing/2014/main" id="{5BBA6B00-0F41-304C-B805-A592FCF6C99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2350" y="4883150"/>
            <a:ext cx="1358900" cy="673100"/>
          </a:xfrm>
          <a:prstGeom prst="star16">
            <a:avLst>
              <a:gd name="adj" fmla="val 37500"/>
            </a:avLst>
          </a:prstGeom>
          <a:noFill/>
          <a:ln w="1270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CC00CC"/>
                </a:solidFill>
              </a:rPr>
              <a:t>Execute an</a:t>
            </a:r>
          </a:p>
          <a:p>
            <a:pPr algn="ctr"/>
            <a:r>
              <a:rPr lang="en-US" altLang="en-US" sz="1200">
                <a:solidFill>
                  <a:srgbClr val="CC00CC"/>
                </a:solidFill>
              </a:rPr>
              <a:t>entire instruction</a:t>
            </a:r>
          </a:p>
        </p:txBody>
      </p:sp>
      <p:sp>
        <p:nvSpPr>
          <p:cNvPr id="4109" name="Line 13">
            <a:extLst>
              <a:ext uri="{FF2B5EF4-FFF2-40B4-BE49-F238E27FC236}">
                <a16:creationId xmlns:a16="http://schemas.microsoft.com/office/drawing/2014/main" id="{56903175-77D4-1E46-8FDA-C05CCB6DADB4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172200" y="4724400"/>
            <a:ext cx="0" cy="15240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4">
            <a:extLst>
              <a:ext uri="{FF2B5EF4-FFF2-40B4-BE49-F238E27FC236}">
                <a16:creationId xmlns:a16="http://schemas.microsoft.com/office/drawing/2014/main" id="{C0106F94-D5FC-AC4D-9E57-50C1B9AE81C5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7391400" y="4724400"/>
            <a:ext cx="0" cy="15240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586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5BB464A-CEAE-214D-9CFF-FE432E28E4F4}" type="slidenum">
              <a:rPr lang="en-AU" altLang="en-US" sz="1400"/>
              <a:pPr/>
              <a:t>30</a:t>
            </a:fld>
            <a:endParaRPr lang="en-AU" altLang="en-US" sz="1400"/>
          </a:p>
        </p:txBody>
      </p:sp>
      <p:pic>
        <p:nvPicPr>
          <p:cNvPr id="26627" name="Picture 5" descr="f04-17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2" y="1196752"/>
            <a:ext cx="4445444" cy="345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Control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22F8FF74-80CB-A74A-B46F-686F6CFA059A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9828154"/>
              </p:ext>
            </p:extLst>
          </p:nvPr>
        </p:nvGraphicFramePr>
        <p:xfrm>
          <a:off x="3962400" y="4291012"/>
          <a:ext cx="5181600" cy="2420938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RegDst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MemToReg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ALUOp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 above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59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1B741A-0FC8-B34C-80FB-0A9F0FACF8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5425" y="312738"/>
            <a:ext cx="52101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7CB899-3781-AB49-A749-7799D326D4FD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304800" y="1143000"/>
            <a:ext cx="8458200" cy="5105400"/>
          </a:xfrm>
          <a:noFill/>
        </p:spPr>
        <p:txBody>
          <a:bodyPr/>
          <a:lstStyle/>
          <a:p>
            <a:r>
              <a:rPr lang="en-US" altLang="en-US" sz="2800" dirty="0"/>
              <a:t>We're ready to look at an implementation of the MIPS simplified to contain only:</a:t>
            </a:r>
          </a:p>
          <a:p>
            <a:pPr lvl="1"/>
            <a:r>
              <a:rPr lang="en-US" altLang="en-US" sz="2400" dirty="0"/>
              <a:t>memory-reference instructions: 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lw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sw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arithmetic-logical instructions: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add, sub, and, or,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slt</a:t>
            </a:r>
            <a:endParaRPr lang="en-US" altLang="en-US" sz="2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400" dirty="0"/>
              <a:t>control flow instructions: 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beq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, (and j later)</a:t>
            </a:r>
          </a:p>
          <a:p>
            <a:r>
              <a:rPr lang="en-US" altLang="en-US" sz="2800" dirty="0"/>
              <a:t>Generic Implementation:</a:t>
            </a:r>
          </a:p>
          <a:p>
            <a:pPr lvl="1"/>
            <a:r>
              <a:rPr lang="en-US" altLang="en-US" sz="2400" dirty="0"/>
              <a:t>use </a:t>
            </a:r>
            <a:r>
              <a:rPr lang="en-US" altLang="en-US" sz="2400" dirty="0">
                <a:solidFill>
                  <a:srgbClr val="FF5050"/>
                </a:solidFill>
              </a:rPr>
              <a:t>program counter (PC)</a:t>
            </a:r>
            <a:r>
              <a:rPr lang="en-US" altLang="en-US" sz="2400" dirty="0"/>
              <a:t> to supply instruction address</a:t>
            </a:r>
          </a:p>
          <a:p>
            <a:pPr lvl="1"/>
            <a:r>
              <a:rPr lang="en-US" altLang="en-US" sz="2400" dirty="0"/>
              <a:t>get the </a:t>
            </a:r>
            <a:r>
              <a:rPr lang="en-US" altLang="en-US" sz="2400" dirty="0">
                <a:solidFill>
                  <a:srgbClr val="FF5050"/>
                </a:solidFill>
              </a:rPr>
              <a:t>instruction</a:t>
            </a:r>
            <a:r>
              <a:rPr lang="en-US" altLang="en-US" sz="2400" dirty="0"/>
              <a:t> from memory</a:t>
            </a:r>
          </a:p>
          <a:p>
            <a:pPr lvl="1"/>
            <a:r>
              <a:rPr lang="en-US" altLang="en-US" sz="2400" dirty="0"/>
              <a:t>read registers</a:t>
            </a:r>
          </a:p>
          <a:p>
            <a:pPr lvl="1"/>
            <a:r>
              <a:rPr lang="en-US" altLang="en-US" sz="2400" dirty="0"/>
              <a:t>use the instruction to decide exactly what to do</a:t>
            </a:r>
            <a:endParaRPr lang="en-US" altLang="en-US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A879720-0E2F-6B47-A06C-76AC661738F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539552" y="211891"/>
            <a:ext cx="7772400" cy="769441"/>
          </a:xfrm>
          <a:noFill/>
        </p:spPr>
        <p:txBody>
          <a:bodyPr/>
          <a:lstStyle/>
          <a:p>
            <a:r>
              <a:rPr lang="en-US" altLang="en-US" dirty="0"/>
              <a:t>Simplified Processor</a:t>
            </a:r>
          </a:p>
        </p:txBody>
      </p:sp>
    </p:spTree>
    <p:extLst>
      <p:ext uri="{BB962C8B-B14F-4D97-AF65-F5344CB8AC3E}">
        <p14:creationId xmlns:p14="http://schemas.microsoft.com/office/powerpoint/2010/main" val="3336767524"/>
      </p:ext>
    </p:extLst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F169197E-C66B-1548-A909-4442E0D55E83}" type="slidenum">
              <a:rPr lang="en-AU" altLang="en-US" sz="1400"/>
              <a:pPr/>
              <a:t>5</a:t>
            </a:fld>
            <a:endParaRPr lang="en-AU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Execution</a:t>
            </a:r>
            <a:endParaRPr lang="en-AU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PC </a:t>
            </a:r>
            <a:r>
              <a:rPr lang="en-US" altLang="en-US" sz="2800">
                <a:sym typeface="Symbol" charset="2"/>
              </a:rPr>
              <a:t> instruction memory, fetch instruction</a:t>
            </a:r>
          </a:p>
          <a:p>
            <a:pPr eaLnBrk="1" hangingPunct="1"/>
            <a:r>
              <a:rPr lang="en-US" altLang="en-US" sz="2800">
                <a:sym typeface="Symbol" charset="2"/>
              </a:rPr>
              <a:t>Register numbers</a:t>
            </a:r>
            <a:r>
              <a:rPr lang="en-US" altLang="en-US" sz="2800"/>
              <a:t> </a:t>
            </a:r>
            <a:r>
              <a:rPr lang="en-US" altLang="en-US" sz="2800">
                <a:sym typeface="Symbol" charset="2"/>
              </a:rPr>
              <a:t> register file, read registers</a:t>
            </a:r>
          </a:p>
          <a:p>
            <a:pPr eaLnBrk="1" hangingPunct="1"/>
            <a:r>
              <a:rPr lang="en-US" altLang="en-US" sz="2800">
                <a:sym typeface="Symbol" charset="2"/>
              </a:rPr>
              <a:t>Depending on instruction class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Use ALU to calculate</a:t>
            </a:r>
          </a:p>
          <a:p>
            <a:pPr lvl="2" eaLnBrk="1" hangingPunct="1"/>
            <a:r>
              <a:rPr lang="en-US" altLang="en-US" sz="2000">
                <a:sym typeface="Symbol" charset="2"/>
              </a:rPr>
              <a:t>Arithmetic result</a:t>
            </a:r>
          </a:p>
          <a:p>
            <a:pPr lvl="2" eaLnBrk="1" hangingPunct="1"/>
            <a:r>
              <a:rPr lang="en-US" altLang="en-US" sz="2000">
                <a:sym typeface="Symbol" charset="2"/>
              </a:rPr>
              <a:t>Memory address for load/store</a:t>
            </a:r>
          </a:p>
          <a:p>
            <a:pPr lvl="2" eaLnBrk="1" hangingPunct="1"/>
            <a:r>
              <a:rPr lang="en-US" altLang="en-US" sz="2000">
                <a:sym typeface="Symbol" charset="2"/>
              </a:rPr>
              <a:t>Branch target address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Access data memory for load/store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PC  target address or PC + 4</a:t>
            </a:r>
          </a:p>
        </p:txBody>
      </p:sp>
    </p:spTree>
    <p:extLst>
      <p:ext uri="{BB962C8B-B14F-4D97-AF65-F5344CB8AC3E}">
        <p14:creationId xmlns:p14="http://schemas.microsoft.com/office/powerpoint/2010/main" val="20210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FA1DEFF-9B57-F84D-B1E7-482E0D7003C5}" type="slidenum">
              <a:rPr lang="en-AU" altLang="en-US" sz="1400"/>
              <a:pPr/>
              <a:t>6</a:t>
            </a:fld>
            <a:endParaRPr lang="en-AU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Overview</a:t>
            </a:r>
            <a:endParaRPr lang="en-AU" altLang="en-US"/>
          </a:p>
        </p:txBody>
      </p:sp>
      <p:pic>
        <p:nvPicPr>
          <p:cNvPr id="6148" name="Picture 4" descr="f04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17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5D35D7DD-39F6-E141-A62E-02521B3035EB}" type="slidenum">
              <a:rPr lang="en-AU" altLang="en-US" sz="1400"/>
              <a:pPr/>
              <a:t>7</a:t>
            </a:fld>
            <a:endParaRPr lang="en-AU" altLang="en-US" sz="1400"/>
          </a:p>
        </p:txBody>
      </p:sp>
      <p:pic>
        <p:nvPicPr>
          <p:cNvPr id="7171" name="Picture 14" descr="f04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Oval 3"/>
          <p:cNvSpPr>
            <a:spLocks noChangeArrowheads="1"/>
          </p:cNvSpPr>
          <p:nvPr/>
        </p:nvSpPr>
        <p:spPr bwMode="auto">
          <a:xfrm>
            <a:off x="6191250" y="299561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3132138" y="1195388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 dirty="0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 flipH="1">
            <a:off x="3348038" y="1484313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Arc 7"/>
          <p:cNvSpPr>
            <a:spLocks/>
          </p:cNvSpPr>
          <p:nvPr/>
        </p:nvSpPr>
        <p:spPr bwMode="auto">
          <a:xfrm rot="10800000" flipH="1" flipV="1">
            <a:off x="3348038" y="1700213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676401908 w 21600"/>
              <a:gd name="T3" fmla="*/ 215600141 h 21600"/>
              <a:gd name="T4" fmla="*/ 0 w 21600"/>
              <a:gd name="T5" fmla="*/ 215600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 flipH="1">
            <a:off x="6372225" y="3284538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Arc 9"/>
          <p:cNvSpPr>
            <a:spLocks/>
          </p:cNvSpPr>
          <p:nvPr/>
        </p:nvSpPr>
        <p:spPr bwMode="auto">
          <a:xfrm rot="10800000" flipH="1" flipV="1">
            <a:off x="6372225" y="3500438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676411499 w 21600"/>
              <a:gd name="T3" fmla="*/ 215600141 h 21600"/>
              <a:gd name="T4" fmla="*/ 0 w 21600"/>
              <a:gd name="T5" fmla="*/ 215600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5362575" y="4581525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5651500" y="47974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Arc 12"/>
          <p:cNvSpPr>
            <a:spLocks/>
          </p:cNvSpPr>
          <p:nvPr/>
        </p:nvSpPr>
        <p:spPr bwMode="auto">
          <a:xfrm rot="10800000" flipV="1">
            <a:off x="5899150" y="5013325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43218030 w 21600"/>
              <a:gd name="T3" fmla="*/ 691479244 h 21600"/>
              <a:gd name="T4" fmla="*/ 0 w 21600"/>
              <a:gd name="T5" fmla="*/ 69147924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5508625" y="1196975"/>
            <a:ext cx="35274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905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5D35D7DD-39F6-E141-A62E-02521B3035EB}" type="slidenum">
              <a:rPr lang="en-AU" altLang="en-US" sz="1400"/>
              <a:pPr/>
              <a:t>8</a:t>
            </a:fld>
            <a:endParaRPr lang="en-AU" altLang="en-US" sz="1400"/>
          </a:p>
        </p:txBody>
      </p:sp>
      <p:pic>
        <p:nvPicPr>
          <p:cNvPr id="7171" name="Picture 14" descr="f04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Oval 3"/>
          <p:cNvSpPr>
            <a:spLocks noChangeArrowheads="1"/>
          </p:cNvSpPr>
          <p:nvPr/>
        </p:nvSpPr>
        <p:spPr bwMode="auto">
          <a:xfrm>
            <a:off x="6191250" y="299561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3132138" y="1195388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Multiplexers</a:t>
            </a:r>
            <a:endParaRPr lang="en-AU" alt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 flipH="1">
            <a:off x="3348038" y="1484313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Arc 7"/>
          <p:cNvSpPr>
            <a:spLocks/>
          </p:cNvSpPr>
          <p:nvPr/>
        </p:nvSpPr>
        <p:spPr bwMode="auto">
          <a:xfrm rot="10800000" flipH="1" flipV="1">
            <a:off x="3348038" y="1700213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676401908 w 21600"/>
              <a:gd name="T3" fmla="*/ 215600141 h 21600"/>
              <a:gd name="T4" fmla="*/ 0 w 21600"/>
              <a:gd name="T5" fmla="*/ 215600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 flipH="1">
            <a:off x="6372225" y="3284538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Arc 9"/>
          <p:cNvSpPr>
            <a:spLocks/>
          </p:cNvSpPr>
          <p:nvPr/>
        </p:nvSpPr>
        <p:spPr bwMode="auto">
          <a:xfrm rot="10800000" flipH="1" flipV="1">
            <a:off x="6372225" y="3500438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676411499 w 21600"/>
              <a:gd name="T3" fmla="*/ 215600141 h 21600"/>
              <a:gd name="T4" fmla="*/ 0 w 21600"/>
              <a:gd name="T5" fmla="*/ 215600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5362575" y="4581525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5651500" y="47974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Arc 12"/>
          <p:cNvSpPr>
            <a:spLocks/>
          </p:cNvSpPr>
          <p:nvPr/>
        </p:nvSpPr>
        <p:spPr bwMode="auto">
          <a:xfrm rot="10800000" flipV="1">
            <a:off x="5899150" y="5013325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43218030 w 21600"/>
              <a:gd name="T3" fmla="*/ 691479244 h 21600"/>
              <a:gd name="T4" fmla="*/ 0 w 21600"/>
              <a:gd name="T5" fmla="*/ 69147924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5508625" y="1196975"/>
            <a:ext cx="35274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Can’t just join wires together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400" dirty="0"/>
              <a:t>Use multiplexers</a:t>
            </a:r>
          </a:p>
        </p:txBody>
      </p:sp>
    </p:spTree>
    <p:extLst>
      <p:ext uri="{BB962C8B-B14F-4D97-AF65-F5344CB8AC3E}">
        <p14:creationId xmlns:p14="http://schemas.microsoft.com/office/powerpoint/2010/main" val="73760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7B67F05E-370E-8144-80B1-397A87BCAAF7}" type="slidenum">
              <a:rPr lang="en-AU" altLang="en-US" sz="1400"/>
              <a:pPr/>
              <a:t>9</a:t>
            </a:fld>
            <a:endParaRPr lang="en-AU" altLang="en-US" sz="1400"/>
          </a:p>
        </p:txBody>
      </p:sp>
      <p:pic>
        <p:nvPicPr>
          <p:cNvPr id="8195" name="Picture 5" descr="f04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6485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24895</TotalTime>
  <Words>1997</Words>
  <Application>Microsoft Macintosh PowerPoint</Application>
  <PresentationFormat>On-screen Show (4:3)</PresentationFormat>
  <Paragraphs>511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Corbel</vt:lpstr>
      <vt:lpstr>Courier New</vt:lpstr>
      <vt:lpstr>Symbol</vt:lpstr>
      <vt:lpstr>Times New Roman</vt:lpstr>
      <vt:lpstr>Wingdings</vt:lpstr>
      <vt:lpstr>2_Blends</vt:lpstr>
      <vt:lpstr>Document</vt:lpstr>
      <vt:lpstr>The Processor</vt:lpstr>
      <vt:lpstr>The Big Picture</vt:lpstr>
      <vt:lpstr>The Performance Perspective</vt:lpstr>
      <vt:lpstr>Simplified Processor</vt:lpstr>
      <vt:lpstr>Instruction Execution</vt:lpstr>
      <vt:lpstr>CPU Overview</vt:lpstr>
      <vt:lpstr>PowerPoint Presentation</vt:lpstr>
      <vt:lpstr>Multiplexers</vt:lpstr>
      <vt:lpstr>Control</vt:lpstr>
      <vt:lpstr>Logic Design Basics</vt:lpstr>
      <vt:lpstr>Combinational Elements</vt:lpstr>
      <vt:lpstr>Sequential Elements</vt:lpstr>
      <vt:lpstr>Sequential Elements</vt:lpstr>
      <vt:lpstr>Clocking Methodology</vt:lpstr>
      <vt:lpstr>Building a Datapath</vt:lpstr>
      <vt:lpstr>Instruction Fetch</vt:lpstr>
      <vt:lpstr>R-Format Instructions</vt:lpstr>
      <vt:lpstr>Load/Store Instructions</vt:lpstr>
      <vt:lpstr>Branch Instructions</vt:lpstr>
      <vt:lpstr>Branch Instructions</vt:lpstr>
      <vt:lpstr>Composing the Elements</vt:lpstr>
      <vt:lpstr>R-Type/Load/Store Datapath</vt:lpstr>
      <vt:lpstr>Full Datapath</vt:lpstr>
      <vt:lpstr>PowerPoint Presentation</vt:lpstr>
      <vt:lpstr>ALU Control</vt:lpstr>
      <vt:lpstr>ALU Control</vt:lpstr>
      <vt:lpstr>Generating ALU signals</vt:lpstr>
      <vt:lpstr>The Main Control Unit</vt:lpstr>
      <vt:lpstr>Datapath With Control</vt:lpstr>
      <vt:lpstr>Datapath With Control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815</cp:revision>
  <dcterms:created xsi:type="dcterms:W3CDTF">2001-07-25T06:45:25Z</dcterms:created>
  <dcterms:modified xsi:type="dcterms:W3CDTF">2018-10-22T20:41:21Z</dcterms:modified>
</cp:coreProperties>
</file>