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542" r:id="rId2"/>
    <p:sldId id="424" r:id="rId3"/>
    <p:sldId id="557" r:id="rId4"/>
    <p:sldId id="426" r:id="rId5"/>
    <p:sldId id="427" r:id="rId6"/>
    <p:sldId id="428" r:id="rId7"/>
    <p:sldId id="429" r:id="rId8"/>
    <p:sldId id="554" r:id="rId9"/>
    <p:sldId id="555" r:id="rId10"/>
    <p:sldId id="431" r:id="rId11"/>
    <p:sldId id="432" r:id="rId12"/>
    <p:sldId id="433" r:id="rId13"/>
    <p:sldId id="434" r:id="rId14"/>
    <p:sldId id="400" r:id="rId15"/>
    <p:sldId id="403" r:id="rId16"/>
    <p:sldId id="402" r:id="rId17"/>
    <p:sldId id="404" r:id="rId18"/>
    <p:sldId id="405" r:id="rId19"/>
    <p:sldId id="545" r:id="rId20"/>
    <p:sldId id="556" r:id="rId2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48" autoAdjust="0"/>
    <p:restoredTop sz="70604" autoAdjust="0"/>
  </p:normalViewPr>
  <p:slideViewPr>
    <p:cSldViewPr>
      <p:cViewPr varScale="1">
        <p:scale>
          <a:sx n="87" d="100"/>
          <a:sy n="87" d="100"/>
        </p:scale>
        <p:origin x="14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E633A1F-0DD9-974B-BB57-35B18274C950}" type="datetime4">
              <a:rPr lang="en-US" smtClean="0"/>
              <a:t>October 23,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9844A7D-6474-B845-BCA2-20A53FA79E9B}" type="datetime4">
              <a:rPr lang="en-US" smtClean="0"/>
              <a:t>October 23,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about collaboration…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31F8869-E6A3-AA42-BED3-8857C96712F7}" type="datetime4">
              <a:rPr lang="en-US" smtClean="0"/>
              <a:t>October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0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93CD1A8-EBF8-D84B-B6DB-965C4D846D9B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4E8AC2-00AA-0543-9591-FE04A5B9EFF2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Now, this is almost complete. </a:t>
            </a:r>
          </a:p>
          <a:p>
            <a:r>
              <a:rPr lang="en-US" altLang="en-US" dirty="0">
                <a:latin typeface="Times New Roman" charset="0"/>
              </a:rPr>
              <a:t>Q: How might we implement</a:t>
            </a:r>
            <a:r>
              <a:rPr lang="en-US" altLang="en-US" baseline="0" dirty="0">
                <a:latin typeface="Times New Roman" charset="0"/>
              </a:rPr>
              <a:t> the jump instruction? What do we need to DO (what is the specification of jump)? What components do we need to add?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93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2BB3C78-F3A6-AE4A-BA72-E469A32D57F7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51F4DA-B3D9-6B49-BC87-081AD145F64A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Why the 00?</a:t>
            </a:r>
          </a:p>
          <a:p>
            <a:r>
              <a:rPr lang="en-US" altLang="en-US" dirty="0">
                <a:latin typeface="Times New Roman" charset="0"/>
              </a:rPr>
              <a:t>Let’s see if we can add this to our diagram</a:t>
            </a:r>
          </a:p>
        </p:txBody>
      </p:sp>
    </p:spTree>
    <p:extLst>
      <p:ext uri="{BB962C8B-B14F-4D97-AF65-F5344CB8AC3E}">
        <p14:creationId xmlns:p14="http://schemas.microsoft.com/office/powerpoint/2010/main" val="253175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7AF1EE-2795-1544-A1FA-16C442DAC3B0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F45DB6-7B02-804B-A1D4-22F3A61EBCAB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how EVERYTHING is happening in parallel, at the same</a:t>
            </a:r>
            <a:r>
              <a:rPr lang="en-US" altLang="en-US" baseline="0" dirty="0">
                <a:latin typeface="Times New Roman" charset="0"/>
              </a:rPr>
              <a:t> time. For example, the 0-25 instruction bits get shifted and concatenated as if they were a jump address even when they were not. It’s the multiplexors that choose whether or not that value is actually used.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3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FA9B9C-CC78-6B4F-BAF3-962086B10128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0F04B5-B868-E74B-A6BD-31700ACA1CCD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CPI is 1 here, but clock period is long</a:t>
            </a:r>
            <a:r>
              <a:rPr lang="mr-IN" altLang="en-US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Before we go on, exercise:</a:t>
            </a:r>
          </a:p>
        </p:txBody>
      </p:sp>
    </p:spTree>
    <p:extLst>
      <p:ext uri="{BB962C8B-B14F-4D97-AF65-F5344CB8AC3E}">
        <p14:creationId xmlns:p14="http://schemas.microsoft.com/office/powerpoint/2010/main" val="3596318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FA3B2F9-5B8F-724F-A8EE-08342D1BA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B3E1A4D-D098-EE43-8D91-AA7A195C7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So then we have another truth table.  Again, since we can derive a truth table, we must be able to design the logic for it (e.g., use </a:t>
            </a:r>
            <a:r>
              <a:rPr lang="en-US" altLang="en-US" dirty="0" err="1"/>
              <a:t>PLA,etc</a:t>
            </a:r>
            <a:r>
              <a:rPr lang="en-US" altLang="en-US" dirty="0"/>
              <a:t>.)</a:t>
            </a:r>
          </a:p>
          <a:p>
            <a:r>
              <a:rPr lang="en-US" altLang="en-US" dirty="0"/>
              <a:t>Note ALU control is separate, this just generates the </a:t>
            </a:r>
            <a:r>
              <a:rPr lang="en-US" altLang="en-US" dirty="0" err="1"/>
              <a:t>ALUOp</a:t>
            </a:r>
            <a:r>
              <a:rPr lang="en-US" altLang="en-US" dirty="0"/>
              <a:t> bits, which are then used together with </a:t>
            </a:r>
            <a:r>
              <a:rPr lang="en-US" altLang="en-US" dirty="0" err="1"/>
              <a:t>funct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Go over, say, sw. Since </a:t>
            </a:r>
            <a:r>
              <a:rPr lang="en-US" altLang="en-US" dirty="0" err="1"/>
              <a:t>RegWrite</a:t>
            </a:r>
            <a:r>
              <a:rPr lang="en-US" altLang="en-US" dirty="0"/>
              <a:t>=0, we don’t care about </a:t>
            </a:r>
            <a:r>
              <a:rPr lang="en-US" altLang="en-US" dirty="0" err="1"/>
              <a:t>RegDst</a:t>
            </a:r>
            <a:r>
              <a:rPr lang="en-US" altLang="en-US" dirty="0"/>
              <a:t> (flip back to diagram).</a:t>
            </a:r>
          </a:p>
        </p:txBody>
      </p:sp>
    </p:spTree>
    <p:extLst>
      <p:ext uri="{BB962C8B-B14F-4D97-AF65-F5344CB8AC3E}">
        <p14:creationId xmlns:p14="http://schemas.microsoft.com/office/powerpoint/2010/main" val="231237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D7412D6-5D8C-064D-A1CC-9023B22ED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11732EA-25AB-BB43-9EBA-DE6F23E89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en-US"/>
              <a:t>Equal (HW) – heads Correct Answer - D</a:t>
            </a:r>
          </a:p>
        </p:txBody>
      </p:sp>
    </p:spTree>
    <p:extLst>
      <p:ext uri="{BB962C8B-B14F-4D97-AF65-F5344CB8AC3E}">
        <p14:creationId xmlns:p14="http://schemas.microsoft.com/office/powerpoint/2010/main" val="1518158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E6074EA-D379-1A4E-8ED2-F4E9D91BD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8A03C6DD-4D66-524C-8663-DDF4F5685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en-US" dirty="0"/>
              <a:t>Correct </a:t>
            </a:r>
            <a:r>
              <a:rPr lang="en-US" altLang="en-US"/>
              <a:t>Answer – B AND C.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Primary Purpose:  Helping students understand the single-cycle processor</a:t>
            </a:r>
          </a:p>
          <a:p>
            <a:r>
              <a:rPr lang="en-US" altLang="en-US" dirty="0"/>
              <a:t>Concept:  Understanding how control lines dictate the behavior of the processor</a:t>
            </a:r>
          </a:p>
          <a:p>
            <a:r>
              <a:rPr lang="en-US" altLang="en-US" dirty="0"/>
              <a:t>Expected mistakes:  If they don’t understand how </a:t>
            </a:r>
            <a:r>
              <a:rPr lang="en-US" altLang="en-US" dirty="0" err="1"/>
              <a:t>lw</a:t>
            </a:r>
            <a:r>
              <a:rPr lang="en-US" altLang="en-US" dirty="0"/>
              <a:t> functions – they may not understand the control signals.</a:t>
            </a:r>
          </a:p>
          <a:p>
            <a:r>
              <a:rPr lang="en-US" altLang="en-US" dirty="0"/>
              <a:t>Post Discussion: Draw the active </a:t>
            </a:r>
            <a:r>
              <a:rPr lang="en-US" altLang="en-US" dirty="0" err="1"/>
              <a:t>datapath</a:t>
            </a:r>
            <a:r>
              <a:rPr lang="en-US" altLang="en-US" dirty="0"/>
              <a:t> of both instructions and mark control signals.</a:t>
            </a:r>
          </a:p>
        </p:txBody>
      </p:sp>
    </p:spTree>
    <p:extLst>
      <p:ext uri="{BB962C8B-B14F-4D97-AF65-F5344CB8AC3E}">
        <p14:creationId xmlns:p14="http://schemas.microsoft.com/office/powerpoint/2010/main" val="362582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845B700-C2B2-5947-8FE9-6B85A4C72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711D2FF-D0B8-2D47-884E-C2D0952F5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42787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A73176D-4082-F446-AF7D-1692E8D01E5D}" type="datetime4">
              <a:rPr lang="en-US" smtClean="0"/>
              <a:t>October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590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F413F6-3D51-C24C-B6FE-5A51C9DE7838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4E8AC2-00AA-0543-9591-FE04A5B9EFF2}" type="slidenum">
              <a:rPr lang="en-AU" altLang="en-US" sz="1300">
                <a:latin typeface="Times New Roman" charset="0"/>
              </a:rPr>
              <a:pPr/>
              <a:t>20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Datapath: This instruction uses instruction memory, both register read ports, the ALU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add Rd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together, data memory, and write port in Registers. </a:t>
            </a:r>
            <a:endParaRPr lang="en-US" dirty="0">
              <a:effectLst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New blocks? None. is instruction can be implemented using existing blocks. </a:t>
            </a:r>
          </a:p>
          <a:p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New control? None. is instruction can be implemented without adding new control signals. It only requires changes in the Control logic.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Q: What would the ALU operation be? Various mux selects?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6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2370ED1-84E5-134C-9DB0-08573F2AABBA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BF7509-2BE0-1741-A615-6D889A7F75FD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7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3D7E3A0-AAEE-2441-9719-DF5175044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tIns="44446" rIns="90480" bIns="44446"/>
          <a:lstStyle/>
          <a:p>
            <a:r>
              <a:rPr lang="en-US" altLang="en-US" dirty="0"/>
              <a:t>B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4DC101C-701D-D349-A558-F617E6DFC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52278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381632C-7AD8-9348-B7CE-630CC6615F7D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9D03C38-49A3-1D43-9F87-907F1881D391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Split into 3 groups:</a:t>
            </a:r>
          </a:p>
          <a:p>
            <a:r>
              <a:rPr lang="en-US" altLang="en-US" dirty="0">
                <a:latin typeface="Times New Roman" charset="0"/>
              </a:rPr>
              <a:t>Mem access op: 00</a:t>
            </a:r>
          </a:p>
          <a:p>
            <a:r>
              <a:rPr lang="en-US" altLang="en-US" dirty="0">
                <a:latin typeface="Times New Roman" charset="0"/>
              </a:rPr>
              <a:t>Branch: 01</a:t>
            </a:r>
          </a:p>
          <a:p>
            <a:r>
              <a:rPr lang="en-US" altLang="en-US" dirty="0">
                <a:latin typeface="Times New Roman" charset="0"/>
              </a:rPr>
              <a:t>Any R-type: 10</a:t>
            </a:r>
          </a:p>
        </p:txBody>
      </p:sp>
    </p:spTree>
    <p:extLst>
      <p:ext uri="{BB962C8B-B14F-4D97-AF65-F5344CB8AC3E}">
        <p14:creationId xmlns:p14="http://schemas.microsoft.com/office/powerpoint/2010/main" val="224889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1E3B3C-DD45-4442-978B-029CD4B0EF4B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13147AD-5D03-664F-AF2A-F68E94BFA08D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7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DE2B17D-2D0E-364F-AE26-C8EC63E6170C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D8D28-3E9F-414D-AD90-627B3C24542C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E: Trace through an add, someone. </a:t>
            </a:r>
          </a:p>
          <a:p>
            <a:r>
              <a:rPr lang="en-US" altLang="en-US" dirty="0">
                <a:latin typeface="Times New Roman" charset="0"/>
              </a:rPr>
              <a:t>Highlight the active lines/buses.</a:t>
            </a:r>
          </a:p>
          <a:p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4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0EC718-B709-754F-97A6-E8880BFEA601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F776CDA-24F7-D544-8439-4AD778456F37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charset="0"/>
              </a:rPr>
              <a:t>Q: How would an </a:t>
            </a:r>
            <a:r>
              <a:rPr lang="en-US" altLang="en-US" dirty="0" err="1">
                <a:latin typeface="Times New Roman" charset="0"/>
              </a:rPr>
              <a:t>addi</a:t>
            </a:r>
            <a:r>
              <a:rPr lang="en-US" altLang="en-US" dirty="0">
                <a:latin typeface="Times New Roman" charset="0"/>
              </a:rPr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147353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80802B-88C0-1D41-9D8D-7A073E0599DF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D8D28-3E9F-414D-AD90-627B3C24542C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E: Now trace through a sw.</a:t>
            </a:r>
          </a:p>
        </p:txBody>
      </p:sp>
    </p:spTree>
    <p:extLst>
      <p:ext uri="{BB962C8B-B14F-4D97-AF65-F5344CB8AC3E}">
        <p14:creationId xmlns:p14="http://schemas.microsoft.com/office/powerpoint/2010/main" val="237192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B6818C-ACD6-CB4F-AE44-E63A9EAB1104}" type="datetime4">
              <a:rPr lang="en-US" altLang="en-US" sz="1300" smtClean="0">
                <a:latin typeface="Times New Roman" charset="0"/>
              </a:rPr>
              <a:t>October 23,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D8D28-3E9F-414D-AD90-627B3C24542C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E: Now trace through</a:t>
            </a:r>
            <a:r>
              <a:rPr lang="en-US" altLang="en-US" baseline="0" dirty="0">
                <a:latin typeface="Times New Roman" charset="0"/>
              </a:rPr>
              <a:t> a </a:t>
            </a:r>
            <a:r>
              <a:rPr lang="en-US" altLang="en-US" baseline="0" dirty="0" err="1">
                <a:latin typeface="Times New Roman" charset="0"/>
              </a:rPr>
              <a:t>beq</a:t>
            </a:r>
            <a:r>
              <a:rPr lang="en-US" altLang="en-US" baseline="0" dirty="0">
                <a:latin typeface="Times New Roman" charset="0"/>
              </a:rPr>
              <a:t>. 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7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738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6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9.emf"/><Relationship Id="rId2" Type="http://schemas.openxmlformats.org/officeDocument/2006/relationships/tags" Target="../tags/tag3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1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4.emf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Processor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57784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29699" name="Picture 6" descr="f04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Branch-on-Equal Instruction</a:t>
            </a:r>
          </a:p>
        </p:txBody>
      </p:sp>
    </p:spTree>
    <p:extLst>
      <p:ext uri="{BB962C8B-B14F-4D97-AF65-F5344CB8AC3E}">
        <p14:creationId xmlns:p14="http://schemas.microsoft.com/office/powerpoint/2010/main" val="152945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Implementing Jumps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/>
            <a:r>
              <a:rPr lang="en-AU" altLang="en-US"/>
              <a:t>Jump uses word address</a:t>
            </a:r>
          </a:p>
          <a:p>
            <a:pPr eaLnBrk="1" hangingPunct="1"/>
            <a:r>
              <a:rPr lang="en-AU" altLang="en-US"/>
              <a:t>Update PC with concatenation of</a:t>
            </a:r>
          </a:p>
          <a:p>
            <a:pPr lvl="1" eaLnBrk="1" hangingPunct="1"/>
            <a:r>
              <a:rPr lang="en-AU" altLang="en-US"/>
              <a:t>Top 4 bits of old PC</a:t>
            </a:r>
          </a:p>
          <a:p>
            <a:pPr lvl="1" eaLnBrk="1" hangingPunct="1"/>
            <a:r>
              <a:rPr lang="en-AU" altLang="en-US"/>
              <a:t>26-bit jump address</a:t>
            </a:r>
          </a:p>
          <a:p>
            <a:pPr lvl="1" eaLnBrk="1" hangingPunct="1"/>
            <a:r>
              <a:rPr lang="en-AU" altLang="en-US"/>
              <a:t>00</a:t>
            </a:r>
          </a:p>
          <a:p>
            <a:pPr eaLnBrk="1" hangingPunct="1"/>
            <a:r>
              <a:rPr lang="en-AU" altLang="en-US"/>
              <a:t>Need an extra control signal decoded from opcode</a:t>
            </a:r>
          </a:p>
        </p:txBody>
      </p:sp>
      <p:grpSp>
        <p:nvGrpSpPr>
          <p:cNvPr id="30725" name="Group 14"/>
          <p:cNvGrpSpPr>
            <a:grpSpLocks/>
          </p:cNvGrpSpPr>
          <p:nvPr/>
        </p:nvGrpSpPr>
        <p:grpSpPr bwMode="auto">
          <a:xfrm>
            <a:off x="1835150" y="1412875"/>
            <a:ext cx="6913563" cy="773113"/>
            <a:chOff x="1156" y="890"/>
            <a:chExt cx="4355" cy="487"/>
          </a:xfrm>
        </p:grpSpPr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156" y="89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2</a:t>
              </a:r>
              <a:endParaRPr lang="en-AU" altLang="en-US" sz="2000"/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973" y="890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332" y="116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30730" name="Text Box 12"/>
            <p:cNvSpPr txBox="1">
              <a:spLocks noChangeArrowheads="1"/>
            </p:cNvSpPr>
            <p:nvPr/>
          </p:nvSpPr>
          <p:spPr bwMode="auto">
            <a:xfrm>
              <a:off x="3560" y="1165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25:0</a:t>
              </a:r>
              <a:endParaRPr lang="en-AU" altLang="en-US"/>
            </a:p>
          </p:txBody>
        </p:sp>
      </p:grp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811213" y="14890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Jump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217176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31747" name="Picture 6" descr="f04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6680200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Jumps Added</a:t>
            </a:r>
          </a:p>
        </p:txBody>
      </p:sp>
    </p:spTree>
    <p:extLst>
      <p:ext uri="{BB962C8B-B14F-4D97-AF65-F5344CB8AC3E}">
        <p14:creationId xmlns:p14="http://schemas.microsoft.com/office/powerpoint/2010/main" val="128037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Performance Issues</a:t>
            </a:r>
            <a:endParaRPr lang="en-AU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Longest delay determines clock period</a:t>
            </a:r>
          </a:p>
          <a:p>
            <a:pPr lvl="1" eaLnBrk="1" hangingPunct="1"/>
            <a:r>
              <a:rPr lang="en-US" altLang="en-US"/>
              <a:t>Critical path: load instruction</a:t>
            </a:r>
          </a:p>
          <a:p>
            <a:pPr lvl="1" eaLnBrk="1" hangingPunct="1"/>
            <a:r>
              <a:rPr lang="en-US" altLang="en-US"/>
              <a:t>Instruction memory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register file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ALU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data memory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register file</a:t>
            </a:r>
          </a:p>
          <a:p>
            <a:pPr eaLnBrk="1" hangingPunct="1"/>
            <a:r>
              <a:rPr lang="en-US" altLang="en-US"/>
              <a:t>Not feasible to vary period for different instructions</a:t>
            </a:r>
          </a:p>
          <a:p>
            <a:pPr eaLnBrk="1" hangingPunct="1"/>
            <a:r>
              <a:rPr lang="en-US" altLang="en-US"/>
              <a:t>Violates design principle</a:t>
            </a:r>
          </a:p>
          <a:p>
            <a:pPr lvl="1" eaLnBrk="1" hangingPunct="1"/>
            <a:r>
              <a:rPr lang="en-US" altLang="en-US"/>
              <a:t>Making the common case fast</a:t>
            </a:r>
          </a:p>
          <a:p>
            <a:pPr eaLnBrk="1" hangingPunct="1"/>
            <a:r>
              <a:rPr lang="en-US" altLang="en-US"/>
              <a:t>We will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420109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3D675AB-DE14-9C4E-AE29-B92C2C5A50C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68338" y="52720"/>
            <a:ext cx="7772400" cy="979760"/>
          </a:xfrm>
          <a:noFill/>
        </p:spPr>
        <p:txBody>
          <a:bodyPr/>
          <a:lstStyle/>
          <a:p>
            <a:r>
              <a:rPr lang="en-US" altLang="en-US" dirty="0"/>
              <a:t>Control Truth Table</a:t>
            </a:r>
          </a:p>
        </p:txBody>
      </p:sp>
      <p:graphicFrame>
        <p:nvGraphicFramePr>
          <p:cNvPr id="39939" name="Object 3">
            <a:hlinkClick r:id="" action="ppaction://ole?verb=0"/>
            <a:extLst>
              <a:ext uri="{FF2B5EF4-FFF2-40B4-BE49-F238E27FC236}">
                <a16:creationId xmlns:a16="http://schemas.microsoft.com/office/drawing/2014/main" id="{741FE48E-0ACF-634A-9CC0-A59D8D5579A6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6701212"/>
              </p:ext>
            </p:extLst>
          </p:nvPr>
        </p:nvGraphicFramePr>
        <p:xfrm>
          <a:off x="1530350" y="1196975"/>
          <a:ext cx="60833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6" imgW="6057900" imgH="4368800" progId="Word.Document.6">
                  <p:embed/>
                </p:oleObj>
              </mc:Choice>
              <mc:Fallback>
                <p:oleObj name="Document" r:id="rId6" imgW="6057900" imgH="4368800" progId="Word.Document.6">
                  <p:embed/>
                  <p:pic>
                    <p:nvPicPr>
                      <p:cNvPr id="39939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41FE48E-0ACF-634A-9CC0-A59D8D5579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196975"/>
                        <a:ext cx="6083300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179963-3591-D243-B39A-1FDABF3166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29473342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17~Figure_5">
            <a:extLst>
              <a:ext uri="{FF2B5EF4-FFF2-40B4-BE49-F238E27FC236}">
                <a16:creationId xmlns:a16="http://schemas.microsoft.com/office/drawing/2014/main" id="{6AB66613-8F4A-AE4F-8E82-79F1C0F99866}"/>
              </a:ext>
            </a:extLst>
          </p:cNvPr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49225"/>
            <a:ext cx="8610600" cy="6659563"/>
          </a:xfrm>
        </p:spPr>
      </p:pic>
      <p:sp>
        <p:nvSpPr>
          <p:cNvPr id="41987" name="Text Box 3">
            <a:extLst>
              <a:ext uri="{FF2B5EF4-FFF2-40B4-BE49-F238E27FC236}">
                <a16:creationId xmlns:a16="http://schemas.microsoft.com/office/drawing/2014/main" id="{9B546B33-8632-B149-90F3-6C6070DE066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638800"/>
            <a:ext cx="2133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Which wire – if always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ZERO</a:t>
            </a:r>
            <a:r>
              <a:rPr lang="en-US" altLang="en-US" b="1">
                <a:latin typeface="Arial" panose="020B0604020202020204" pitchFamily="34" charset="0"/>
              </a:rPr>
              <a:t> – would break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add</a:t>
            </a:r>
            <a:r>
              <a:rPr lang="en-US" altLang="en-US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EE26C805-EDBB-B34F-AE9D-750F0D24353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77200" y="3429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40589768-F788-BE42-AC52-5F3F0910F2A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0" y="3276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AA63CFF9-E833-FD41-ABC2-C7EF6D0E4B3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77000" y="3352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03FD95FF-7F65-344F-AAE8-CFF298536AE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76600" y="1233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D6DBA-957B-8749-ACBB-E8130A9354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264706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17~Figure_5">
            <a:extLst>
              <a:ext uri="{FF2B5EF4-FFF2-40B4-BE49-F238E27FC236}">
                <a16:creationId xmlns:a16="http://schemas.microsoft.com/office/drawing/2014/main" id="{45F3BA81-10E7-3F40-95A4-306B36D8DC90}"/>
              </a:ext>
            </a:extLst>
          </p:cNvPr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98438"/>
            <a:ext cx="8610600" cy="6659562"/>
          </a:xfrm>
        </p:spPr>
      </p:pic>
      <p:sp>
        <p:nvSpPr>
          <p:cNvPr id="43011" name="Text Box 3">
            <a:extLst>
              <a:ext uri="{FF2B5EF4-FFF2-40B4-BE49-F238E27FC236}">
                <a16:creationId xmlns:a16="http://schemas.microsoft.com/office/drawing/2014/main" id="{0F05491A-D5EA-9A41-AD90-483571F86CF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638800"/>
            <a:ext cx="2133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Which wire – if always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ZERO</a:t>
            </a:r>
            <a:r>
              <a:rPr lang="en-US" altLang="en-US" b="1" dirty="0">
                <a:latin typeface="Arial" panose="020B0604020202020204" pitchFamily="34" charset="0"/>
              </a:rPr>
              <a:t> – would break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lw</a:t>
            </a:r>
            <a:r>
              <a:rPr lang="en-US" altLang="en-US" b="1" dirty="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6E5F7B5E-0277-9147-BA31-73BE4F06B5E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77200" y="3429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765CEBD5-AE59-3640-8879-0E2BE3077D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0" y="3276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087BC065-25EC-9A45-B921-D4A71B4AFE0E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3276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C8E048B1-2C96-9F4C-B275-BE9AFA47891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76600" y="1233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8C1768-BF54-284E-B945-F8B7A9B97C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307088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DAE5E19-153D-E24F-9A8B-C7204A641B5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Add new instructions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A7A2907-E06C-0B4A-A2C1-080D5992408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Potentially requires modifying the datapath</a:t>
            </a:r>
          </a:p>
          <a:p>
            <a:r>
              <a:rPr lang="en-US" altLang="en-US"/>
              <a:t>Potentially requires adding more control wires – which would impact our previous truth table.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ECF817-8700-4143-938E-25A362A93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21794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0519">
            <a:extLst>
              <a:ext uri="{FF2B5EF4-FFF2-40B4-BE49-F238E27FC236}">
                <a16:creationId xmlns:a16="http://schemas.microsoft.com/office/drawing/2014/main" id="{3396F550-C1D9-574A-9495-2B512BF14AF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625"/>
            <a:ext cx="7543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2259" name="Group 3">
            <a:extLst>
              <a:ext uri="{FF2B5EF4-FFF2-40B4-BE49-F238E27FC236}">
                <a16:creationId xmlns:a16="http://schemas.microsoft.com/office/drawing/2014/main" id="{E2823F04-5C28-B047-B6B2-5BFC7897E22F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228600" y="4284663"/>
          <a:ext cx="6400800" cy="2420938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Best Answer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 – we need both new control and datapath.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 – we need just datapath.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 – but we should for better performance.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 – just changing control signals is fine.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Single cycle can’t do jump register.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82" name="Text Box 26">
            <a:extLst>
              <a:ext uri="{FF2B5EF4-FFF2-40B4-BE49-F238E27FC236}">
                <a16:creationId xmlns:a16="http://schemas.microsoft.com/office/drawing/2014/main" id="{FCF5EBF9-D625-8545-AE92-1FCFE82481B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35814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</a:rPr>
              <a:t>Do we need to modify our single-cycle design to do jr</a:t>
            </a:r>
          </a:p>
        </p:txBody>
      </p:sp>
    </p:spTree>
    <p:extLst>
      <p:ext uri="{BB962C8B-B14F-4D97-AF65-F5344CB8AC3E}">
        <p14:creationId xmlns:p14="http://schemas.microsoft.com/office/powerpoint/2010/main" val="2653581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instruction: </a:t>
            </a:r>
            <a:r>
              <a:rPr lang="en-US" dirty="0" err="1"/>
              <a:t>lwi</a:t>
            </a:r>
            <a:r>
              <a:rPr lang="en-US" dirty="0"/>
              <a:t>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(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r>
              <a:rPr lang="en-US" dirty="0"/>
              <a:t>Meaning:</a:t>
            </a:r>
          </a:p>
          <a:p>
            <a:pPr lvl="1"/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rt</a:t>
            </a:r>
            <a:r>
              <a:rPr lang="en-US" dirty="0"/>
              <a:t>] = 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rd</a:t>
            </a:r>
            <a:r>
              <a:rPr lang="en-US" dirty="0"/>
              <a:t>] + 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rs</a:t>
            </a:r>
            <a:r>
              <a:rPr lang="en-US" dirty="0"/>
              <a:t>]]</a:t>
            </a:r>
          </a:p>
          <a:p>
            <a:r>
              <a:rPr lang="en-US" dirty="0"/>
              <a:t>How to implement this?</a:t>
            </a:r>
          </a:p>
          <a:p>
            <a:pPr lvl="1"/>
            <a:r>
              <a:rPr lang="en-US" dirty="0"/>
              <a:t>What </a:t>
            </a:r>
            <a:r>
              <a:rPr lang="en-US" dirty="0" err="1"/>
              <a:t>datapath</a:t>
            </a:r>
            <a:r>
              <a:rPr lang="en-US" dirty="0"/>
              <a:t> blocks are used?</a:t>
            </a:r>
          </a:p>
          <a:p>
            <a:pPr lvl="1"/>
            <a:r>
              <a:rPr lang="en-US" dirty="0"/>
              <a:t>What new blocks?</a:t>
            </a:r>
          </a:p>
          <a:p>
            <a:pPr lvl="1"/>
            <a:r>
              <a:rPr lang="en-US" dirty="0"/>
              <a:t>What new control signals?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336189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22531" name="Picture 5" descr="f04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Full Datapath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6070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LWI</a:t>
            </a:r>
          </a:p>
        </p:txBody>
      </p:sp>
      <p:pic>
        <p:nvPicPr>
          <p:cNvPr id="5" name="Picture 5" descr="f04-17-P374493">
            <a:extLst>
              <a:ext uri="{FF2B5EF4-FFF2-40B4-BE49-F238E27FC236}">
                <a16:creationId xmlns:a16="http://schemas.microsoft.com/office/drawing/2014/main" id="{603D717A-C9E2-2745-A001-BF4AA536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3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f0517">
            <a:extLst>
              <a:ext uri="{FF2B5EF4-FFF2-40B4-BE49-F238E27FC236}">
                <a16:creationId xmlns:a16="http://schemas.microsoft.com/office/drawing/2014/main" id="{73BD1005-9E70-3A47-8D5E-7701A299DC7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077200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Line 3">
            <a:extLst>
              <a:ext uri="{FF2B5EF4-FFF2-40B4-BE49-F238E27FC236}">
                <a16:creationId xmlns:a16="http://schemas.microsoft.com/office/drawing/2014/main" id="{56542647-D097-114E-B49E-FA37BB65D78C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86000" y="3276600"/>
            <a:ext cx="914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D4AA7BC2-A03B-844C-AB27-E3FAF3590B0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3505200"/>
            <a:ext cx="228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8D9D4047-01E6-6E45-A9A5-C8C46F0B896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286000" y="2971800"/>
            <a:ext cx="0" cy="14478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ACD5D9B0-621A-0A4C-A7EB-CB8F22AD9F6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2286000" y="2971800"/>
            <a:ext cx="1371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CF65F5DF-719E-3B48-932F-029FC15B21B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09800" y="4419600"/>
            <a:ext cx="2971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BFA5F06C-8153-4346-B1C0-24FA65A016AA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200400" y="3352800"/>
            <a:ext cx="228600" cy="152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27FEB8EF-BDFE-BE46-AAE4-BF7D65752A7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876800" y="3124200"/>
            <a:ext cx="914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12A75968-B8E5-3749-BC86-46F19C4A5EF0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5181600" y="3962400"/>
            <a:ext cx="0" cy="533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7CD62A95-C629-634F-89C5-BC80E9FC444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486400" y="3733800"/>
            <a:ext cx="304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F130158C-8AAB-494B-91D3-94D87D33BDA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3581400"/>
            <a:ext cx="3810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F42B9424-7D0D-3441-9DE4-88B96A2D3D8F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229600" y="3657600"/>
            <a:ext cx="152400" cy="152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F507F6A4-EF46-2848-B4BC-23DE5FBCDE8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8382000" y="3810000"/>
            <a:ext cx="0" cy="16002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97831510-04C8-3141-A493-4A8DAE713A8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581400" y="5334000"/>
            <a:ext cx="4800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AC26D96B-B7FB-D141-A3BD-E83703DAAA9A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3581400" y="3886200"/>
            <a:ext cx="76200" cy="14478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4BA8A2BA-5BEC-0045-BE77-78FE9B06E38F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62000" y="3124200"/>
            <a:ext cx="228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4F8530A8-555A-104A-8E0C-8856DBE15A81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914400" y="1676400"/>
            <a:ext cx="0" cy="14478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D55AC950-2A48-5341-AA81-CBCED2D3EF0C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553200" y="3581400"/>
            <a:ext cx="228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0">
            <a:extLst>
              <a:ext uri="{FF2B5EF4-FFF2-40B4-BE49-F238E27FC236}">
                <a16:creationId xmlns:a16="http://schemas.microsoft.com/office/drawing/2014/main" id="{D890E56F-86AE-744A-8F37-9CE40902ED16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914400" y="1676400"/>
            <a:ext cx="533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6C8AEA0B-C8FE-684E-B760-113A4DD3F7EC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981200" y="1981200"/>
            <a:ext cx="2895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2">
            <a:extLst>
              <a:ext uri="{FF2B5EF4-FFF2-40B4-BE49-F238E27FC236}">
                <a16:creationId xmlns:a16="http://schemas.microsoft.com/office/drawing/2014/main" id="{BAD6ED4B-C899-194E-BD1A-678F2A4B3E63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876800" y="1752600"/>
            <a:ext cx="2209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D8B1864A-AEC5-BE42-8602-FCF9C53E0D56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4876800" y="1752600"/>
            <a:ext cx="0" cy="2286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A1028584-57B7-D44C-98DC-09139EFC3B03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7086600" y="1752600"/>
            <a:ext cx="228600" cy="3048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5">
            <a:extLst>
              <a:ext uri="{FF2B5EF4-FFF2-40B4-BE49-F238E27FC236}">
                <a16:creationId xmlns:a16="http://schemas.microsoft.com/office/drawing/2014/main" id="{B04F835A-A4E1-E846-A07D-3E92AF0169D7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7315200" y="1371600"/>
            <a:ext cx="0" cy="6096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2278A37B-6D7D-D545-B9FA-07F3BCA9A27B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381000" y="1371600"/>
            <a:ext cx="69342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7">
            <a:extLst>
              <a:ext uri="{FF2B5EF4-FFF2-40B4-BE49-F238E27FC236}">
                <a16:creationId xmlns:a16="http://schemas.microsoft.com/office/drawing/2014/main" id="{F74149CD-07FA-C44A-818D-EA324D8EF28B}"/>
              </a:ext>
            </a:extLst>
          </p:cNvPr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81000" y="1371600"/>
            <a:ext cx="0" cy="17526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D43F285A-AAAC-3046-876E-73778F18AA72}"/>
              </a:ext>
            </a:extLst>
          </p:cNvPr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81000" y="3124200"/>
            <a:ext cx="152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9">
            <a:extLst>
              <a:ext uri="{FF2B5EF4-FFF2-40B4-BE49-F238E27FC236}">
                <a16:creationId xmlns:a16="http://schemas.microsoft.com/office/drawing/2014/main" id="{33CE1904-C805-2A47-A4E7-D86BFA26DFC5}"/>
              </a:ext>
            </a:extLst>
          </p:cNvPr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429000" y="3505200"/>
            <a:ext cx="304800" cy="762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0">
            <a:extLst>
              <a:ext uri="{FF2B5EF4-FFF2-40B4-BE49-F238E27FC236}">
                <a16:creationId xmlns:a16="http://schemas.microsoft.com/office/drawing/2014/main" id="{01132A8E-2CA2-0745-8839-7BD7C6790062}"/>
              </a:ext>
            </a:extLst>
          </p:cNvPr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5181600" y="3962400"/>
            <a:ext cx="304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1">
            <a:extLst>
              <a:ext uri="{FF2B5EF4-FFF2-40B4-BE49-F238E27FC236}">
                <a16:creationId xmlns:a16="http://schemas.microsoft.com/office/drawing/2014/main" id="{34099237-975E-8A4D-85E8-2B70A7E1400B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4495800"/>
            <a:ext cx="2895600" cy="204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Ignoring control - which instruction does this active </a:t>
            </a:r>
            <a:r>
              <a:rPr lang="en-US" altLang="en-US" sz="1600" dirty="0" err="1"/>
              <a:t>datapath</a:t>
            </a:r>
            <a:r>
              <a:rPr lang="en-US" altLang="en-US" sz="1600" dirty="0"/>
              <a:t> represent</a:t>
            </a:r>
          </a:p>
          <a:p>
            <a:pPr>
              <a:buFontTx/>
              <a:buAutoNum type="alphaUcPeriod"/>
            </a:pPr>
            <a:r>
              <a:rPr lang="en-US" altLang="en-US" sz="1600" dirty="0"/>
              <a:t>R-type</a:t>
            </a:r>
          </a:p>
          <a:p>
            <a:pPr>
              <a:buFontTx/>
              <a:buAutoNum type="alphaUcPeriod"/>
            </a:pPr>
            <a:r>
              <a:rPr lang="en-US" altLang="en-US" sz="1600" dirty="0" err="1"/>
              <a:t>lw</a:t>
            </a:r>
            <a:endParaRPr lang="en-US" altLang="en-US" sz="1600" dirty="0"/>
          </a:p>
          <a:p>
            <a:pPr>
              <a:buFontTx/>
              <a:buAutoNum type="alphaUcPeriod"/>
            </a:pPr>
            <a:r>
              <a:rPr lang="en-US" altLang="en-US" sz="1600" dirty="0" err="1"/>
              <a:t>sw</a:t>
            </a:r>
            <a:endParaRPr lang="en-US" altLang="en-US" sz="1600" dirty="0"/>
          </a:p>
          <a:p>
            <a:pPr>
              <a:buFontTx/>
              <a:buAutoNum type="alphaUcPeriod"/>
            </a:pPr>
            <a:r>
              <a:rPr lang="en-US" altLang="en-US" sz="1600" dirty="0" err="1"/>
              <a:t>Beq</a:t>
            </a:r>
            <a:endParaRPr lang="en-US" altLang="en-US" sz="1600" dirty="0"/>
          </a:p>
          <a:p>
            <a:pPr>
              <a:buFontTx/>
              <a:buAutoNum type="alphaUcPeriod"/>
            </a:pPr>
            <a:r>
              <a:rPr lang="en-US" altLang="en-US" sz="1600" dirty="0"/>
              <a:t>None of the above</a:t>
            </a:r>
          </a:p>
        </p:txBody>
      </p:sp>
      <p:sp>
        <p:nvSpPr>
          <p:cNvPr id="21536" name="Rectangle 2">
            <a:extLst>
              <a:ext uri="{FF2B5EF4-FFF2-40B4-BE49-F238E27FC236}">
                <a16:creationId xmlns:a16="http://schemas.microsoft.com/office/drawing/2014/main" id="{130DBB0B-3950-8949-97D5-B6FC8D2E9543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33400" y="408782"/>
            <a:ext cx="89820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Active Single-Cycle Datapath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1FC7A6-7CE6-D94D-A016-3AEF06FB6C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29162270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2-bit ALUOp derived from opcode</a:t>
            </a:r>
          </a:p>
          <a:p>
            <a:pPr lvl="1" eaLnBrk="1" hangingPunct="1"/>
            <a:r>
              <a:rPr lang="en-US" altLang="en-US"/>
              <a:t>Combinational logic derives ALU control</a:t>
            </a:r>
            <a:endParaRPr lang="en-AU" altLang="en-US"/>
          </a:p>
        </p:txBody>
      </p:sp>
      <p:graphicFrame>
        <p:nvGraphicFramePr>
          <p:cNvPr id="300101" name="Group 69"/>
          <p:cNvGraphicFramePr>
            <a:graphicFrameLocks noGrp="1"/>
          </p:cNvGraphicFramePr>
          <p:nvPr/>
        </p:nvGraphicFramePr>
        <p:xfrm>
          <a:off x="827088" y="2636838"/>
          <a:ext cx="7921625" cy="3025776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7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Main Control Unit</a:t>
            </a:r>
            <a:endParaRPr lang="en-AU" alt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  <a:endParaRPr lang="en-AU" altLang="en-US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1619250" y="2060575"/>
            <a:ext cx="6913563" cy="773113"/>
            <a:chOff x="703" y="981"/>
            <a:chExt cx="4355" cy="487"/>
          </a:xfrm>
        </p:grpSpPr>
        <p:sp>
          <p:nvSpPr>
            <p:cNvPr id="2563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2564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4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4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4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4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45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46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5:0</a:t>
              </a:r>
              <a:endParaRPr lang="en-AU" altLang="en-US"/>
            </a:p>
          </p:txBody>
        </p:sp>
        <p:sp>
          <p:nvSpPr>
            <p:cNvPr id="25647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48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49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15:11</a:t>
              </a:r>
              <a:endParaRPr lang="en-AU" altLang="en-US"/>
            </a:p>
          </p:txBody>
        </p:sp>
        <p:sp>
          <p:nvSpPr>
            <p:cNvPr id="25650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10:6</a:t>
              </a:r>
              <a:endParaRPr lang="en-AU" altLang="en-US"/>
            </a:p>
          </p:txBody>
        </p:sp>
      </p:grpSp>
      <p:grpSp>
        <p:nvGrpSpPr>
          <p:cNvPr id="25606" name="Group 17"/>
          <p:cNvGrpSpPr>
            <a:grpSpLocks/>
          </p:cNvGrpSpPr>
          <p:nvPr/>
        </p:nvGrpSpPr>
        <p:grpSpPr bwMode="auto">
          <a:xfrm>
            <a:off x="1619250" y="3068638"/>
            <a:ext cx="6913563" cy="773112"/>
            <a:chOff x="884" y="981"/>
            <a:chExt cx="4355" cy="487"/>
          </a:xfrm>
        </p:grpSpPr>
        <p:sp>
          <p:nvSpPr>
            <p:cNvPr id="25631" name="Text Box 18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35 or 43</a:t>
              </a:r>
              <a:endParaRPr lang="en-AU" altLang="en-US" sz="2000"/>
            </a:p>
          </p:txBody>
        </p:sp>
        <p:sp>
          <p:nvSpPr>
            <p:cNvPr id="25632" name="Text Box 19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33" name="Text Box 20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34" name="Text Box 21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35" name="Text Box 22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36" name="Text Box 23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37" name="Text Box 24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8" name="Text Box 25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grpSp>
        <p:nvGrpSpPr>
          <p:cNvPr id="25607" name="Group 26"/>
          <p:cNvGrpSpPr>
            <a:grpSpLocks/>
          </p:cNvGrpSpPr>
          <p:nvPr/>
        </p:nvGrpSpPr>
        <p:grpSpPr bwMode="auto">
          <a:xfrm>
            <a:off x="1619250" y="4052888"/>
            <a:ext cx="6913563" cy="773112"/>
            <a:chOff x="884" y="981"/>
            <a:chExt cx="4355" cy="487"/>
          </a:xfrm>
        </p:grpSpPr>
        <p:sp>
          <p:nvSpPr>
            <p:cNvPr id="25623" name="Text Box 27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4</a:t>
              </a:r>
              <a:endParaRPr lang="en-AU" altLang="en-US" sz="2000"/>
            </a:p>
          </p:txBody>
        </p:sp>
        <p:sp>
          <p:nvSpPr>
            <p:cNvPr id="25624" name="Text Box 28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5" name="Text Box 29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6" name="Text Box 3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27" name="Text Box 31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28" name="Text Box 32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29" name="Text Box 33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0" name="Text Box 34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sp>
        <p:nvSpPr>
          <p:cNvPr id="25608" name="Text Box 35"/>
          <p:cNvSpPr txBox="1">
            <a:spLocks noChangeArrowheads="1"/>
          </p:cNvSpPr>
          <p:nvPr/>
        </p:nvSpPr>
        <p:spPr bwMode="auto">
          <a:xfrm>
            <a:off x="595313" y="21129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R-type</a:t>
            </a:r>
            <a:endParaRPr lang="en-AU" altLang="en-US" sz="1800"/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595313" y="2978150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Load/</a:t>
            </a:r>
            <a:br>
              <a:rPr lang="en-US" altLang="en-US" sz="1800"/>
            </a:br>
            <a:r>
              <a:rPr lang="en-US" altLang="en-US" sz="1800"/>
              <a:t>Store</a:t>
            </a:r>
            <a:endParaRPr lang="en-AU" altLang="en-US" sz="1800"/>
          </a:p>
        </p:txBody>
      </p:sp>
      <p:sp>
        <p:nvSpPr>
          <p:cNvPr id="25610" name="Text Box 37"/>
          <p:cNvSpPr txBox="1">
            <a:spLocks noChangeArrowheads="1"/>
          </p:cNvSpPr>
          <p:nvPr/>
        </p:nvSpPr>
        <p:spPr bwMode="auto">
          <a:xfrm>
            <a:off x="595313" y="41290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Branch</a:t>
            </a:r>
            <a:endParaRPr lang="en-AU" altLang="en-US" sz="1800"/>
          </a:p>
        </p:txBody>
      </p:sp>
      <p:sp>
        <p:nvSpPr>
          <p:cNvPr id="25611" name="AutoShape 38"/>
          <p:cNvSpPr>
            <a:spLocks/>
          </p:cNvSpPr>
          <p:nvPr/>
        </p:nvSpPr>
        <p:spPr bwMode="auto">
          <a:xfrm rot="-5400000">
            <a:off x="2196307" y="4485481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AutoShape 39"/>
          <p:cNvSpPr>
            <a:spLocks/>
          </p:cNvSpPr>
          <p:nvPr/>
        </p:nvSpPr>
        <p:spPr bwMode="auto">
          <a:xfrm rot="-5400000">
            <a:off x="33845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AutoShape 40"/>
          <p:cNvSpPr>
            <a:spLocks/>
          </p:cNvSpPr>
          <p:nvPr/>
        </p:nvSpPr>
        <p:spPr bwMode="auto">
          <a:xfrm rot="-5400000">
            <a:off x="44640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Text Box 41"/>
          <p:cNvSpPr txBox="1">
            <a:spLocks noChangeArrowheads="1"/>
          </p:cNvSpPr>
          <p:nvPr/>
        </p:nvSpPr>
        <p:spPr bwMode="auto">
          <a:xfrm>
            <a:off x="1765300" y="5205413"/>
            <a:ext cx="100806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opcode</a:t>
            </a:r>
            <a:endParaRPr lang="en-AU" altLang="en-US" sz="1800"/>
          </a:p>
        </p:txBody>
      </p:sp>
      <p:sp>
        <p:nvSpPr>
          <p:cNvPr id="25615" name="Text Box 42"/>
          <p:cNvSpPr txBox="1">
            <a:spLocks noChangeArrowheads="1"/>
          </p:cNvSpPr>
          <p:nvPr/>
        </p:nvSpPr>
        <p:spPr bwMode="auto">
          <a:xfrm>
            <a:off x="2916238" y="5205413"/>
            <a:ext cx="1008062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always read</a:t>
            </a:r>
            <a:endParaRPr lang="en-AU" altLang="en-US" sz="1800"/>
          </a:p>
        </p:txBody>
      </p:sp>
      <p:sp>
        <p:nvSpPr>
          <p:cNvPr id="25616" name="Text Box 43"/>
          <p:cNvSpPr txBox="1">
            <a:spLocks noChangeArrowheads="1"/>
          </p:cNvSpPr>
          <p:nvPr/>
        </p:nvSpPr>
        <p:spPr bwMode="auto">
          <a:xfrm>
            <a:off x="4068763" y="5205413"/>
            <a:ext cx="1008062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read, except for load</a:t>
            </a:r>
            <a:endParaRPr lang="en-AU" altLang="en-US" sz="1800"/>
          </a:p>
        </p:txBody>
      </p:sp>
      <p:sp>
        <p:nvSpPr>
          <p:cNvPr id="25617" name="Text Box 44"/>
          <p:cNvSpPr txBox="1">
            <a:spLocks noChangeArrowheads="1"/>
          </p:cNvSpPr>
          <p:nvPr/>
        </p:nvSpPr>
        <p:spPr bwMode="auto">
          <a:xfrm>
            <a:off x="5581650" y="5205413"/>
            <a:ext cx="1223963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write for R-type and load</a:t>
            </a:r>
            <a:endParaRPr lang="en-AU" altLang="en-US" sz="1800"/>
          </a:p>
        </p:txBody>
      </p:sp>
      <p:sp>
        <p:nvSpPr>
          <p:cNvPr id="25618" name="Line 45"/>
          <p:cNvSpPr>
            <a:spLocks noChangeShapeType="1"/>
          </p:cNvSpPr>
          <p:nvPr/>
        </p:nvSpPr>
        <p:spPr bwMode="auto">
          <a:xfrm flipH="1" flipV="1">
            <a:off x="5005388" y="3548063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46"/>
          <p:cNvSpPr>
            <a:spLocks noChangeShapeType="1"/>
          </p:cNvSpPr>
          <p:nvPr/>
        </p:nvSpPr>
        <p:spPr bwMode="auto">
          <a:xfrm flipH="1" flipV="1">
            <a:off x="5292725" y="2540000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47"/>
          <p:cNvSpPr txBox="1">
            <a:spLocks noChangeArrowheads="1"/>
          </p:cNvSpPr>
          <p:nvPr/>
        </p:nvSpPr>
        <p:spPr bwMode="auto">
          <a:xfrm>
            <a:off x="7308850" y="5205413"/>
            <a:ext cx="1439863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sign-extend and add</a:t>
            </a:r>
            <a:endParaRPr lang="en-AU" altLang="en-US" sz="1800"/>
          </a:p>
        </p:txBody>
      </p:sp>
      <p:sp>
        <p:nvSpPr>
          <p:cNvPr id="25621" name="Line 48"/>
          <p:cNvSpPr>
            <a:spLocks noChangeShapeType="1"/>
          </p:cNvSpPr>
          <p:nvPr/>
        </p:nvSpPr>
        <p:spPr bwMode="auto">
          <a:xfrm flipH="1" flipV="1">
            <a:off x="7453313" y="4556125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49"/>
          <p:cNvSpPr>
            <a:spLocks noChangeShapeType="1"/>
          </p:cNvSpPr>
          <p:nvPr/>
        </p:nvSpPr>
        <p:spPr bwMode="auto">
          <a:xfrm flipV="1">
            <a:off x="7597775" y="35480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26627" name="Picture 5" descr="f04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Control</a:t>
            </a:r>
          </a:p>
        </p:txBody>
      </p:sp>
    </p:spTree>
    <p:extLst>
      <p:ext uri="{BB962C8B-B14F-4D97-AF65-F5344CB8AC3E}">
        <p14:creationId xmlns:p14="http://schemas.microsoft.com/office/powerpoint/2010/main" val="424813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27651" name="Picture 6" descr="f04-1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R-Type Instruction</a:t>
            </a:r>
          </a:p>
        </p:txBody>
      </p:sp>
    </p:spTree>
    <p:extLst>
      <p:ext uri="{BB962C8B-B14F-4D97-AF65-F5344CB8AC3E}">
        <p14:creationId xmlns:p14="http://schemas.microsoft.com/office/powerpoint/2010/main" val="354430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26627" name="Picture 5" descr="f04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Store Instruction</a:t>
            </a:r>
          </a:p>
        </p:txBody>
      </p:sp>
    </p:spTree>
    <p:extLst>
      <p:ext uri="{BB962C8B-B14F-4D97-AF65-F5344CB8AC3E}">
        <p14:creationId xmlns:p14="http://schemas.microsoft.com/office/powerpoint/2010/main" val="91664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26627" name="Picture 5" descr="f04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BEQ</a:t>
            </a:r>
          </a:p>
        </p:txBody>
      </p:sp>
    </p:spTree>
    <p:extLst>
      <p:ext uri="{BB962C8B-B14F-4D97-AF65-F5344CB8AC3E}">
        <p14:creationId xmlns:p14="http://schemas.microsoft.com/office/powerpoint/2010/main" val="1845616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25009</TotalTime>
  <Words>1112</Words>
  <Application>Microsoft Macintosh PowerPoint</Application>
  <PresentationFormat>On-screen Show (4:3)</PresentationFormat>
  <Paragraphs>272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Corbel</vt:lpstr>
      <vt:lpstr>Mangal</vt:lpstr>
      <vt:lpstr>Symbol</vt:lpstr>
      <vt:lpstr>Times New Roman</vt:lpstr>
      <vt:lpstr>Wingdings</vt:lpstr>
      <vt:lpstr>2_Blends</vt:lpstr>
      <vt:lpstr>Document</vt:lpstr>
      <vt:lpstr>The Processor</vt:lpstr>
      <vt:lpstr>Full Datapath</vt:lpstr>
      <vt:lpstr>PowerPoint Presentation</vt:lpstr>
      <vt:lpstr>ALU Control</vt:lpstr>
      <vt:lpstr>The Main Control Unit</vt:lpstr>
      <vt:lpstr>Datapath With Control</vt:lpstr>
      <vt:lpstr>R-Type Instruction</vt:lpstr>
      <vt:lpstr>Store Instruction</vt:lpstr>
      <vt:lpstr>BEQ</vt:lpstr>
      <vt:lpstr>Branch-on-Equal Instruction</vt:lpstr>
      <vt:lpstr>Implementing Jumps</vt:lpstr>
      <vt:lpstr>Datapath With Jumps Added</vt:lpstr>
      <vt:lpstr>Performance Issues</vt:lpstr>
      <vt:lpstr>Control Truth Table</vt:lpstr>
      <vt:lpstr>PowerPoint Presentation</vt:lpstr>
      <vt:lpstr>PowerPoint Presentation</vt:lpstr>
      <vt:lpstr>Add new instructions</vt:lpstr>
      <vt:lpstr>PowerPoint Presentation</vt:lpstr>
      <vt:lpstr>Exercise</vt:lpstr>
      <vt:lpstr>LWI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837</cp:revision>
  <dcterms:created xsi:type="dcterms:W3CDTF">2001-07-25T06:45:25Z</dcterms:created>
  <dcterms:modified xsi:type="dcterms:W3CDTF">2018-10-23T17:16:59Z</dcterms:modified>
</cp:coreProperties>
</file>