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489" r:id="rId2"/>
    <p:sldId id="490" r:id="rId3"/>
    <p:sldId id="582" r:id="rId4"/>
    <p:sldId id="491" r:id="rId5"/>
    <p:sldId id="583" r:id="rId6"/>
    <p:sldId id="492" r:id="rId7"/>
    <p:sldId id="493" r:id="rId8"/>
    <p:sldId id="584" r:id="rId9"/>
    <p:sldId id="494" r:id="rId10"/>
    <p:sldId id="585" r:id="rId11"/>
    <p:sldId id="495" r:id="rId12"/>
    <p:sldId id="496" r:id="rId13"/>
    <p:sldId id="586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4" autoAdjust="0"/>
    <p:restoredTop sz="83379" autoAdjust="0"/>
  </p:normalViewPr>
  <p:slideViewPr>
    <p:cSldViewPr>
      <p:cViewPr varScale="1">
        <p:scale>
          <a:sx n="105" d="100"/>
          <a:sy n="105" d="100"/>
        </p:scale>
        <p:origin x="15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10,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10,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07211-981C-574C-9DB0-D0A3E363754D}" type="datetime3">
              <a:rPr lang="en-US" altLang="en-US">
                <a:latin typeface="Times New Roman" charset="0"/>
              </a:rPr>
              <a:pPr/>
              <a:t>10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16FF5-84B8-DD4B-BF5D-934511E63892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1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99982F-6CF4-6142-BED8-38BA40FEC288}" type="datetime3">
              <a:rPr lang="en-US" altLang="en-US">
                <a:latin typeface="Times New Roman" charset="0"/>
              </a:rPr>
              <a:pPr/>
              <a:t>10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DBF9AD-1EE8-B449-A56F-BA841CA70144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Very important to understand memory and visualize it in your head!</a:t>
            </a:r>
          </a:p>
        </p:txBody>
      </p:sp>
    </p:spTree>
    <p:extLst>
      <p:ext uri="{BB962C8B-B14F-4D97-AF65-F5344CB8AC3E}">
        <p14:creationId xmlns:p14="http://schemas.microsoft.com/office/powerpoint/2010/main" val="58722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MIPS is 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 dirty="0"/>
              <a:t>c.f.</a:t>
            </a:r>
            <a:r>
              <a:rPr lang="en-AU" altLang="en-US" sz="2400" dirty="0"/>
              <a:t> Little Endian: least-significant byte at least address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7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8E09B3-250E-9145-8F14-2A1538D94EE8}" type="datetime3">
              <a:rPr lang="en-US" altLang="en-US">
                <a:latin typeface="Times New Roman" charset="0"/>
              </a:rPr>
              <a:pPr/>
              <a:t>10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14D041-58E1-2B49-8061-27F2D539B73C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baseline="0" dirty="0">
                <a:latin typeface="Times New Roman" charset="0"/>
              </a:rPr>
              <a:t>Instructions: commands that a computer can understand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3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two camps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RISC are simple</a:t>
            </a:r>
            <a:r>
              <a:rPr lang="en-US" baseline="0" dirty="0"/>
              <a:t> instructions, that are easier to implement and also to understand</a:t>
            </a:r>
          </a:p>
          <a:p>
            <a:r>
              <a:rPr lang="en-US" baseline="0" dirty="0"/>
              <a:t>CISC is complex instructions, harder to understand and implement, but each instruction can do more complicated and fancy things.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5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4648AA-DE9E-B843-A9AE-FB17E039654F}" type="datetime3">
              <a:rPr lang="en-US" altLang="en-US">
                <a:latin typeface="Times New Roman" charset="0"/>
              </a:rPr>
              <a:pPr/>
              <a:t>10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29E53-2FCF-E841-B28B-918A12F9B38C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Microprocessor without Interlocked Pipeline Stages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F4D9AA-4F2D-CD40-A037-8796FD05D5ED}" type="datetime3">
              <a:rPr lang="en-US" altLang="en-US" sz="1300">
                <a:latin typeface="Times New Roman" charset="0"/>
              </a:rPr>
              <a:pPr/>
              <a:t>10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453561-9D69-DC4A-859B-B45D993D50F4}" type="slidenum">
              <a:rPr lang="en-US" altLang="en-US" sz="1300">
                <a:latin typeface="Times New Roman" charset="0"/>
              </a:rPr>
              <a:pPr/>
              <a:t>5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add a, b, c</a:t>
            </a:r>
          </a:p>
          <a:p>
            <a:r>
              <a:rPr lang="en-US" altLang="en-US" dirty="0">
                <a:latin typeface="Times New Roman" charset="0"/>
              </a:rPr>
              <a:t>add</a:t>
            </a:r>
            <a:r>
              <a:rPr lang="en-US" altLang="en-US" baseline="0" dirty="0">
                <a:latin typeface="Times New Roman" charset="0"/>
              </a:rPr>
              <a:t> a, a, d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But actually these are not variables, they are registers!</a:t>
            </a:r>
          </a:p>
        </p:txBody>
      </p:sp>
    </p:spTree>
    <p:extLst>
      <p:ext uri="{BB962C8B-B14F-4D97-AF65-F5344CB8AC3E}">
        <p14:creationId xmlns:p14="http://schemas.microsoft.com/office/powerpoint/2010/main" val="10532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388725-EABD-624C-A2A6-8ED779066DFF}" type="datetime3">
              <a:rPr lang="en-US" altLang="en-US">
                <a:latin typeface="Times New Roman" charset="0"/>
              </a:rPr>
              <a:pPr/>
              <a:t>10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008A38-34A8-BF49-831E-DAF20BC548E3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A, b, and c are just abstract locations here</a:t>
            </a:r>
            <a:r>
              <a:rPr lang="mr-IN" altLang="en-US" dirty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1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3C1C4F-EBE9-7546-AF6C-010DA1CF9932}" type="datetime3">
              <a:rPr lang="en-US" altLang="en-US">
                <a:latin typeface="Times New Roman" charset="0"/>
              </a:rPr>
              <a:pPr/>
              <a:t>10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598F57-3BAB-174C-81D0-F17E348353FE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All our arithmetic operations take exactly three operands: 2 to read, 1 to write. So if you have more you’ll need multiple instructions.</a:t>
            </a:r>
          </a:p>
          <a:p>
            <a:r>
              <a:rPr lang="en-AU" altLang="en-US" dirty="0">
                <a:latin typeface="Times New Roman" charset="0"/>
              </a:rPr>
              <a:t>Take a minute to write the MIPS code for this.</a:t>
            </a:r>
          </a:p>
        </p:txBody>
      </p:sp>
    </p:spTree>
    <p:extLst>
      <p:ext uri="{BB962C8B-B14F-4D97-AF65-F5344CB8AC3E}">
        <p14:creationId xmlns:p14="http://schemas.microsoft.com/office/powerpoint/2010/main" val="47145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CF5564-BA9A-FA43-B94D-34A1D8A709A3}" type="datetime3">
              <a:rPr lang="en-US" altLang="en-US" sz="1300">
                <a:latin typeface="Times New Roman" charset="0"/>
              </a:rPr>
              <a:pPr/>
              <a:t>10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19C06D-FC46-D941-9E83-7663C11F1F14}" type="slidenum">
              <a:rPr lang="en-US" altLang="en-US" sz="1300">
                <a:latin typeface="Times New Roman" charset="0"/>
              </a:rPr>
              <a:pPr/>
              <a:t>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Can just continually add to f</a:t>
            </a:r>
          </a:p>
        </p:txBody>
      </p:sp>
    </p:spTree>
    <p:extLst>
      <p:ext uri="{BB962C8B-B14F-4D97-AF65-F5344CB8AC3E}">
        <p14:creationId xmlns:p14="http://schemas.microsoft.com/office/powerpoint/2010/main" val="168936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8A8C83-2A4C-4848-9E96-8063E6E181B4}" type="datetime3">
              <a:rPr lang="en-US" altLang="en-US">
                <a:latin typeface="Times New Roman" charset="0"/>
              </a:rPr>
              <a:pPr/>
              <a:t>10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5F7253-69BD-F444-B6C8-E4A887BFF2E6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It’d be annoying to just use numbers for registers, so we have a few mnemonics that the assembler helps us with.</a:t>
            </a:r>
          </a:p>
          <a:p>
            <a:r>
              <a:rPr lang="en-AU" altLang="en-US" dirty="0">
                <a:latin typeface="Times New Roman" charset="0"/>
              </a:rPr>
              <a:t>For</a:t>
            </a:r>
            <a:r>
              <a:rPr lang="en-AU" altLang="en-US" baseline="0" dirty="0">
                <a:latin typeface="Times New Roman" charset="0"/>
              </a:rPr>
              <a:t> now, just s and t. We’ll get to why these names, and use the rest of the registers, in 2.8.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Instructions: Language of the Computer (</a:t>
            </a:r>
            <a:r>
              <a:rPr lang="en-US" dirty="0" err="1"/>
              <a:t>Ch</a:t>
            </a:r>
            <a:r>
              <a:rPr lang="en-US" dirty="0"/>
              <a:t> 2)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11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Design Principle 2:</a:t>
            </a:r>
            <a:r>
              <a:rPr lang="en-US" altLang="en-US" sz="2800" dirty="0"/>
              <a:t> </a:t>
            </a:r>
            <a:r>
              <a:rPr lang="en-US" altLang="en-US" sz="2800" b="1" dirty="0"/>
              <a:t>Smaller</a:t>
            </a:r>
            <a:r>
              <a:rPr lang="en-US" altLang="en-US" sz="2800" dirty="0"/>
              <a:t>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c.f. main memory: millions of locations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516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34E5B67-625A-1A4D-902F-1D3C59DAC070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$s0, …, $s4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add $t0,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$t1, $s3, $s4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sub $s0, $t0, $t1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0B2D8C9-5D9E-2A46-A502-2748C66CC813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 must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87285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604250" cy="858838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Byte Ordering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73150"/>
            <a:ext cx="3930650" cy="4710113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Little-endian byte order</a:t>
            </a:r>
          </a:p>
          <a:p>
            <a:pPr lvl="1"/>
            <a:r>
              <a:rPr lang="en-US" altLang="zh-CN" sz="2000" dirty="0">
                <a:ea typeface="宋体" charset="-122"/>
              </a:rPr>
              <a:t>With the low-order byte at the starting address</a:t>
            </a:r>
          </a:p>
          <a:p>
            <a:pPr lvl="1"/>
            <a:r>
              <a:rPr lang="en-US" altLang="zh-CN" sz="2000" dirty="0">
                <a:ea typeface="宋体" charset="-122"/>
              </a:rPr>
              <a:t>Example: Intel, DEC</a:t>
            </a:r>
          </a:p>
          <a:p>
            <a:r>
              <a:rPr lang="en-US" altLang="zh-CN" sz="2400" dirty="0">
                <a:ea typeface="宋体" charset="-122"/>
              </a:rPr>
              <a:t>Big-endian byte order</a:t>
            </a:r>
          </a:p>
          <a:p>
            <a:pPr lvl="1"/>
            <a:r>
              <a:rPr lang="en-US" altLang="zh-CN" sz="2000" dirty="0">
                <a:ea typeface="宋体" charset="-122"/>
              </a:rPr>
              <a:t>With the high-order byte at the starting address</a:t>
            </a:r>
          </a:p>
          <a:p>
            <a:pPr lvl="1"/>
            <a:r>
              <a:rPr lang="en-US" altLang="zh-CN" sz="2000" dirty="0">
                <a:ea typeface="宋体" charset="-122"/>
              </a:rPr>
              <a:t>Example: HP, IBM, Motorola 68000</a:t>
            </a:r>
          </a:p>
          <a:p>
            <a:pPr lvl="1"/>
            <a:r>
              <a:rPr lang="en-US" altLang="zh-CN" sz="2000" dirty="0">
                <a:ea typeface="宋体" charset="-122"/>
              </a:rPr>
              <a:t>Internet standard byte ordering</a:t>
            </a:r>
          </a:p>
          <a:p>
            <a:r>
              <a:rPr lang="en-US" altLang="zh-CN" sz="2400" dirty="0">
                <a:ea typeface="宋体" charset="-122"/>
              </a:rPr>
              <a:t>Format 256</a:t>
            </a:r>
            <a:r>
              <a:rPr lang="en-US" altLang="zh-CN" sz="2400" baseline="-25000" dirty="0">
                <a:ea typeface="宋体" charset="-122"/>
              </a:rPr>
              <a:t>10</a:t>
            </a:r>
            <a:r>
              <a:rPr lang="en-US" altLang="zh-CN" sz="2400" dirty="0">
                <a:ea typeface="宋体" charset="-122"/>
              </a:rPr>
              <a:t> in little-endian and big-endian using 16 bits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951413" y="4465638"/>
            <a:ext cx="3924300" cy="1047750"/>
            <a:chOff x="0" y="0"/>
            <a:chExt cx="1950" cy="462"/>
          </a:xfrm>
        </p:grpSpPr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19463" name="Group 6"/>
            <p:cNvGrpSpPr>
              <a:grpSpLocks/>
            </p:cNvGrpSpPr>
            <p:nvPr/>
          </p:nvGrpSpPr>
          <p:grpSpPr bwMode="auto">
            <a:xfrm>
              <a:off x="0" y="0"/>
              <a:ext cx="1950" cy="462"/>
              <a:chOff x="0" y="0"/>
              <a:chExt cx="1950" cy="462"/>
            </a:xfrm>
          </p:grpSpPr>
          <p:sp>
            <p:nvSpPr>
              <p:cNvPr id="1946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 b="1" u="sng" dirty="0">
                    <a:latin typeface="Verdana" charset="0"/>
                    <a:ea typeface="宋体" charset="-122"/>
                  </a:rPr>
                  <a:t>Format</a:t>
                </a:r>
                <a:endParaRPr lang="en-US" altLang="zh-CN" dirty="0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5" name="Rectangle 8"/>
              <p:cNvSpPr>
                <a:spLocks noChangeArrowheads="1" noTextEdit="1"/>
              </p:cNvSpPr>
              <p:nvPr/>
            </p:nvSpPr>
            <p:spPr bwMode="auto">
              <a:xfrm>
                <a:off x="900" y="0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6" name="Rectangle 9"/>
              <p:cNvSpPr>
                <a:spLocks noChangeArrowheads="1"/>
              </p:cNvSpPr>
              <p:nvPr/>
            </p:nvSpPr>
            <p:spPr bwMode="auto">
              <a:xfrm>
                <a:off x="1050" y="0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 b="1" u="sng">
                    <a:latin typeface="Verdana" charset="0"/>
                    <a:ea typeface="宋体" charset="-122"/>
                  </a:rPr>
                  <a:t>Value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7" name="Rectangle 10"/>
              <p:cNvSpPr>
                <a:spLocks noChangeArrowheads="1"/>
              </p:cNvSpPr>
              <p:nvPr/>
            </p:nvSpPr>
            <p:spPr bwMode="auto">
              <a:xfrm>
                <a:off x="0" y="154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Little-Endian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8" name="Rectangle 11"/>
              <p:cNvSpPr>
                <a:spLocks noChangeArrowheads="1" noTextEdit="1"/>
              </p:cNvSpPr>
              <p:nvPr/>
            </p:nvSpPr>
            <p:spPr bwMode="auto">
              <a:xfrm>
                <a:off x="900" y="154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9" name="Rectangle 12"/>
              <p:cNvSpPr>
                <a:spLocks noChangeArrowheads="1"/>
              </p:cNvSpPr>
              <p:nvPr/>
            </p:nvSpPr>
            <p:spPr bwMode="auto">
              <a:xfrm>
                <a:off x="1050" y="154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00000000 00000001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70" name="Rectangle 13"/>
              <p:cNvSpPr>
                <a:spLocks noChangeArrowheads="1"/>
              </p:cNvSpPr>
              <p:nvPr/>
            </p:nvSpPr>
            <p:spPr bwMode="auto">
              <a:xfrm>
                <a:off x="0" y="308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Big-Endian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71" name="Rectangle 14"/>
              <p:cNvSpPr>
                <a:spLocks noChangeArrowheads="1" noTextEdit="1"/>
              </p:cNvSpPr>
              <p:nvPr/>
            </p:nvSpPr>
            <p:spPr bwMode="auto">
              <a:xfrm>
                <a:off x="900" y="308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2" name="Rectangle 15"/>
              <p:cNvSpPr>
                <a:spLocks noChangeArrowheads="1"/>
              </p:cNvSpPr>
              <p:nvPr/>
            </p:nvSpPr>
            <p:spPr bwMode="auto">
              <a:xfrm>
                <a:off x="1050" y="308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00000001 00000000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</p:grpSp>
      </p:grpSp>
      <p:pic>
        <p:nvPicPr>
          <p:cNvPr id="19461" name="Picture 16" descr="03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1073150"/>
            <a:ext cx="48069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3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73C633D-F7A5-A948-AEC0-9E0D8BD905D2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86942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CISC and RISC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684213" y="981074"/>
            <a:ext cx="8135937" cy="4176117"/>
          </a:xfrm>
        </p:spPr>
        <p:txBody>
          <a:bodyPr/>
          <a:lstStyle/>
          <a:p>
            <a:r>
              <a:rPr lang="en-US" altLang="en-US" dirty="0"/>
              <a:t>CISC (complex instruction set computer)</a:t>
            </a:r>
          </a:p>
          <a:p>
            <a:pPr lvl="1"/>
            <a:r>
              <a:rPr lang="en-US" altLang="en-US" dirty="0"/>
              <a:t>VAX, Intel X86, IBM 360/370, etc.</a:t>
            </a:r>
          </a:p>
          <a:p>
            <a:r>
              <a:rPr lang="en-US" altLang="en-US" dirty="0"/>
              <a:t>RISC (reduced instruction set computer)</a:t>
            </a:r>
          </a:p>
          <a:p>
            <a:pPr lvl="1"/>
            <a:r>
              <a:rPr lang="en-US" altLang="en-US" dirty="0"/>
              <a:t>MIPS, DEC Alpha, SUN </a:t>
            </a:r>
            <a:r>
              <a:rPr lang="en-US" altLang="en-US" dirty="0" err="1"/>
              <a:t>Sparc</a:t>
            </a:r>
            <a:r>
              <a:rPr lang="en-US" altLang="en-US" dirty="0"/>
              <a:t>, IBM RS6000</a:t>
            </a:r>
          </a:p>
          <a:p>
            <a:r>
              <a:rPr lang="en-US" altLang="en-US" dirty="0"/>
              <a:t>Boundaries have blurred</a:t>
            </a:r>
          </a:p>
          <a:p>
            <a:r>
              <a:rPr lang="en-US" altLang="en-US" dirty="0"/>
              <a:t>Modern CPUs utilize features of both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79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E4CEFA3-AF77-224E-8172-E83B49985198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MIPS Instruction Set</a:t>
            </a:r>
            <a:endParaRPr lang="en-AU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Used as the example throughout the book</a:t>
            </a:r>
          </a:p>
          <a:p>
            <a:pPr eaLnBrk="1" hangingPunct="1"/>
            <a:r>
              <a:rPr lang="en-US" altLang="en-US" sz="2800"/>
              <a:t>Stanford MIPS commercialized by MIPS Technologies (</a:t>
            </a:r>
            <a:r>
              <a:rPr lang="en-US" altLang="en-US" sz="2800">
                <a:hlinkClick r:id="rId3"/>
              </a:rPr>
              <a:t>www.mips.com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MIPS Reference Data tear-out card, and Appendixes B and E</a:t>
            </a:r>
          </a:p>
        </p:txBody>
      </p:sp>
    </p:spTree>
    <p:extLst>
      <p:ext uri="{BB962C8B-B14F-4D97-AF65-F5344CB8AC3E}">
        <p14:creationId xmlns:p14="http://schemas.microsoft.com/office/powerpoint/2010/main" val="45768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and subtract, three operands</a:t>
            </a:r>
          </a:p>
          <a:p>
            <a:pPr lvl="1"/>
            <a:r>
              <a:rPr lang="en-US" altLang="en-US"/>
              <a:t>Two sources and one destination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Lucida Console" charset="0"/>
              </a:rPr>
              <a:t>	add a, b, c  # a gets b + c</a:t>
            </a:r>
          </a:p>
          <a:p>
            <a:r>
              <a:rPr lang="en-US" altLang="en-US"/>
              <a:t>All arithmetic operations have this form</a:t>
            </a:r>
          </a:p>
          <a:p>
            <a:endParaRPr lang="en-US" altLang="en-US"/>
          </a:p>
          <a:p>
            <a:r>
              <a:rPr lang="en-US" altLang="en-US"/>
              <a:t>How about a = b + c + d?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797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6B2F599-5463-3D45-9E62-062991B02DF1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ISA Design</a:t>
            </a:r>
            <a:endParaRPr lang="en-AU" altLang="en-US" dirty="0"/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Design Principle 1:</a:t>
            </a:r>
            <a:r>
              <a:rPr lang="en-US" altLang="en-US" dirty="0"/>
              <a:t> </a:t>
            </a:r>
            <a:r>
              <a:rPr lang="en-US" altLang="en-US" b="1" dirty="0"/>
              <a:t>Simplicity</a:t>
            </a:r>
            <a:r>
              <a:rPr lang="en-US" altLang="en-US" dirty="0"/>
              <a:t> favors regularity</a:t>
            </a:r>
          </a:p>
          <a:p>
            <a:pPr lvl="1" eaLnBrk="1" hangingPunct="1"/>
            <a:r>
              <a:rPr lang="en-US" altLang="en-US" dirty="0"/>
              <a:t>Regularity makes implementation </a:t>
            </a:r>
            <a:r>
              <a:rPr lang="en-US" altLang="en-US" b="1" dirty="0"/>
              <a:t>simpler</a:t>
            </a:r>
          </a:p>
          <a:p>
            <a:pPr lvl="1" eaLnBrk="1" hangingPunct="1"/>
            <a:r>
              <a:rPr lang="en-US" altLang="en-US" b="1" dirty="0"/>
              <a:t>Simplicity</a:t>
            </a:r>
            <a:r>
              <a:rPr lang="en-US" altLang="en-US" dirty="0"/>
              <a:t> enables higher performance at lower cost</a:t>
            </a:r>
            <a:endParaRPr lang="en-AU" altLang="en-US" dirty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24333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47D75FF-36D5-1349-94CA-D4689AD368E0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f = (g + h) - (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add t0, g, h   # temp t0 = g + h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t1, 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, j   # temp t1 = 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+ j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sub f, t0, t1  # f = t0 - t1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379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Arithmetic Example</a:t>
            </a:r>
            <a:endParaRPr lang="en-AU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f = g + h + i + j + k;</a:t>
            </a:r>
          </a:p>
          <a:p>
            <a:r>
              <a:rPr lang="en-US" altLang="en-US"/>
              <a:t>Compiled MIPS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add t0, g, h   # temp t0 = g + h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t1, t0, i   # temp t1 = t0 + i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t2, t1, j   # temp t2 = t1 + j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f, t2, k  # f = t2 + k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Do we really need three registers?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400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1C83643-2401-9E4A-87F5-A306B5D5CF47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Why only 32?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648540159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18187</TotalTime>
  <Words>890</Words>
  <Application>Microsoft Macintosh PowerPoint</Application>
  <PresentationFormat>On-screen Show (4:3)</PresentationFormat>
  <Paragraphs>169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宋体</vt:lpstr>
      <vt:lpstr>Arial</vt:lpstr>
      <vt:lpstr>Arial Black</vt:lpstr>
      <vt:lpstr>Corbel</vt:lpstr>
      <vt:lpstr>Lucida Console</vt:lpstr>
      <vt:lpstr>Mangal</vt:lpstr>
      <vt:lpstr>Times New Roman</vt:lpstr>
      <vt:lpstr>Verdana</vt:lpstr>
      <vt:lpstr>Wingdings</vt:lpstr>
      <vt:lpstr>2_Blends</vt:lpstr>
      <vt:lpstr>Instructions: Language of the Computer (Ch 2)</vt:lpstr>
      <vt:lpstr>Instruction Set</vt:lpstr>
      <vt:lpstr>CISC and RISC</vt:lpstr>
      <vt:lpstr>The MIPS Instruction Set</vt:lpstr>
      <vt:lpstr>Arithmetic Operations</vt:lpstr>
      <vt:lpstr>ISA Design</vt:lpstr>
      <vt:lpstr>Arithmetic Example</vt:lpstr>
      <vt:lpstr>More Arithmetic Example</vt:lpstr>
      <vt:lpstr>Register Operands</vt:lpstr>
      <vt:lpstr>ISA Design</vt:lpstr>
      <vt:lpstr>Register Operand Example</vt:lpstr>
      <vt:lpstr>Memory Operands</vt:lpstr>
      <vt:lpstr>Byte Ordering</vt:lpstr>
    </vt:vector>
  </TitlesOfParts>
  <Company>Ashenden Designs Pty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509</cp:revision>
  <dcterms:created xsi:type="dcterms:W3CDTF">2001-07-25T06:45:25Z</dcterms:created>
  <dcterms:modified xsi:type="dcterms:W3CDTF">2018-09-10T17:02:40Z</dcterms:modified>
</cp:coreProperties>
</file>