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15" r:id="rId2"/>
  </p:sldMasterIdLst>
  <p:notesMasterIdLst>
    <p:notesMasterId r:id="rId27"/>
  </p:notesMasterIdLst>
  <p:handoutMasterIdLst>
    <p:handoutMasterId r:id="rId28"/>
  </p:handoutMasterIdLst>
  <p:sldIdLst>
    <p:sldId id="390" r:id="rId3"/>
    <p:sldId id="412" r:id="rId4"/>
    <p:sldId id="275" r:id="rId5"/>
    <p:sldId id="414" r:id="rId6"/>
    <p:sldId id="276" r:id="rId7"/>
    <p:sldId id="277" r:id="rId8"/>
    <p:sldId id="278" r:id="rId9"/>
    <p:sldId id="393" r:id="rId10"/>
    <p:sldId id="279" r:id="rId11"/>
    <p:sldId id="394" r:id="rId12"/>
    <p:sldId id="280" r:id="rId13"/>
    <p:sldId id="281" r:id="rId14"/>
    <p:sldId id="282" r:id="rId15"/>
    <p:sldId id="395" r:id="rId16"/>
    <p:sldId id="283" r:id="rId17"/>
    <p:sldId id="396" r:id="rId18"/>
    <p:sldId id="415" r:id="rId19"/>
    <p:sldId id="284" r:id="rId20"/>
    <p:sldId id="285" r:id="rId21"/>
    <p:sldId id="286" r:id="rId22"/>
    <p:sldId id="287" r:id="rId23"/>
    <p:sldId id="340" r:id="rId24"/>
    <p:sldId id="288" r:id="rId25"/>
    <p:sldId id="289" r:id="rId26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3" autoAdjust="0"/>
    <p:restoredTop sz="79121" autoAdjust="0"/>
  </p:normalViewPr>
  <p:slideViewPr>
    <p:cSldViewPr snapToObjects="1">
      <p:cViewPr varScale="1">
        <p:scale>
          <a:sx n="99" d="100"/>
          <a:sy n="99" d="100"/>
        </p:scale>
        <p:origin x="2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14 November, 2018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14 November, 2018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C5DF0EB-0C60-624B-9D32-11A36AEB0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ED8E4A9-B2B0-314A-A860-FD58B1D8C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34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2C9B91-E8EB-C64F-A0E9-F0AF61BEA813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0FCDD2-82DC-FE4F-92C7-603B1465A7B6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3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A179C4-F113-0444-AF6C-C1BD2B862C3E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67FCD6-6D8A-874B-AFE0-8E084D5BE355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9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7A5C88-9820-4145-9144-5A3C05E16448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F39C98-2B4C-2947-991F-70787645D27B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06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7A5C88-9820-4145-9144-5A3C05E16448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F39C98-2B4C-2947-991F-70787645D27B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49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BA6C87-4F0D-7943-B57F-D9419BCEC919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25A6F1-5F29-AE44-8D97-56246A639DF8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35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BA6C87-4F0D-7943-B57F-D9419BCEC919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25A6F1-5F29-AE44-8D97-56246A639DF8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87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0BA751D-ECD7-8E42-B50A-C64627D1C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0908417-973A-D84C-AC0B-C6DD98E6B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07986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4D2532-92CB-D742-A9ED-3656E0267569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026F0A-22F2-D242-AA91-432A3243351A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Data can be grabbed in || with tag compare</a:t>
            </a:r>
          </a:p>
        </p:txBody>
      </p:sp>
    </p:spTree>
    <p:extLst>
      <p:ext uri="{BB962C8B-B14F-4D97-AF65-F5344CB8AC3E}">
        <p14:creationId xmlns:p14="http://schemas.microsoft.com/office/powerpoint/2010/main" val="4286666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FB300B-BD05-C545-A8CC-20AA2E8D9E1A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D18878-3867-A742-AE60-54E019D7FE79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What block address? What block number?</a:t>
            </a:r>
          </a:p>
          <a:p>
            <a:r>
              <a:rPr lang="en-US" altLang="en-US" dirty="0">
                <a:latin typeface="Times New Roman" charset="0"/>
              </a:rPr>
              <a:t>In general, block </a:t>
            </a:r>
            <a:r>
              <a:rPr lang="en-US" altLang="en-US" dirty="0" err="1">
                <a:latin typeface="Times New Roman" charset="0"/>
              </a:rPr>
              <a:t>addr</a:t>
            </a:r>
            <a:r>
              <a:rPr lang="en-US" altLang="en-US" dirty="0">
                <a:latin typeface="Times New Roman" charset="0"/>
              </a:rPr>
              <a:t> = address / </a:t>
            </a:r>
            <a:r>
              <a:rPr lang="en-US" altLang="en-US" dirty="0" err="1">
                <a:latin typeface="Times New Roman" charset="0"/>
              </a:rPr>
              <a:t>num</a:t>
            </a:r>
            <a:r>
              <a:rPr lang="en-US" altLang="en-US" dirty="0">
                <a:latin typeface="Times New Roman" charset="0"/>
              </a:rPr>
              <a:t> blocks</a:t>
            </a:r>
          </a:p>
          <a:p>
            <a:r>
              <a:rPr lang="en-US" altLang="en-US" dirty="0">
                <a:latin typeface="Times New Roman" charset="0"/>
              </a:rPr>
              <a:t>Then</a:t>
            </a:r>
            <a:r>
              <a:rPr lang="en-US" altLang="en-US" baseline="0" dirty="0">
                <a:latin typeface="Times New Roman" charset="0"/>
              </a:rPr>
              <a:t> mod by # blocks to get block number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Question: If you increase block size, how does that affect cache miss rate? More misses or fewer misses?</a:t>
            </a:r>
          </a:p>
          <a:p>
            <a:r>
              <a:rPr lang="en-US" altLang="en-US" baseline="0" dirty="0">
                <a:latin typeface="Times New Roman" charset="0"/>
              </a:rPr>
              <a:t> (at least, from small block sizes to larger)</a:t>
            </a:r>
          </a:p>
          <a:p>
            <a:r>
              <a:rPr lang="en-US" altLang="en-US" baseline="0" dirty="0">
                <a:latin typeface="Times New Roman" charset="0"/>
              </a:rPr>
              <a:t>A: fewer misses b/c of locality (but not too large, because then it causes conflicts)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77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BB69EB-9FE6-0446-8D14-990312A0F096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9EF61-EC60-2C4D-B76C-25CFA7004538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8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8FA281-7D30-C046-8999-43A0DD1AC750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450DB7-3559-6840-99B8-DBEB61DDA3CC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7B0AD1-B3B2-5940-80DA-95E6AD77324F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058E27-CE08-3C4B-9720-E2EC0627CDEC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OOO pipelines (superscalar) can actually</a:t>
            </a:r>
            <a:r>
              <a:rPr lang="en-US" altLang="en-US" baseline="0" dirty="0">
                <a:latin typeface="Times New Roman" charset="0"/>
              </a:rPr>
              <a:t> get around this by executing other, non-dependent instructions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baseline="0" dirty="0">
              <a:latin typeface="Times New Roman" charset="0"/>
            </a:endParaRP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If you’re reading, you basically might as well put it in the cache; you’re likely to need it again. The same is not necessarily true for writes…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Now: how to handle writes?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6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3150098-68FE-5A4F-8D30-BE217DF70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C2373D2-259D-2541-8C12-19AA20901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There have been a number of issues glossed over – we’ll cover those now</a:t>
            </a:r>
          </a:p>
          <a:p>
            <a:endParaRPr lang="en-US" altLang="en-US" dirty="0"/>
          </a:p>
          <a:p>
            <a:r>
              <a:rPr lang="en-US" altLang="en-US" dirty="0"/>
              <a:t>May require a load if you want to bring into cache!</a:t>
            </a:r>
          </a:p>
        </p:txBody>
      </p:sp>
    </p:spTree>
    <p:extLst>
      <p:ext uri="{BB962C8B-B14F-4D97-AF65-F5344CB8AC3E}">
        <p14:creationId xmlns:p14="http://schemas.microsoft.com/office/powerpoint/2010/main" val="154644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F36326-A641-EA44-A496-4B715762CDBE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53033D-E3B7-F141-9BAD-C36D32274E19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98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85E755-C64B-C244-880A-5B5F69608D75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6CAB99-0EA6-074C-B10B-64CB5AA8CF77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4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8FA281-7D30-C046-8999-43A0DD1AC750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450DB7-3559-6840-99B8-DBEB61DDA3CC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Focus on these questions first.</a:t>
            </a:r>
          </a:p>
          <a:p>
            <a:r>
              <a:rPr lang="en-US" altLang="en-US" dirty="0">
                <a:latin typeface="Times New Roman" charset="0"/>
              </a:rPr>
              <a:t>Brainstorm some ideas on how to do this?</a:t>
            </a:r>
          </a:p>
        </p:txBody>
      </p:sp>
    </p:spTree>
    <p:extLst>
      <p:ext uri="{BB962C8B-B14F-4D97-AF65-F5344CB8AC3E}">
        <p14:creationId xmlns:p14="http://schemas.microsoft.com/office/powerpoint/2010/main" val="135610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62AC7F-03D9-5240-B8A4-EB857F1F69D1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619C8-106D-0947-9211-86D0747D599A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BTW, what’s the problem with this approach?</a:t>
            </a:r>
          </a:p>
          <a:p>
            <a:r>
              <a:rPr lang="en-US" altLang="en-US" dirty="0">
                <a:latin typeface="Times New Roman" charset="0"/>
              </a:rPr>
              <a:t>We</a:t>
            </a:r>
            <a:r>
              <a:rPr lang="en-US" altLang="en-US" baseline="0" dirty="0">
                <a:latin typeface="Times New Roman" charset="0"/>
              </a:rPr>
              <a:t> may have two slots and also use two memory locations. Theoretically they should both fit in cache, but if they both map to the same slot they don’t!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C0CAC0-5A60-BF41-9FD7-BB2F5B680A79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30839-56A9-3445-8FBE-A41D4B11AC24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021475-0E8C-3748-999C-7405CA3ED26B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9933EA-58EB-5E47-873E-E4C31F804543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First we are just going to think about reads.</a:t>
            </a:r>
          </a:p>
          <a:p>
            <a:r>
              <a:rPr lang="en-US" altLang="en-US" dirty="0">
                <a:latin typeface="Times New Roman" charset="0"/>
              </a:rPr>
              <a:t>Accesses:</a:t>
            </a:r>
          </a:p>
          <a:p>
            <a:r>
              <a:rPr lang="en-US" altLang="en-US" dirty="0">
                <a:latin typeface="Times New Roman" charset="0"/>
              </a:rPr>
              <a:t>22, 10 110</a:t>
            </a:r>
          </a:p>
          <a:p>
            <a:r>
              <a:rPr lang="en-US" altLang="en-US" dirty="0">
                <a:latin typeface="Times New Roman" charset="0"/>
              </a:rPr>
              <a:t>26,</a:t>
            </a:r>
            <a:r>
              <a:rPr lang="en-US" altLang="en-US" baseline="0" dirty="0">
                <a:latin typeface="Times New Roman" charset="0"/>
              </a:rPr>
              <a:t> 11 010</a:t>
            </a:r>
          </a:p>
          <a:p>
            <a:r>
              <a:rPr lang="en-US" altLang="en-US" baseline="0" dirty="0">
                <a:latin typeface="Times New Roman" charset="0"/>
              </a:rPr>
              <a:t>22, 10 110</a:t>
            </a:r>
          </a:p>
          <a:p>
            <a:r>
              <a:rPr lang="en-US" altLang="en-US" baseline="0" dirty="0">
                <a:latin typeface="Times New Roman" charset="0"/>
              </a:rPr>
              <a:t>26, 11 010</a:t>
            </a:r>
          </a:p>
          <a:p>
            <a:r>
              <a:rPr lang="en-US" altLang="en-US" baseline="0" dirty="0">
                <a:latin typeface="Times New Roman" charset="0"/>
              </a:rPr>
              <a:t>16, 10 000</a:t>
            </a:r>
          </a:p>
          <a:p>
            <a:r>
              <a:rPr lang="en-US" altLang="en-US" baseline="0" dirty="0">
                <a:latin typeface="Times New Roman" charset="0"/>
              </a:rPr>
              <a:t>3,   00 011</a:t>
            </a:r>
          </a:p>
          <a:p>
            <a:r>
              <a:rPr lang="en-US" altLang="en-US" baseline="0" dirty="0">
                <a:latin typeface="Times New Roman" charset="0"/>
              </a:rPr>
              <a:t>16, 10 000</a:t>
            </a:r>
          </a:p>
          <a:p>
            <a:r>
              <a:rPr lang="en-US" altLang="en-US" baseline="0" dirty="0">
                <a:latin typeface="Times New Roman" charset="0"/>
              </a:rPr>
              <a:t>18, 10 010</a:t>
            </a:r>
          </a:p>
          <a:p>
            <a:r>
              <a:rPr lang="en-US" altLang="en-US" baseline="0" dirty="0">
                <a:latin typeface="Times New Roman" charset="0"/>
              </a:rPr>
              <a:t>16, 10 000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FAB8EA-4C2B-494E-94BC-A91A7C45BE0E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DB36C2-777D-2C49-8485-C5FF763A4581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8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FAB8EA-4C2B-494E-94BC-A91A7C45BE0E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DB36C2-777D-2C49-8485-C5FF763A4581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7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2C9B91-E8EB-C64F-A0E9-F0AF61BEA813}" type="datetime3">
              <a:rPr lang="en-AU" altLang="en-US">
                <a:latin typeface="Times New Roman" charset="0"/>
              </a:rPr>
              <a:pPr/>
              <a:t>14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0FCDD2-82DC-FE4F-92C7-603B1465A7B6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6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4535-CCA6-A446-8E78-297E5A0DB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E951E-4BF2-4C4D-BCA0-5EC60621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D9EF-8366-D149-9B36-A53F251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183D-3E0C-8648-84E9-5213881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F8AB-3352-8742-92B5-07F87129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4" descr="MK Logo (2).png">
            <a:extLst>
              <a:ext uri="{FF2B5EF4-FFF2-40B4-BE49-F238E27FC236}">
                <a16:creationId xmlns:a16="http://schemas.microsoft.com/office/drawing/2014/main" id="{6C38B2A8-046A-3F46-B7A7-F5AE2164B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B827121E-8DB8-0D43-A79C-0A31A2EB857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646B1-7D1C-1847-9CB9-2DDB8F39C793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005AE5-1FAE-324F-9D9C-80B8B958535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:a16="http://schemas.microsoft.com/office/drawing/2014/main" id="{6B0559D1-3D52-654B-B570-CAD5EA637A7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2" name="32-Point Star 11">
              <a:extLst>
                <a:ext uri="{FF2B5EF4-FFF2-40B4-BE49-F238E27FC236}">
                  <a16:creationId xmlns:a16="http://schemas.microsoft.com/office/drawing/2014/main" id="{7F303C66-8C39-B648-8CCD-6DDD9697A7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450833-7E2A-1C48-BFEB-6AFECDE187D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32DBCA-32E3-8649-953B-A5EDD619A6E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05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73F-BD35-FD4C-95E1-35D8BB60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0AD5-5E7B-5E41-A0BA-821FB08C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0EC2-43F3-5043-BEC3-167E554F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D9E1-5E3B-224C-A7EB-0EBD117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CB55-6CEA-B341-ADAB-D61F86CB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5664-C637-484D-B033-7EA820EC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3F29-E239-BE47-A27C-0865EDE5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F173-3B5E-844F-ABBB-D2E41E0E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3912-DC75-2D47-88CB-BD71DFC8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D026-91B1-0E41-ADA9-61F14EEA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0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5D2B-C128-A04B-9AD5-C86FCFB9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CA20-2824-4F48-AD25-0D22A3D9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CD6C8-CEDF-6444-B9D3-8F99E5FDA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EA5E-B6C9-1948-AD18-1527C1AE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B86-11AD-1A47-95EA-7311DC33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B9D37-6EB9-F14E-BA18-EED29897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DB82-A318-8445-A7F4-3D993035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1BC2-BE1C-974D-A641-E27770E7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8E8A7-39E3-614E-A788-6A461448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6E957-E42B-8849-84F7-BBA856CE5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8132A-7EF9-C04B-9392-E764CF546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C9DF5-DBE8-F54E-9E27-B2A69634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81BB2-14FD-764D-8AD8-FC532AF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8E8DE-5162-2141-B2EF-6023B6E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9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D487-14C3-7247-9CF5-EDA1587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B005D-4147-BF4E-BE01-0D9D53AF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383D2-BEB7-EF44-96B5-FFAC9D0D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7F124-FFED-BF42-9017-9DAA64B9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8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65B99-1BCC-784E-A341-61529126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5EFF2-8764-9A4C-9A35-EAE1D481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616C6-E196-6745-8D1B-D5F0BA4C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15E-A166-1546-9F78-E1D21F58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7A9E-C177-F847-A68E-0DBDC207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F72F-3DAD-4B47-B3EF-D976FBA6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83143-89DD-3140-A5B1-FF366C95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A896-E4A5-8343-8EEF-54D6984D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BC7B0-FFF0-2A49-8075-28858B91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5549-44DF-B341-97DB-D68E3906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DA29B-7DA2-7B46-AD6E-F83AF8506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3CFF-0E70-5542-A53B-9EFD6991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89BF-B9BE-E248-A82C-451DBFD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EB2F6-F209-5149-B9CB-99D2E67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9816-CCBA-8B48-B9B0-8076107A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2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D61F-8325-434C-B31B-252468D2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11C30-40D0-0145-A223-CBE97202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AA11-5327-0842-B65F-A4ED74E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00D5-7BCE-CE42-824E-A7623495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B1CA-A779-4343-B02A-399B0A11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BAD15-8391-1641-92F3-A5320DF0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65C48-438F-7540-861C-BDD7BAE2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FA71-5041-8A4C-88D2-99FEE4AE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077B-7522-8D47-9204-C6BC60BE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F088-058E-EF4E-A164-7916769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EC544-7C41-7347-84A3-016B562B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B550-7E0A-9E4E-B7A2-E3B2AF4C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0215-D418-AB49-A9ED-5BE67D5D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40B69-5F0A-BD4B-B4B0-F1DEE6236D0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C571-A446-844E-BE93-898D94058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 smtClean="0"/>
              <a:pPr/>
              <a:t>‹#›</a:t>
            </a:fld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0C1F-CCCA-CB4A-93E0-38985022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9408-AB3A-4546-83DA-0B1562ADA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MK Logo.jpg">
            <a:extLst>
              <a:ext uri="{FF2B5EF4-FFF2-40B4-BE49-F238E27FC236}">
                <a16:creationId xmlns:a16="http://schemas.microsoft.com/office/drawing/2014/main" id="{7E9554B0-25D3-3B41-A86B-6547B85DB0B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3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notesSlide" Target="../notesSlides/notesSlide16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04724A-0949-BF47-A4C1-303FEDB86A17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8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04724A-0949-BF47-A4C1-303FEDB86A17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7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E850DDC-E7D9-DE41-991E-6ADA4F552043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20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67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F7E0720-873D-DA4F-9F86-3AF0CD478459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7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F7E0720-873D-DA4F-9F86-3AF0CD478459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3CC0FF0-D5EA-4246-B68F-B7B4DE44F18A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22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3CC0FF0-D5EA-4246-B68F-B7B4DE44F18A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6AE5470-DFB6-6148-B46E-F41CACFD962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46295" y="5558"/>
            <a:ext cx="7772400" cy="1022349"/>
          </a:xfrm>
          <a:noFill/>
        </p:spPr>
        <p:txBody>
          <a:bodyPr/>
          <a:lstStyle/>
          <a:p>
            <a:r>
              <a:rPr lang="en-US" altLang="en-US" dirty="0"/>
              <a:t>Direct Mapped Cache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6F064F1-4AEA-DF4B-8288-41C8917B00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5913" y="4527550"/>
            <a:ext cx="2654300" cy="1517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E332D21B-9DC3-6447-A0AE-C36AD9FCB6D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389563" y="490855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591AA75E-D6F3-C246-B4AF-E22D5224B0B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89563" y="528955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3234A22B-C1B9-054C-B0E9-E9FCE4BAEB3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389563" y="567055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CC2D31E8-D681-B847-9A72-8ECE88CBCA9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303963" y="45275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C35C9290-EA2E-2449-B0BE-87567D380D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27675" y="4222750"/>
            <a:ext cx="4302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tag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931FB07E-8909-B049-9985-C784FC5132B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23075" y="4222750"/>
            <a:ext cx="520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data</a:t>
            </a:r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1803ABE5-26F1-E542-AE18-C32CAB887E2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72000" y="6127750"/>
            <a:ext cx="42799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4 blocks, each block holds one word, each word</a:t>
            </a:r>
          </a:p>
          <a:p>
            <a:r>
              <a:rPr lang="en-US" altLang="en-US" b="1"/>
              <a:t>in memory maps to exactly one cache location.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1D87B486-1320-F049-9AB3-B22C06A9BD5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55725" y="990600"/>
            <a:ext cx="13874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  <a:p>
            <a:r>
              <a:rPr lang="en-US" altLang="en-US" sz="2000"/>
              <a:t>00 00 01 00</a:t>
            </a:r>
          </a:p>
          <a:p>
            <a:r>
              <a:rPr lang="en-US" altLang="en-US" sz="2000"/>
              <a:t>00 00 10 00</a:t>
            </a:r>
          </a:p>
          <a:p>
            <a:r>
              <a:rPr lang="en-US" altLang="en-US" sz="2000"/>
              <a:t>00 00 11 00</a:t>
            </a:r>
          </a:p>
          <a:p>
            <a:r>
              <a:rPr lang="en-US" altLang="en-US" sz="2000"/>
              <a:t>00 00 01 00</a:t>
            </a:r>
          </a:p>
          <a:p>
            <a:r>
              <a:rPr lang="en-US" altLang="en-US" sz="2000"/>
              <a:t>00 00 10 00</a:t>
            </a:r>
          </a:p>
          <a:p>
            <a:r>
              <a:rPr lang="en-US" altLang="en-US" sz="2000"/>
              <a:t>00 01 01 00</a:t>
            </a:r>
          </a:p>
          <a:p>
            <a:r>
              <a:rPr lang="en-US" altLang="en-US" sz="2000"/>
              <a:t>00 00 01 00</a:t>
            </a:r>
          </a:p>
          <a:p>
            <a:r>
              <a:rPr lang="en-US" altLang="en-US" sz="2000"/>
              <a:t>00 00 10 00</a:t>
            </a:r>
          </a:p>
          <a:p>
            <a:r>
              <a:rPr lang="en-US" altLang="en-US" sz="2000"/>
              <a:t>00 01 01 00</a:t>
            </a:r>
          </a:p>
          <a:p>
            <a:r>
              <a:rPr lang="en-US" altLang="en-US" sz="2000"/>
              <a:t>00 01 10 00</a:t>
            </a:r>
          </a:p>
          <a:p>
            <a:r>
              <a:rPr lang="en-US" altLang="en-US" sz="2000"/>
              <a:t>00 00 11 00</a:t>
            </a:r>
          </a:p>
          <a:p>
            <a:r>
              <a:rPr lang="en-US" altLang="en-US" sz="2000"/>
              <a:t>00 00 10 00</a:t>
            </a:r>
          </a:p>
          <a:p>
            <a:r>
              <a:rPr lang="en-US" altLang="en-US" sz="2000"/>
              <a:t>00 00 01 00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FBE01276-D077-6849-A507-4205ACED1AE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86200" y="990600"/>
            <a:ext cx="457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u="sng"/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   </a:t>
            </a:r>
          </a:p>
          <a:p>
            <a:r>
              <a:rPr lang="en-US" altLang="en-US" sz="2000"/>
              <a:t>M 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M</a:t>
            </a:r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0E0207B2-65A4-5140-90AF-8CC36B4672B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19400" y="990600"/>
            <a:ext cx="457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u="sng"/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   </a:t>
            </a:r>
          </a:p>
          <a:p>
            <a:r>
              <a:rPr lang="en-US" altLang="en-US" sz="2000"/>
              <a:t>M 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</a:t>
            </a:r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DF7FAFA5-AEBF-C948-AB1B-EE9ED5E7640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52800" y="990600"/>
            <a:ext cx="457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u="sng"/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M   </a:t>
            </a:r>
          </a:p>
          <a:p>
            <a:r>
              <a:rPr lang="en-US" altLang="en-US" sz="2000"/>
              <a:t>M 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M</a:t>
            </a:r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D5A18B38-9B48-9C49-89BA-9FFC23580D26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19600" y="990600"/>
            <a:ext cx="457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u="sng"/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M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   </a:t>
            </a:r>
          </a:p>
          <a:p>
            <a:r>
              <a:rPr lang="en-US" altLang="en-US" sz="2000"/>
              <a:t>M 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H</a:t>
            </a:r>
          </a:p>
          <a:p>
            <a:r>
              <a:rPr lang="en-US" altLang="en-US" sz="2000"/>
              <a:t>M</a:t>
            </a:r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474ECFE4-E0EC-BD47-BA97-6C5B212A667F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57200" y="19050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ECAFD4AD-21F7-4C45-AFE3-2E01FF934441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57200" y="25146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23ADC9C9-DBD1-204E-9D78-93ECB49BC6B5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57200" y="31242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C6831438-FF87-0240-B889-246A9797077A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57200" y="37338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D58B7092-6EA5-4F47-BCF7-3F46857224E5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57200" y="43434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51DBB13A-9E16-B644-ADF5-13FB75E3C102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57200" y="49530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BADB446D-6687-3246-A93B-E76CBE4C72A1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743200" y="990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>
            <a:extLst>
              <a:ext uri="{FF2B5EF4-FFF2-40B4-BE49-F238E27FC236}">
                <a16:creationId xmlns:a16="http://schemas.microsoft.com/office/drawing/2014/main" id="{AC2ED84E-E583-B74B-A6BC-4C0B34B87D0D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276600" y="990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>
            <a:extLst>
              <a:ext uri="{FF2B5EF4-FFF2-40B4-BE49-F238E27FC236}">
                <a16:creationId xmlns:a16="http://schemas.microsoft.com/office/drawing/2014/main" id="{06F653E0-5EB4-5742-9B66-625287A2F05D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810000" y="990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93F939BC-AF25-3749-B03E-AD4A5E42CEF1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343400" y="990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10AFE2E1-000D-6C4C-8DBC-BF2BE07A7F2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743200" y="99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0066FF"/>
                </a:solidFill>
              </a:rPr>
              <a:t>A</a:t>
            </a: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DD9CBCB7-78FA-2B4C-8275-889E1CD4C71C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276600" y="99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0066FF"/>
                </a:solidFill>
              </a:rPr>
              <a:t>B</a:t>
            </a:r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E6C9C5C5-9C7B-7D4C-8A7B-4BBEFC91B959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810000" y="99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0066FF"/>
                </a:solidFill>
              </a:rPr>
              <a:t>C</a:t>
            </a: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6F0698A6-B73C-B044-BD4D-31EF1F76A0C7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343400" y="99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0066FF"/>
                </a:solidFill>
              </a:rPr>
              <a:t>D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6ECA1B77-F9FE-DA44-BCD8-AF1A2E2307F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334000" y="99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0066FF"/>
                </a:solidFill>
              </a:rPr>
              <a:t>E</a:t>
            </a: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DC88F2FD-0CE5-3843-A7FE-6D33E606E9B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715000" y="9906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None are correct</a:t>
            </a:r>
          </a:p>
        </p:txBody>
      </p:sp>
      <p:sp>
        <p:nvSpPr>
          <p:cNvPr id="16416" name="Line 32">
            <a:extLst>
              <a:ext uri="{FF2B5EF4-FFF2-40B4-BE49-F238E27FC236}">
                <a16:creationId xmlns:a16="http://schemas.microsoft.com/office/drawing/2014/main" id="{BBE8BAF0-C3BE-B24C-96EE-A09A70645864}"/>
              </a:ext>
            </a:extLst>
          </p:cNvPr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457200" y="12954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Rectangle 35">
            <a:extLst>
              <a:ext uri="{FF2B5EF4-FFF2-40B4-BE49-F238E27FC236}">
                <a16:creationId xmlns:a16="http://schemas.microsoft.com/office/drawing/2014/main" id="{F46DDE7E-F966-3C4B-A7EE-5AA1BB27D905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14400" y="914400"/>
            <a:ext cx="4572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000"/>
          </a:p>
          <a:p>
            <a:r>
              <a:rPr lang="en-US" altLang="en-US" sz="2000"/>
              <a:t>4</a:t>
            </a:r>
          </a:p>
          <a:p>
            <a:r>
              <a:rPr lang="en-US" altLang="en-US" sz="2000"/>
              <a:t>8</a:t>
            </a:r>
          </a:p>
          <a:p>
            <a:r>
              <a:rPr lang="en-US" altLang="en-US" sz="2000"/>
              <a:t>12</a:t>
            </a:r>
          </a:p>
          <a:p>
            <a:r>
              <a:rPr lang="en-US" altLang="en-US" sz="2000"/>
              <a:t>4</a:t>
            </a:r>
          </a:p>
          <a:p>
            <a:r>
              <a:rPr lang="en-US" altLang="en-US" sz="2000"/>
              <a:t>8</a:t>
            </a:r>
          </a:p>
          <a:p>
            <a:r>
              <a:rPr lang="en-US" altLang="en-US" sz="2000"/>
              <a:t>20</a:t>
            </a:r>
          </a:p>
          <a:p>
            <a:r>
              <a:rPr lang="en-US" altLang="en-US" sz="2000"/>
              <a:t>4</a:t>
            </a:r>
          </a:p>
          <a:p>
            <a:r>
              <a:rPr lang="en-US" altLang="en-US" sz="2000"/>
              <a:t>8</a:t>
            </a:r>
          </a:p>
          <a:p>
            <a:r>
              <a:rPr lang="en-US" altLang="en-US" sz="2000"/>
              <a:t>20</a:t>
            </a:r>
          </a:p>
          <a:p>
            <a:r>
              <a:rPr lang="en-US" altLang="en-US" sz="2000"/>
              <a:t>24</a:t>
            </a:r>
          </a:p>
          <a:p>
            <a:r>
              <a:rPr lang="en-US" altLang="en-US" sz="2000"/>
              <a:t>12</a:t>
            </a:r>
          </a:p>
          <a:p>
            <a:r>
              <a:rPr lang="en-US" altLang="en-US" sz="2000"/>
              <a:t>8</a:t>
            </a:r>
          </a:p>
          <a:p>
            <a:r>
              <a:rPr lang="en-US" altLang="en-US" sz="2000"/>
              <a:t>4</a:t>
            </a:r>
          </a:p>
        </p:txBody>
      </p:sp>
      <p:sp>
        <p:nvSpPr>
          <p:cNvPr id="16418" name="Line 36">
            <a:extLst>
              <a:ext uri="{FF2B5EF4-FFF2-40B4-BE49-F238E27FC236}">
                <a16:creationId xmlns:a16="http://schemas.microsoft.com/office/drawing/2014/main" id="{ADFB31C7-EB7A-6B49-9DE5-4C9AB1E72A91}"/>
              </a:ext>
            </a:extLst>
          </p:cNvPr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2362200" y="990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Line 37">
            <a:extLst>
              <a:ext uri="{FF2B5EF4-FFF2-40B4-BE49-F238E27FC236}">
                <a16:creationId xmlns:a16="http://schemas.microsoft.com/office/drawing/2014/main" id="{32CAC0CA-7139-5E49-9127-AB1A5107D7E9}"/>
              </a:ext>
            </a:extLst>
          </p:cNvPr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057400" y="990600"/>
            <a:ext cx="0" cy="426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Text Box 38">
            <a:extLst>
              <a:ext uri="{FF2B5EF4-FFF2-40B4-BE49-F238E27FC236}">
                <a16:creationId xmlns:a16="http://schemas.microsoft.com/office/drawing/2014/main" id="{564975B8-FA0C-6947-AE2F-054D72D74DB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33400" y="9906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addresses</a:t>
            </a:r>
          </a:p>
        </p:txBody>
      </p:sp>
      <p:sp>
        <p:nvSpPr>
          <p:cNvPr id="16421" name="Text Box 39">
            <a:extLst>
              <a:ext uri="{FF2B5EF4-FFF2-40B4-BE49-F238E27FC236}">
                <a16:creationId xmlns:a16="http://schemas.microsoft.com/office/drawing/2014/main" id="{37731EC4-4498-D247-850B-CE78063224B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029200" y="44958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00</a:t>
            </a:r>
          </a:p>
        </p:txBody>
      </p:sp>
      <p:sp>
        <p:nvSpPr>
          <p:cNvPr id="16422" name="Text Box 40">
            <a:extLst>
              <a:ext uri="{FF2B5EF4-FFF2-40B4-BE49-F238E27FC236}">
                <a16:creationId xmlns:a16="http://schemas.microsoft.com/office/drawing/2014/main" id="{7277C132-90DA-9543-859E-016AC7BCEA29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029200" y="49212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01</a:t>
            </a:r>
          </a:p>
        </p:txBody>
      </p:sp>
      <p:sp>
        <p:nvSpPr>
          <p:cNvPr id="16423" name="Text Box 41">
            <a:extLst>
              <a:ext uri="{FF2B5EF4-FFF2-40B4-BE49-F238E27FC236}">
                <a16:creationId xmlns:a16="http://schemas.microsoft.com/office/drawing/2014/main" id="{60EF0616-6B1C-D74B-BB64-7F2962AEAACB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029200" y="53022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6424" name="Text Box 42">
            <a:extLst>
              <a:ext uri="{FF2B5EF4-FFF2-40B4-BE49-F238E27FC236}">
                <a16:creationId xmlns:a16="http://schemas.microsoft.com/office/drawing/2014/main" id="{D942915F-13D3-3340-8B8B-8C47AE8BA6F1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029200" y="56388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487879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24AF888-866F-B140-8DF3-1E4069F711D7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78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8AB9C2-4216-594F-B9D2-221331DEB781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 dirty="0"/>
              <a:t>64 blocks, 16 bytes/block</a:t>
            </a:r>
          </a:p>
          <a:p>
            <a:pPr lvl="1" eaLnBrk="1" hangingPunct="1"/>
            <a:r>
              <a:rPr lang="en-US" altLang="en-US" dirty="0"/>
              <a:t>To what block number does address 1200 map?</a:t>
            </a:r>
          </a:p>
          <a:p>
            <a:pPr eaLnBrk="1" hangingPunct="1"/>
            <a:r>
              <a:rPr lang="en-US" altLang="en-US" dirty="0"/>
              <a:t>Block address = </a:t>
            </a:r>
            <a:r>
              <a:rPr lang="en-US" altLang="en-US" dirty="0">
                <a:latin typeface="Arial Unicode MS" charset="0"/>
                <a:ea typeface="Arial Unicode MS" charset="0"/>
                <a:sym typeface="Symbol" charset="2"/>
              </a:rPr>
              <a:t></a:t>
            </a:r>
            <a:r>
              <a:rPr lang="en-US" altLang="en-US" dirty="0"/>
              <a:t>1200/16</a:t>
            </a:r>
            <a:r>
              <a:rPr lang="en-US" altLang="en-US" dirty="0">
                <a:sym typeface="Symbol" charset="2"/>
              </a:rPr>
              <a:t></a:t>
            </a:r>
            <a:r>
              <a:rPr lang="en-US" altLang="en-US" dirty="0"/>
              <a:t> = 75</a:t>
            </a:r>
          </a:p>
          <a:p>
            <a:pPr eaLnBrk="1" hangingPunct="1"/>
            <a:r>
              <a:rPr lang="en-US" altLang="en-US" dirty="0"/>
              <a:t>Block number = 75 modulo 64 = 11</a:t>
            </a:r>
            <a:endParaRPr lang="en-AU" altLang="en-US" dirty="0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1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>
            <a:extLst>
              <a:ext uri="{FF2B5EF4-FFF2-40B4-BE49-F238E27FC236}">
                <a16:creationId xmlns:a16="http://schemas.microsoft.com/office/drawing/2014/main" id="{5F407338-862B-9047-BE13-FAC50158148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52400"/>
            <a:ext cx="853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Calibri" panose="020F0502020204030204" pitchFamily="34" charset="0"/>
              </a:rPr>
              <a:t>From the book we know SRAM is very fast, expensive ($/GB), and small.  We also know Disks are slow, inexpensive ($/GB), and large.  Which statement best describes the role of cache when it works.</a:t>
            </a:r>
            <a:endParaRPr lang="en-US" altLang="en-US" sz="46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400">
                <a:solidFill>
                  <a:schemeClr val="tx1"/>
                </a:solidFill>
                <a:latin typeface="Calibri" panose="020F0502020204030204" pitchFamily="34" charset="0"/>
              </a:rPr>
              <a:t>							</a:t>
            </a:r>
          </a:p>
        </p:txBody>
      </p:sp>
      <p:graphicFrame>
        <p:nvGraphicFramePr>
          <p:cNvPr id="131120" name="Group 48">
            <a:extLst>
              <a:ext uri="{FF2B5EF4-FFF2-40B4-BE49-F238E27FC236}">
                <a16:creationId xmlns:a16="http://schemas.microsoft.com/office/drawing/2014/main" id="{6A1E260A-FDD0-594D-A2B9-53AA596C567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" y="2209800"/>
          <a:ext cx="8458200" cy="4206874"/>
        </p:xfrm>
        <a:graphic>
          <a:graphicData uri="http://schemas.openxmlformats.org/drawingml/2006/table">
            <a:tbl>
              <a:tblPr/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Role of caching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Locality allows us to keep frequently touched data in SRAM.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Locality allows us the illusion of memory as fast as SRAM but as large as a disk.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SRAM is too expensive to have large – so it must be small and caching helps use it well.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Disks are too slow – we have to have something faster for our processor to access.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these accurately describes the roll of cache.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5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512E0D1-B02B-AA47-B09D-3F17EFFCD149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Early restart and critical-word-first can help</a:t>
            </a:r>
          </a:p>
        </p:txBody>
      </p:sp>
    </p:spTree>
    <p:extLst>
      <p:ext uri="{BB962C8B-B14F-4D97-AF65-F5344CB8AC3E}">
        <p14:creationId xmlns:p14="http://schemas.microsoft.com/office/powerpoint/2010/main" val="114584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8E425CB-EF9D-3B47-ACA5-AA66598A456D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3505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044CBF0-862F-1847-A6D3-CA49597FC71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 dirty="0"/>
              <a:t>Dealing with Writes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16657B7-F109-554D-AAA7-F0AFC916A10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Stores must be handled differently than loads, because...</a:t>
            </a:r>
          </a:p>
          <a:p>
            <a:r>
              <a:rPr lang="en-US" altLang="en-US" dirty="0"/>
              <a:t>they don’t necessarily require the CPU to stall.</a:t>
            </a:r>
          </a:p>
          <a:p>
            <a:r>
              <a:rPr lang="en-US" altLang="en-US" dirty="0"/>
              <a:t>they change the content of cache/memory (creating memory </a:t>
            </a:r>
            <a:r>
              <a:rPr lang="en-US" altLang="en-US" i="1" dirty="0"/>
              <a:t>consistency</a:t>
            </a:r>
            <a:r>
              <a:rPr lang="en-US" altLang="en-US" dirty="0"/>
              <a:t> issues)</a:t>
            </a:r>
          </a:p>
          <a:p>
            <a:r>
              <a:rPr lang="en-US" altLang="en-US" dirty="0"/>
              <a:t>may require a   _______ and a store to complete</a:t>
            </a:r>
          </a:p>
        </p:txBody>
      </p:sp>
    </p:spTree>
    <p:extLst>
      <p:ext uri="{BB962C8B-B14F-4D97-AF65-F5344CB8AC3E}">
        <p14:creationId xmlns:p14="http://schemas.microsoft.com/office/powerpoint/2010/main" val="20943621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64ABCE7-CA81-784B-B46B-F04725A02E0F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127504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DD2E76A-0955-2F4F-A14B-8BD3B3B7EBAD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Alternative: On data-write hit, just update the block in cache</a:t>
            </a:r>
          </a:p>
          <a:p>
            <a:pPr lvl="1" eaLnBrk="1" hangingPunct="1"/>
            <a:r>
              <a:rPr lang="en-US" altLang="en-US" dirty="0"/>
              <a:t>Keep track of whether each block is “dirty”</a:t>
            </a:r>
          </a:p>
          <a:p>
            <a:pPr eaLnBrk="1" hangingPunct="1"/>
            <a:r>
              <a:rPr lang="en-US" altLang="en-US" dirty="0"/>
              <a:t>When a dirty block is replaced</a:t>
            </a:r>
          </a:p>
          <a:p>
            <a:pPr lvl="1" eaLnBrk="1" hangingPunct="1"/>
            <a:r>
              <a:rPr lang="en-US" altLang="en-US" dirty="0"/>
              <a:t>Write it back to memory</a:t>
            </a:r>
          </a:p>
          <a:p>
            <a:pPr lvl="1" eaLnBrk="1" hangingPunct="1"/>
            <a:r>
              <a:rPr lang="en-US" altLang="en-US" dirty="0"/>
              <a:t>Can use a write buffer to allow replacing block to be read first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53494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8243604-2241-3248-AC05-61A3FDC530F4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851920" y="1341438"/>
            <a:ext cx="4387651" cy="439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Memory access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How to tell if hit or miss?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Cache miss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Where to put data?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What to throw out?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How to remember what data this is?</a:t>
            </a:r>
          </a:p>
        </p:txBody>
      </p:sp>
      <p:pic>
        <p:nvPicPr>
          <p:cNvPr id="8" name="Picture 6" descr="f05-02-P374493">
            <a:extLst>
              <a:ext uri="{FF2B5EF4-FFF2-40B4-BE49-F238E27FC236}">
                <a16:creationId xmlns:a16="http://schemas.microsoft.com/office/drawing/2014/main" id="{81FDA610-94DF-CB43-841F-9ED28C46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8243604-2241-3248-AC05-61A3FDC530F4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99951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F555DE5-B195-8B4E-8708-CD57681B3AF8}" type="slidenum">
              <a:rPr lang="en-AU" altLang="en-US"/>
              <a:pPr/>
              <a:t>5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F942EB5-FC04-564F-9F36-F3075E078AB1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do we know which particular block is stored in a cache location?</a:t>
            </a:r>
          </a:p>
          <a:p>
            <a:pPr lvl="1" eaLnBrk="1" hangingPunct="1"/>
            <a:r>
              <a:rPr lang="en-US" altLang="en-US" dirty="0"/>
              <a:t>Store block address as well as the data</a:t>
            </a:r>
          </a:p>
          <a:p>
            <a:pPr lvl="1" eaLnBrk="1" hangingPunct="1"/>
            <a:r>
              <a:rPr lang="en-US" altLang="en-US" dirty="0"/>
              <a:t>Actually, only need the high-order bits</a:t>
            </a:r>
          </a:p>
          <a:p>
            <a:pPr lvl="1" eaLnBrk="1" hangingPunct="1"/>
            <a:r>
              <a:rPr lang="en-US" altLang="en-US" dirty="0"/>
              <a:t>Called the tag</a:t>
            </a:r>
          </a:p>
          <a:p>
            <a:pPr eaLnBrk="1" hangingPunct="1"/>
            <a:r>
              <a:rPr lang="en-US" altLang="en-US" dirty="0"/>
              <a:t>What if there is no data in a location?</a:t>
            </a:r>
          </a:p>
          <a:p>
            <a:pPr lvl="1" eaLnBrk="1" hangingPunct="1"/>
            <a:r>
              <a:rPr lang="en-US" altLang="en-US" dirty="0"/>
              <a:t>Valid bit: 1 = present, 0 = not present</a:t>
            </a:r>
          </a:p>
          <a:p>
            <a:pPr lvl="1" eaLnBrk="1" hangingPunct="1"/>
            <a:r>
              <a:rPr lang="en-US" altLang="en-US" dirty="0"/>
              <a:t>Initially 0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EF8CF12-E7D9-A441-B3E8-BFCC5D9F293B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100DC8-1B8D-4E4D-949D-3C33C3BDDD4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3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100DC8-1B8D-4E4D-949D-3C33C3BDDD4B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58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10158</TotalTime>
  <Words>2096</Words>
  <Application>Microsoft Macintosh PowerPoint</Application>
  <PresentationFormat>On-screen Show (4:3)</PresentationFormat>
  <Paragraphs>681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Unicode MS</vt:lpstr>
      <vt:lpstr>Arial</vt:lpstr>
      <vt:lpstr>Arial Black</vt:lpstr>
      <vt:lpstr>Calibri</vt:lpstr>
      <vt:lpstr>Calibri Light</vt:lpstr>
      <vt:lpstr>Corbel</vt:lpstr>
      <vt:lpstr>Times New Roman</vt:lpstr>
      <vt:lpstr>Wingdings</vt:lpstr>
      <vt:lpstr>cod4e</vt:lpstr>
      <vt:lpstr>1_Office Theme</vt:lpstr>
      <vt:lpstr>The Memory Hierarchy</vt:lpstr>
      <vt:lpstr>PowerPoint Presentation</vt:lpstr>
      <vt:lpstr>Cache Memory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Direct Mapped Cache</vt:lpstr>
      <vt:lpstr>Address Subdivision</vt:lpstr>
      <vt:lpstr>Example: Larger Block Size</vt:lpstr>
      <vt:lpstr>Block Size Considerations</vt:lpstr>
      <vt:lpstr>Cache Misses</vt:lpstr>
      <vt:lpstr>Dealing with Writes</vt:lpstr>
      <vt:lpstr>Write-Through</vt:lpstr>
      <vt:lpstr>Write-Back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136</cp:revision>
  <dcterms:created xsi:type="dcterms:W3CDTF">2008-08-25T10:09:57Z</dcterms:created>
  <dcterms:modified xsi:type="dcterms:W3CDTF">2018-11-14T22:16:30Z</dcterms:modified>
</cp:coreProperties>
</file>