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390" r:id="rId2"/>
    <p:sldId id="275" r:id="rId3"/>
    <p:sldId id="276" r:id="rId4"/>
    <p:sldId id="284" r:id="rId5"/>
    <p:sldId id="287" r:id="rId6"/>
    <p:sldId id="288" r:id="rId7"/>
    <p:sldId id="289" r:id="rId8"/>
    <p:sldId id="290" r:id="rId9"/>
    <p:sldId id="416" r:id="rId10"/>
    <p:sldId id="334" r:id="rId11"/>
    <p:sldId id="335" r:id="rId12"/>
    <p:sldId id="291" r:id="rId13"/>
    <p:sldId id="295" r:id="rId14"/>
    <p:sldId id="296" r:id="rId15"/>
    <p:sldId id="397" r:id="rId16"/>
    <p:sldId id="336" r:id="rId17"/>
    <p:sldId id="298" r:id="rId18"/>
  </p:sldIdLst>
  <p:sldSz cx="9144000" cy="6858000" type="screen4x3"/>
  <p:notesSz cx="7099300" cy="10234613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63" autoAdjust="0"/>
    <p:restoredTop sz="79121" autoAdjust="0"/>
  </p:normalViewPr>
  <p:slideViewPr>
    <p:cSldViewPr snapToObjects="1">
      <p:cViewPr varScale="1">
        <p:scale>
          <a:sx n="85" d="100"/>
          <a:sy n="85" d="100"/>
        </p:scale>
        <p:origin x="126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2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E8038E8-4802-2544-8BAB-56D7139B1C7E}" type="datetime3">
              <a:rPr lang="en-AU"/>
              <a:pPr>
                <a:defRPr/>
              </a:pPr>
              <a:t>18 November, 2018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0BDD7D8F-4FDE-AE47-B781-11242A1ED6F3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E92342C5-4B0A-A447-9236-B5D0A25180C1}" type="datetime3">
              <a:rPr lang="en-AU"/>
              <a:pPr>
                <a:defRPr/>
              </a:pPr>
              <a:t>18 November, 2018</a:t>
            </a:fld>
            <a:endParaRPr lang="en-AU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5 — Large and Fast: Exploiting Memory Hierarchy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A8974B40-D027-2D44-AC36-CA9D6F313E2C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88FA281-7D30-C046-8999-43A0DD1AC750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3450DB7-3559-6840-99B8-DBEB61DDA3CC}" type="slidenum">
              <a:rPr lang="en-AU" altLang="en-US">
                <a:latin typeface="Times New Roman" charset="0"/>
              </a:rPr>
              <a:pPr/>
              <a:t>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E5E2CA-E230-DF48-83D0-19ACB20D1D31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3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3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8CCA7-69B5-F049-B426-BF5ED9276DAB}" type="slidenum">
              <a:rPr lang="en-AU" altLang="en-US">
                <a:latin typeface="Times New Roman" charset="0"/>
              </a:rPr>
              <a:pPr/>
              <a:t>11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3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5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9272413-5329-474E-BE3F-0B3A96CA2082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4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4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F55CD7-6896-6744-A539-2FECCBEE7CD2}" type="slidenum">
              <a:rPr lang="en-AU" altLang="en-US">
                <a:latin typeface="Times New Roman" charset="0"/>
              </a:rPr>
              <a:pPr/>
              <a:t>12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4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If we make our bus and DRAM 4 words wide we can get rid of both</a:t>
            </a:r>
            <a:r>
              <a:rPr lang="en-US" altLang="en-US" baseline="0" dirty="0">
                <a:latin typeface="Times New Roman" charset="0"/>
              </a:rPr>
              <a:t> of these 4s.</a:t>
            </a:r>
          </a:p>
          <a:p>
            <a:r>
              <a:rPr lang="en-US" altLang="en-US" baseline="0" dirty="0">
                <a:latin typeface="Times New Roman" charset="0"/>
              </a:rPr>
              <a:t>If we make DRAM 4 words wide (or make it 4 banks), we can keep the bus small while removing the first 4.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*This is a dumb slide b/c we talked about this earlier and this adds nothing*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266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3670E38-5568-7E4F-BBD3-A7B2CF73C96F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5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127B8B-563A-9548-BC30-DFC099E6AACB}" type="slidenum">
              <a:rPr lang="en-AU" altLang="en-US">
                <a:latin typeface="Times New Roman" charset="0"/>
              </a:rPr>
              <a:pPr/>
              <a:t>13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54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Now</a:t>
            </a:r>
            <a:r>
              <a:rPr lang="en-US" altLang="en-US" baseline="0" dirty="0">
                <a:latin typeface="Times New Roman" charset="0"/>
              </a:rPr>
              <a:t> let’s dig a little deeper into cache performance.</a:t>
            </a:r>
            <a:endParaRPr lang="en-US" altLang="en-US" dirty="0">
              <a:latin typeface="Times New Roman" charset="0"/>
            </a:endParaRPr>
          </a:p>
          <a:p>
            <a:endParaRPr lang="en-US" altLang="en-US" dirty="0">
              <a:latin typeface="Times New Roman" charset="0"/>
            </a:endParaRPr>
          </a:p>
          <a:p>
            <a:r>
              <a:rPr lang="en-US" altLang="en-US" dirty="0">
                <a:latin typeface="Times New Roman" charset="0"/>
              </a:rPr>
              <a:t>In</a:t>
            </a:r>
            <a:r>
              <a:rPr lang="en-US" altLang="en-US" baseline="0" dirty="0">
                <a:latin typeface="Times New Roman" charset="0"/>
              </a:rPr>
              <a:t> particular, we assume that our write buffer never gets too full, or if it does it’s too infrequent to matter.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734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10778B-8C42-1D4F-8AD0-B546EDBC7013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6658-A879-ED41-8A22-03324126EAAC}" type="slidenum">
              <a:rPr lang="en-AU" altLang="en-US">
                <a:latin typeface="Times New Roman" charset="0"/>
              </a:rPr>
              <a:pPr/>
              <a:t>14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Q: Calculate CPI</a:t>
            </a:r>
          </a:p>
          <a:p>
            <a:r>
              <a:rPr lang="en-US" altLang="en-US" dirty="0">
                <a:latin typeface="Times New Roman" charset="0"/>
              </a:rPr>
              <a:t>Step</a:t>
            </a:r>
            <a:r>
              <a:rPr lang="en-US" altLang="en-US" baseline="0" dirty="0">
                <a:latin typeface="Times New Roman" charset="0"/>
              </a:rPr>
              <a:t> 1: I-cache miss cycles</a:t>
            </a:r>
          </a:p>
          <a:p>
            <a:r>
              <a:rPr lang="en-US" altLang="en-US" baseline="0" dirty="0">
                <a:latin typeface="Times New Roman" charset="0"/>
              </a:rPr>
              <a:t>Step 2: D-Cache miss cycles</a:t>
            </a:r>
          </a:p>
          <a:p>
            <a:r>
              <a:rPr lang="en-US" altLang="en-US" baseline="0" dirty="0">
                <a:latin typeface="Times New Roman" charset="0"/>
              </a:rPr>
              <a:t>Step 3: Add these to normal cycles (2 / instruction), divide by #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96223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10778B-8C42-1D4F-8AD0-B546EDBC7013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6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256658-A879-ED41-8A22-03324126EAAC}" type="slidenum">
              <a:rPr lang="en-AU" altLang="en-US">
                <a:latin typeface="Times New Roman" charset="0"/>
              </a:rPr>
              <a:pPr/>
              <a:t>15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6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535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E4132EB-5D99-974A-90F6-473AF071F903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74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9A2B73-EAE3-4647-AB89-81424DFF7220}" type="slidenum">
              <a:rPr lang="en-AU" altLang="en-US">
                <a:latin typeface="Times New Roman" charset="0"/>
              </a:rPr>
              <a:pPr/>
              <a:t>16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74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71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ADFAAC-9D86-D240-97CF-CED7DA7207EA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84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23E4E8-32DE-224A-9640-13A5FE98E8A7}" type="slidenum">
              <a:rPr lang="en-AU" altLang="en-US">
                <a:latin typeface="Times New Roman" charset="0"/>
              </a:rPr>
              <a:pPr/>
              <a:t>17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8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This relates to Amdahl’s law</a:t>
            </a:r>
            <a:r>
              <a:rPr lang="mr-IN" altLang="en-US" dirty="0">
                <a:latin typeface="Times New Roman" charset="0"/>
              </a:rPr>
              <a:t>…</a:t>
            </a:r>
            <a:r>
              <a:rPr lang="en-US" altLang="en-US" dirty="0">
                <a:latin typeface="Times New Roman" charset="0"/>
              </a:rPr>
              <a:t>who remembers what this is?</a:t>
            </a:r>
          </a:p>
          <a:p>
            <a:r>
              <a:rPr lang="en-US" altLang="en-US" dirty="0">
                <a:latin typeface="Times New Roman" charset="0"/>
              </a:rPr>
              <a:t>Improved performance = fraction</a:t>
            </a:r>
            <a:r>
              <a:rPr lang="en-US" altLang="en-US" baseline="0" dirty="0">
                <a:latin typeface="Times New Roman" charset="0"/>
              </a:rPr>
              <a:t> of time in improved component / improvement factor + fraction of time in other components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1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62AC7F-03D9-5240-B8A4-EB857F1F69D1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3619C8-106D-0947-9211-86D0747D599A}" type="slidenum">
              <a:rPr lang="en-AU" altLang="en-US">
                <a:latin typeface="Times New Roman" charset="0"/>
              </a:rPr>
              <a:pPr/>
              <a:t>3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BTW, what’s the problem with this approach?</a:t>
            </a:r>
          </a:p>
          <a:p>
            <a:r>
              <a:rPr lang="en-US" altLang="en-US" dirty="0">
                <a:latin typeface="Times New Roman" charset="0"/>
              </a:rPr>
              <a:t>We</a:t>
            </a:r>
            <a:r>
              <a:rPr lang="en-US" altLang="en-US" baseline="0" dirty="0">
                <a:latin typeface="Times New Roman" charset="0"/>
              </a:rPr>
              <a:t> may have two slots and also use two memory locations. Theoretically they should both fit in cache, but if they both map to the same slot they don’t!</a:t>
            </a:r>
            <a:endParaRPr lang="en-US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4D2532-92CB-D742-A9ED-3656E0267569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026F0A-22F2-D242-AA91-432A3243351A}" type="slidenum">
              <a:rPr lang="en-AU" altLang="en-US">
                <a:latin typeface="Times New Roman" charset="0"/>
              </a:rPr>
              <a:pPr/>
              <a:t>4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Data can be grabbed in || with tag compare</a:t>
            </a:r>
          </a:p>
        </p:txBody>
      </p:sp>
    </p:spTree>
    <p:extLst>
      <p:ext uri="{BB962C8B-B14F-4D97-AF65-F5344CB8AC3E}">
        <p14:creationId xmlns:p14="http://schemas.microsoft.com/office/powerpoint/2010/main" val="428666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7B0AD1-B3B2-5940-80DA-95E6AD77324F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82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2058E27-CE08-3C4B-9720-E2EC0627CDEC}" type="slidenum">
              <a:rPr lang="en-AU" altLang="en-US">
                <a:latin typeface="Times New Roman" charset="0"/>
              </a:rPr>
              <a:pPr/>
              <a:t>5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8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OOO pipelines (superscalar) can actually</a:t>
            </a:r>
            <a:r>
              <a:rPr lang="en-US" altLang="en-US" baseline="0" dirty="0">
                <a:latin typeface="Times New Roman" charset="0"/>
              </a:rPr>
              <a:t> get around this by executing other, non-dependent instructions</a:t>
            </a:r>
            <a:r>
              <a:rPr lang="mr-IN" altLang="en-US" baseline="0" dirty="0">
                <a:latin typeface="Times New Roman" charset="0"/>
              </a:rPr>
              <a:t>…</a:t>
            </a:r>
            <a:endParaRPr lang="en-US" altLang="en-US" baseline="0" dirty="0">
              <a:latin typeface="Times New Roman" charset="0"/>
            </a:endParaRP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If you’re reading, you basically might as well put it in the cache; you’re likely to need it again. The same is not necessarily true for writes…</a:t>
            </a:r>
          </a:p>
          <a:p>
            <a:endParaRPr lang="en-US" altLang="en-US" baseline="0" dirty="0">
              <a:latin typeface="Times New Roman" charset="0"/>
            </a:endParaRPr>
          </a:p>
          <a:p>
            <a:r>
              <a:rPr lang="en-US" altLang="en-US" baseline="0" dirty="0">
                <a:latin typeface="Times New Roman" charset="0"/>
              </a:rPr>
              <a:t>Now: how to handle writes?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F36326-A641-EA44-A496-4B715762CDBE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653033D-E3B7-F141-9BAD-C36D32274E19}" type="slidenum">
              <a:rPr lang="en-AU" altLang="en-US">
                <a:latin typeface="Times New Roman" charset="0"/>
              </a:rPr>
              <a:pPr/>
              <a:t>6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98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85E755-C64B-C244-880A-5B5F69608D75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02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6CAB99-0EA6-074C-B10B-64CB5AA8CF77}" type="slidenum">
              <a:rPr lang="en-AU" altLang="en-US">
                <a:latin typeface="Times New Roman" charset="0"/>
              </a:rPr>
              <a:pPr/>
              <a:t>7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0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4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3AE52D5-AB46-5546-A9C0-F78F87663977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1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71CA71F-460B-494B-A149-E82F2CC29BDC}" type="slidenum">
              <a:rPr lang="en-AU" altLang="en-US">
                <a:latin typeface="Times New Roman" charset="0"/>
              </a:rPr>
              <a:pPr/>
              <a:t>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1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Some chips will even let the operating system decide and switch back and forth.</a:t>
            </a:r>
          </a:p>
        </p:txBody>
      </p:sp>
    </p:spTree>
    <p:extLst>
      <p:ext uri="{BB962C8B-B14F-4D97-AF65-F5344CB8AC3E}">
        <p14:creationId xmlns:p14="http://schemas.microsoft.com/office/powerpoint/2010/main" val="358633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35873384-A49C-9B48-A86B-CAB8A38A9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03263"/>
            <a:ext cx="4629150" cy="347345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742396C-325C-1C4D-9F3F-F670D9E6D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0848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Morgan Kaufmann Publishers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7AE90FE-74A0-1945-A1F9-96DAD3466DA1}" type="datetime3">
              <a:rPr lang="en-AU" altLang="en-US">
                <a:latin typeface="Times New Roman" charset="0"/>
              </a:rPr>
              <a:pPr/>
              <a:t>18 November, 2018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2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42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F07F2AD-260D-7949-BAFD-C79D766F97CA}" type="slidenum">
              <a:rPr lang="en-AU" altLang="en-US">
                <a:latin typeface="Times New Roman" charset="0"/>
              </a:rPr>
              <a:pPr/>
              <a:t>10</a:t>
            </a:fld>
            <a:endParaRPr lang="en-AU" altLang="en-US">
              <a:latin typeface="Times New Roman" charset="0"/>
            </a:endParaRPr>
          </a:p>
        </p:txBody>
      </p:sp>
      <p:sp>
        <p:nvSpPr>
          <p:cNvPr id="142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>
                <a:latin typeface="Times New Roman" charset="0"/>
              </a:rPr>
              <a:t>This is an embedded processor. Actually let’s the programmer (operating system,</a:t>
            </a:r>
            <a:r>
              <a:rPr lang="en-US" altLang="en-US" baseline="0" dirty="0">
                <a:latin typeface="Times New Roman" charset="0"/>
              </a:rPr>
              <a:t> really) decide whether to use write-through or write-back.</a:t>
            </a:r>
          </a:p>
          <a:p>
            <a:r>
              <a:rPr lang="en-US" altLang="en-US" baseline="0" dirty="0">
                <a:latin typeface="Times New Roman" charset="0"/>
              </a:rPr>
              <a:t>Q: How many bits will we need to specify the word we want? (4) (also 2 wasted b/c we always address by word)</a:t>
            </a:r>
          </a:p>
          <a:p>
            <a:r>
              <a:rPr lang="en-US" altLang="en-US" baseline="0" dirty="0">
                <a:latin typeface="Times New Roman" charset="0"/>
              </a:rPr>
              <a:t>Q: How many to specify the block (8, b/c 256)</a:t>
            </a:r>
          </a:p>
          <a:p>
            <a:r>
              <a:rPr lang="en-US" altLang="en-US" baseline="0" dirty="0">
                <a:latin typeface="Times New Roman" charset="0"/>
              </a:rPr>
              <a:t>Q: How many tag bits? (32 </a:t>
            </a:r>
            <a:r>
              <a:rPr lang="mr-IN" altLang="en-US" baseline="0" dirty="0">
                <a:latin typeface="Times New Roman" charset="0"/>
              </a:rPr>
              <a:t>–</a:t>
            </a:r>
            <a:r>
              <a:rPr lang="en-US" altLang="en-US" baseline="0" dirty="0">
                <a:latin typeface="Times New Roman" charset="0"/>
              </a:rPr>
              <a:t> 8 </a:t>
            </a:r>
            <a:r>
              <a:rPr lang="mr-IN" altLang="en-US" baseline="0" dirty="0">
                <a:latin typeface="Times New Roman" charset="0"/>
              </a:rPr>
              <a:t>–</a:t>
            </a:r>
            <a:r>
              <a:rPr lang="en-US" altLang="en-US" baseline="0" dirty="0">
                <a:latin typeface="Times New Roman" charset="0"/>
              </a:rPr>
              <a:t> 6 = 18)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46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6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09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0A81BA47-A443-3746-97A6-5D2D6E7F6C5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41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AD723C7-6C38-854E-A737-B23276970DE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1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F1274710-7B68-5041-9CD6-90C071B46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2835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60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5BF78CE7-10B1-F448-9ABC-4F89A26304A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667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823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1D11F420-7FEC-4845-BBAB-C8F07521DD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451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49F8649A-44C5-8D43-9B90-A23D0ECC399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0452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B113C93-82A5-F846-95E2-9B5E5DB61EA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2705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3D2638A2-A303-CB4F-9726-3E80DCC1532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6456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B1DEA165-E0EE-8245-8622-30D57CD51D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346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5 — Large and Fast: Exploiting Memory Hierarchy — </a:t>
            </a:r>
            <a:fld id="{E0DD32EE-AF2D-6B48-9A18-101CB18F44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8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5 — Large and Fast: Exploiting Memory Hierarchy — </a:t>
            </a:r>
            <a:fld id="{BCA103B2-8260-484C-BA6A-3D28B0DA09B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9" name="Picture 7" descr="MK 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27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/>
              <a:t>The Memory Hierarchy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5 — Large and Fast: Exploiting Memory Hierarchy — </a:t>
            </a:r>
            <a:fld id="{9C20A261-3499-D24C-89E1-BCC2045D9181}" type="slidenum">
              <a:rPr lang="en-AU" altLang="en-US" smtClean="0"/>
              <a:pPr/>
              <a:t>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9806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05667D2-C650-F143-9FAB-9BA5C451CF34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Embedded MIPS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12-stage pipeline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 and data access on each cycle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Split cache: separate I-cache and D-cache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16KB: 256 blocks </a:t>
            </a:r>
            <a:r>
              <a:rPr lang="en-US" altLang="en-US">
                <a:ea typeface="Arial" charset="0"/>
                <a:cs typeface="Arial" charset="0"/>
              </a:rPr>
              <a:t>×</a:t>
            </a:r>
            <a:r>
              <a:rPr lang="en-AU" altLang="en-US"/>
              <a:t> 16 words/block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write-through or write-back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SPEC2000 miss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I-cache: 0.4%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D-cache: 11.4%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Weighted average: 3.2%</a:t>
            </a:r>
          </a:p>
        </p:txBody>
      </p:sp>
    </p:spTree>
    <p:extLst>
      <p:ext uri="{BB962C8B-B14F-4D97-AF65-F5344CB8AC3E}">
        <p14:creationId xmlns:p14="http://schemas.microsoft.com/office/powerpoint/2010/main" val="1297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4269642F-2176-C549-A769-2C7F6889E4EB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Intrinsity FastMATH</a:t>
            </a:r>
          </a:p>
        </p:txBody>
      </p:sp>
      <p:pic>
        <p:nvPicPr>
          <p:cNvPr id="37892" name="Picture 4" descr="f05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96975"/>
            <a:ext cx="7975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1D0C88F-B13B-6047-BFE4-5DFC56CCDE84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Main Memory Supporting Caches</a:t>
            </a:r>
            <a:endParaRPr lang="en-AU" altLang="en-US" sz="4000"/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DRAMs for main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Fixed width (e.g., 1 word)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Connected by fixed-width clocked bus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Bus clock is typically slower than CPU clock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 cache block 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for address transfer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15 bus cycles per DRAM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1 bus cycle per data transfer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4-word block, 1-word-wide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Miss penalty = 1 + 4×15 + 4×1 = 65 bus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Bandwidth = 16 bytes / 65 cycles = 0.25 B/cycle</a:t>
            </a:r>
            <a:endParaRPr lang="en-AU" altLang="en-US" sz="2400"/>
          </a:p>
        </p:txBody>
      </p:sp>
    </p:spTree>
    <p:extLst>
      <p:ext uri="{BB962C8B-B14F-4D97-AF65-F5344CB8AC3E}">
        <p14:creationId xmlns:p14="http://schemas.microsoft.com/office/powerpoint/2010/main" val="90677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1CB8745B-E12D-394F-A2CB-F83922E3215E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US" altLang="en-US" sz="4000"/>
              <a:t>Measuring Cache Performance</a:t>
            </a:r>
            <a:endParaRPr lang="en-AU" altLang="en-US" sz="4000"/>
          </a:p>
        </p:txBody>
      </p:sp>
      <p:sp>
        <p:nvSpPr>
          <p:cNvPr id="20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7352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Components of CPU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Program execution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Includes cache hit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Memory stall cycles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/>
              <a:t>Mainly from cache misses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With simplifying assumptions:</a:t>
            </a:r>
            <a:endParaRPr lang="en-AU" altLang="en-US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 rot="5400000">
            <a:off x="6277769" y="2499519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§5.4 Measuring and Improving Cache Performance</a:t>
            </a: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85888" y="3905250"/>
          <a:ext cx="61483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4" imgW="3073400" imgH="1181100" progId="Equation.3">
                  <p:embed/>
                </p:oleObj>
              </mc:Choice>
              <mc:Fallback>
                <p:oleObj name="Equation" r:id="rId4" imgW="3073400" imgH="118110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3905250"/>
                        <a:ext cx="61483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360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AB9416D-F8C5-5241-9702-33155D4DC694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Load &amp; stores are 36%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131061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AB9416D-F8C5-5241-9702-33155D4DC694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Performance Example</a:t>
            </a:r>
            <a:endParaRPr lang="en-AU" altLang="en-US"/>
          </a:p>
        </p:txBody>
      </p:sp>
      <p:sp>
        <p:nvSpPr>
          <p:cNvPr id="3994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 miss rate = 2%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 miss rate = 4%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Miss penalty = 100 cycles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Base CPI (ideal cache)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&amp; stores are 36% of instructions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Miss cycles per instruction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I-cache: 0.02 × 100 = 2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D-cache: 0.36 × 0.04 × 100 = 1.44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Actual CPI = 2 + 2 + 1.44 = 5.44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Ideal CPU is 5.44/2 =2.72 times faster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8503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0C527323-CB52-6B42-9955-02D0C2F631DB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Average Access Time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Hit time is also important for performance</a:t>
            </a:r>
          </a:p>
          <a:p>
            <a:pPr eaLnBrk="1" hangingPunct="1"/>
            <a:r>
              <a:rPr lang="en-AU" altLang="en-US"/>
              <a:t>Average memory access time (AMAT)</a:t>
            </a:r>
          </a:p>
          <a:p>
            <a:pPr lvl="1" eaLnBrk="1" hangingPunct="1"/>
            <a:r>
              <a:rPr lang="en-AU" altLang="en-US"/>
              <a:t>AMAT = Hit time + Miss rate </a:t>
            </a:r>
            <a:r>
              <a:rPr lang="en-US" altLang="en-US">
                <a:ea typeface="Arial" charset="0"/>
                <a:cs typeface="Arial" charset="0"/>
              </a:rPr>
              <a:t>× Miss penalty</a:t>
            </a:r>
          </a:p>
          <a:p>
            <a:pPr eaLnBrk="1" hangingPunct="1"/>
            <a:r>
              <a:rPr lang="en-US" altLang="en-US">
                <a:ea typeface="Arial" charset="0"/>
                <a:cs typeface="Arial" charset="0"/>
              </a:rPr>
              <a:t>Example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CPU with 1ns clock, hit time = 1 cycle, miss penalty = 20 cycles, I-cache miss rate = 5%</a:t>
            </a:r>
          </a:p>
          <a:p>
            <a:pPr lvl="1" eaLnBrk="1" hangingPunct="1"/>
            <a:r>
              <a:rPr lang="en-US" altLang="en-US">
                <a:ea typeface="Arial" charset="0"/>
                <a:cs typeface="Arial" charset="0"/>
              </a:rPr>
              <a:t>AMAT = 1 + 0.05 × 20 = 2ns</a:t>
            </a:r>
          </a:p>
          <a:p>
            <a:pPr lvl="2" eaLnBrk="1" hangingPunct="1"/>
            <a:r>
              <a:rPr lang="en-US" altLang="en-US">
                <a:ea typeface="Arial" charset="0"/>
                <a:cs typeface="Arial" charset="0"/>
              </a:rPr>
              <a:t>2 cycles per instruction</a:t>
            </a:r>
          </a:p>
        </p:txBody>
      </p:sp>
    </p:spTree>
    <p:extLst>
      <p:ext uri="{BB962C8B-B14F-4D97-AF65-F5344CB8AC3E}">
        <p14:creationId xmlns:p14="http://schemas.microsoft.com/office/powerpoint/2010/main" val="417501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D536A6A5-92EB-A348-93D0-FE2195FFE5F4}" type="slidenum">
              <a:rPr lang="en-AU" altLang="en-US"/>
              <a:pPr/>
              <a:t>17</a:t>
            </a:fld>
            <a:endParaRPr lang="en-AU" altLang="en-US"/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Summary</a:t>
            </a:r>
            <a:endParaRPr lang="en-AU" altLang="en-US"/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CPU performance increased</a:t>
            </a:r>
          </a:p>
          <a:p>
            <a:pPr lvl="1" eaLnBrk="1" hangingPunct="1"/>
            <a:r>
              <a:rPr lang="en-US" altLang="en-US"/>
              <a:t>Miss penalty becomes more significant</a:t>
            </a:r>
          </a:p>
          <a:p>
            <a:pPr eaLnBrk="1" hangingPunct="1"/>
            <a:r>
              <a:rPr lang="en-US" altLang="en-US"/>
              <a:t>Decreasing base CPI</a:t>
            </a:r>
          </a:p>
          <a:p>
            <a:pPr lvl="1" eaLnBrk="1" hangingPunct="1"/>
            <a:r>
              <a:rPr lang="en-US" altLang="en-US"/>
              <a:t>Greater proportion of time spent on memory stalls</a:t>
            </a:r>
          </a:p>
          <a:p>
            <a:pPr eaLnBrk="1" hangingPunct="1"/>
            <a:r>
              <a:rPr lang="en-US" altLang="en-US"/>
              <a:t>Increasing clock rate</a:t>
            </a:r>
          </a:p>
          <a:p>
            <a:pPr lvl="1" eaLnBrk="1" hangingPunct="1"/>
            <a:r>
              <a:rPr lang="en-US" altLang="en-US"/>
              <a:t>Memory stalls account for more CPU cycles</a:t>
            </a:r>
          </a:p>
          <a:p>
            <a:pPr eaLnBrk="1" hangingPunct="1"/>
            <a:r>
              <a:rPr lang="en-US" altLang="en-US"/>
              <a:t>Can’t neglect cache behavior when evaluating system performance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5966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58243604-2241-3248-AC05-61A3FDC530F4}" type="slidenum">
              <a:rPr lang="en-AU" altLang="en-US"/>
              <a:pPr/>
              <a:t>2</a:t>
            </a:fld>
            <a:endParaRPr lang="en-AU" altLang="en-US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Memory</a:t>
            </a:r>
            <a:endParaRPr lang="en-AU" altLang="en-US"/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 rot="5400000">
            <a:off x="7492206" y="1280319"/>
            <a:ext cx="29368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§5.3 The Basics of Caches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3851920" y="1341438"/>
            <a:ext cx="4387651" cy="439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Memory access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How to tell if hit or miss?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Cache miss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Where to put data?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What to throw out?</a:t>
            </a:r>
          </a:p>
          <a:p>
            <a:pPr lvl="1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 dirty="0"/>
              <a:t>How to remember what data this is?</a:t>
            </a:r>
          </a:p>
        </p:txBody>
      </p:sp>
      <p:pic>
        <p:nvPicPr>
          <p:cNvPr id="8" name="Picture 6" descr="f05-02-P374493">
            <a:extLst>
              <a:ext uri="{FF2B5EF4-FFF2-40B4-BE49-F238E27FC236}">
                <a16:creationId xmlns:a16="http://schemas.microsoft.com/office/drawing/2014/main" id="{81FDA610-94DF-CB43-841F-9ED28C464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2224088"/>
            <a:ext cx="32162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F555DE5-B195-8B4E-8708-CD57681B3AF8}" type="slidenum">
              <a:rPr lang="en-AU" altLang="en-US"/>
              <a:pPr/>
              <a:t>3</a:t>
            </a:fld>
            <a:endParaRPr lang="en-AU" altLang="en-US"/>
          </a:p>
        </p:txBody>
      </p:sp>
      <p:pic>
        <p:nvPicPr>
          <p:cNvPr id="21507" name="Picture 9" descr="f05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922588"/>
            <a:ext cx="4692650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Mapped Cache</a:t>
            </a:r>
            <a:endParaRPr lang="en-AU" altLang="en-US"/>
          </a:p>
        </p:txBody>
      </p:sp>
      <p:sp>
        <p:nvSpPr>
          <p:cNvPr id="2150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801812"/>
          </a:xfrm>
        </p:spPr>
        <p:txBody>
          <a:bodyPr/>
          <a:lstStyle/>
          <a:p>
            <a:pPr eaLnBrk="1" hangingPunct="1"/>
            <a:r>
              <a:rPr lang="en-US" altLang="en-US"/>
              <a:t>Location determined by address</a:t>
            </a:r>
          </a:p>
          <a:p>
            <a:pPr eaLnBrk="1" hangingPunct="1"/>
            <a:r>
              <a:rPr lang="en-US" altLang="en-US"/>
              <a:t>Direct mapped: only one choice</a:t>
            </a:r>
          </a:p>
          <a:p>
            <a:pPr lvl="1" eaLnBrk="1" hangingPunct="1"/>
            <a:r>
              <a:rPr lang="en-US" altLang="en-US"/>
              <a:t>(Block address) modulo (#Blocks in cache)</a:t>
            </a:r>
            <a:endParaRPr lang="en-AU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6084888" y="3789363"/>
            <a:ext cx="2803525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#Blocks is a power of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Use low-order address bits</a:t>
            </a:r>
            <a:endParaRPr lang="en-AU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724AF888-866F-B140-8DF3-1E4069F711D7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Address Subdivision</a:t>
            </a:r>
            <a:endParaRPr lang="en-AU" altLang="en-US"/>
          </a:p>
        </p:txBody>
      </p:sp>
      <p:pic>
        <p:nvPicPr>
          <p:cNvPr id="29700" name="Picture 4" descr="f05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268413"/>
            <a:ext cx="5040313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78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38E425CB-EF9D-3B47-ACA5-AA66598A456D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Misses</a:t>
            </a:r>
            <a:endParaRPr lang="en-AU" altLang="en-US"/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 cache hit, CPU proceeds normally</a:t>
            </a:r>
          </a:p>
          <a:p>
            <a:pPr eaLnBrk="1" hangingPunct="1"/>
            <a:r>
              <a:rPr lang="en-US" altLang="en-US"/>
              <a:t>On cache miss</a:t>
            </a:r>
          </a:p>
          <a:p>
            <a:pPr lvl="1" eaLnBrk="1" hangingPunct="1"/>
            <a:r>
              <a:rPr lang="en-US" altLang="en-US"/>
              <a:t>Stall the CPU pipeline</a:t>
            </a:r>
          </a:p>
          <a:p>
            <a:pPr lvl="1" eaLnBrk="1" hangingPunct="1"/>
            <a:r>
              <a:rPr lang="en-US" altLang="en-US"/>
              <a:t>Fetch block from next level of hierarchy</a:t>
            </a:r>
          </a:p>
          <a:p>
            <a:pPr lvl="1" eaLnBrk="1" hangingPunct="1"/>
            <a:r>
              <a:rPr lang="en-US" altLang="en-US"/>
              <a:t>Instruction cache miss</a:t>
            </a:r>
          </a:p>
          <a:p>
            <a:pPr lvl="2" eaLnBrk="1" hangingPunct="1"/>
            <a:r>
              <a:rPr lang="en-US" altLang="en-US"/>
              <a:t>Restart instruction fetch</a:t>
            </a:r>
          </a:p>
          <a:p>
            <a:pPr lvl="1" eaLnBrk="1" hangingPunct="1"/>
            <a:r>
              <a:rPr lang="en-US" altLang="en-US"/>
              <a:t>Data cache miss</a:t>
            </a:r>
          </a:p>
          <a:p>
            <a:pPr lvl="2" eaLnBrk="1" hangingPunct="1"/>
            <a:r>
              <a:rPr lang="en-US" altLang="en-US"/>
              <a:t>Complete data access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13505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264ABCE7-CA81-784B-B46B-F04725A02E0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Write-Through</a:t>
            </a:r>
            <a:endParaRPr lang="en-AU" altLang="en-US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On data-write hit, could just update the block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But then cache and memory would be inconsistent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Write through: also update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makes writes take longer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if base CPI = 1, 10% of instructions are stores, write to memory takes 100 cycles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 Effective CPI = 1 + 0.1×100 = 11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Solution: write buffer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Holds data waiting to be written to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CPU continues immediately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Only stalls on write if write buffer is already full</a:t>
            </a:r>
          </a:p>
        </p:txBody>
      </p:sp>
    </p:spTree>
    <p:extLst>
      <p:ext uri="{BB962C8B-B14F-4D97-AF65-F5344CB8AC3E}">
        <p14:creationId xmlns:p14="http://schemas.microsoft.com/office/powerpoint/2010/main" val="127504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FDD2E76A-0955-2F4F-A14B-8BD3B3B7EBAD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Write-Back</a:t>
            </a:r>
            <a:endParaRPr lang="en-AU" altLang="en-US"/>
          </a:p>
        </p:txBody>
      </p:sp>
      <p:sp>
        <p:nvSpPr>
          <p:cNvPr id="348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Alternative: On data-write hit, just update the block in cache</a:t>
            </a:r>
          </a:p>
          <a:p>
            <a:pPr lvl="1" eaLnBrk="1" hangingPunct="1"/>
            <a:r>
              <a:rPr lang="en-US" altLang="en-US" dirty="0"/>
              <a:t>Keep track of whether each block is “dirty”</a:t>
            </a:r>
          </a:p>
          <a:p>
            <a:pPr eaLnBrk="1" hangingPunct="1"/>
            <a:r>
              <a:rPr lang="en-US" altLang="en-US" dirty="0"/>
              <a:t>When a dirty block is replaced</a:t>
            </a:r>
          </a:p>
          <a:p>
            <a:pPr lvl="1" eaLnBrk="1" hangingPunct="1"/>
            <a:r>
              <a:rPr lang="en-US" altLang="en-US" dirty="0"/>
              <a:t>Write it back to memory</a:t>
            </a:r>
          </a:p>
          <a:p>
            <a:pPr lvl="1" eaLnBrk="1" hangingPunct="1"/>
            <a:r>
              <a:rPr lang="en-US" altLang="en-US" dirty="0"/>
              <a:t>Can use a write buffer to allow replacing block to be read first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53494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5 — Large and Fast: Exploiting Memory Hierarchy — </a:t>
            </a:r>
            <a:fld id="{B36719B7-896A-A846-8D28-C768A7C5A592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Allocation</a:t>
            </a:r>
            <a:endParaRPr lang="en-AU" altLang="en-US"/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should happen on a write miss?</a:t>
            </a:r>
          </a:p>
          <a:p>
            <a:pPr eaLnBrk="1" hangingPunct="1"/>
            <a:r>
              <a:rPr lang="en-US" altLang="en-US" dirty="0"/>
              <a:t>Alternatives for write-through</a:t>
            </a:r>
          </a:p>
          <a:p>
            <a:pPr lvl="1" eaLnBrk="1" hangingPunct="1"/>
            <a:r>
              <a:rPr lang="en-US" altLang="en-US" dirty="0"/>
              <a:t>Allocate on miss: fetch the block</a:t>
            </a:r>
          </a:p>
          <a:p>
            <a:pPr lvl="1" eaLnBrk="1" hangingPunct="1"/>
            <a:r>
              <a:rPr lang="en-US" altLang="en-US" dirty="0"/>
              <a:t>Write around: don’t fetch the block</a:t>
            </a:r>
          </a:p>
          <a:p>
            <a:pPr lvl="2" eaLnBrk="1" hangingPunct="1"/>
            <a:r>
              <a:rPr lang="en-US" altLang="en-US" dirty="0"/>
              <a:t>Since programs often write a whole block before reading it (e.g., initialization)</a:t>
            </a:r>
          </a:p>
          <a:p>
            <a:pPr eaLnBrk="1" hangingPunct="1"/>
            <a:r>
              <a:rPr lang="en-US" altLang="en-US" dirty="0"/>
              <a:t>For write-back</a:t>
            </a:r>
          </a:p>
          <a:p>
            <a:pPr lvl="1" eaLnBrk="1" hangingPunct="1"/>
            <a:r>
              <a:rPr lang="en-US" altLang="en-US" dirty="0"/>
              <a:t>Usually fetch the block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740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F2320CC-302D-B74A-A4B1-D6804FABD09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-152400"/>
            <a:ext cx="7772400" cy="1143000"/>
          </a:xfrm>
          <a:noFill/>
        </p:spPr>
        <p:txBody>
          <a:bodyPr/>
          <a:lstStyle/>
          <a:p>
            <a:r>
              <a:rPr lang="en-US" altLang="en-US" dirty="0"/>
              <a:t>Store Policies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1511730-A415-9C43-900B-E68E4A913B74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571500" y="1124744"/>
            <a:ext cx="8001000" cy="4114800"/>
          </a:xfrm>
          <a:noFill/>
        </p:spPr>
        <p:txBody>
          <a:bodyPr/>
          <a:lstStyle/>
          <a:p>
            <a:r>
              <a:rPr lang="en-US" altLang="en-US" sz="2400" dirty="0"/>
              <a:t>Given either high store locality or low store locality, which policies might you expect to find?</a:t>
            </a:r>
          </a:p>
        </p:txBody>
      </p:sp>
      <p:graphicFrame>
        <p:nvGraphicFramePr>
          <p:cNvPr id="26654" name="Group 30">
            <a:extLst>
              <a:ext uri="{FF2B5EF4-FFF2-40B4-BE49-F238E27FC236}">
                <a16:creationId xmlns:a16="http://schemas.microsoft.com/office/drawing/2014/main" id="{EF0F4FF9-1DD3-4548-A1E9-5A20A62EEA87}"/>
              </a:ext>
            </a:extLst>
          </p:cNvPr>
          <p:cNvGraphicFramePr>
            <a:graphicFrameLocks noGrp="1"/>
          </p:cNvGraphicFramePr>
          <p:nvPr>
            <p:ph sz="half" idx="2"/>
            <p:custDataLst>
              <p:tags r:id="rId3"/>
            </p:custDataLst>
          </p:nvPr>
        </p:nvGraphicFramePr>
        <p:xfrm>
          <a:off x="228600" y="2362200"/>
          <a:ext cx="8778875" cy="4167187"/>
        </p:xfrm>
        <a:graphic>
          <a:graphicData uri="http://schemas.openxmlformats.org/drawingml/2006/table">
            <a:tbl>
              <a:tblPr/>
              <a:tblGrid>
                <a:gridCol w="87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5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Selection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High Locality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Low Locality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91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Miss Policy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Hit Policy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Miss Policy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</a:rPr>
                        <a:t>Hit Policy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Write-allocate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Write-through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Write-around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Write-back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Write-around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Write-through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Write-allocate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Write-back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Write-allocate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Write-back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Write-around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Write-through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6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Write-around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Write-back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Write-allocate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Write-through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</a:rPr>
                        <a:t>None of the above</a:t>
                      </a:r>
                    </a:p>
                  </a:txBody>
                  <a:tcPr marL="91447" marR="91447"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52790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10162</TotalTime>
  <Words>1535</Words>
  <Application>Microsoft Office PowerPoint</Application>
  <PresentationFormat>On-screen Show (4:3)</PresentationFormat>
  <Paragraphs>253</Paragraphs>
  <Slides>17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Corbel</vt:lpstr>
      <vt:lpstr>Mangal</vt:lpstr>
      <vt:lpstr>Times New Roman</vt:lpstr>
      <vt:lpstr>Wingdings</vt:lpstr>
      <vt:lpstr>cod4e</vt:lpstr>
      <vt:lpstr>Equation</vt:lpstr>
      <vt:lpstr>The Memory Hierarchy</vt:lpstr>
      <vt:lpstr>Cache Memory</vt:lpstr>
      <vt:lpstr>Direct Mapped Cache</vt:lpstr>
      <vt:lpstr>Address Subdivision</vt:lpstr>
      <vt:lpstr>Cache Misses</vt:lpstr>
      <vt:lpstr>Write-Through</vt:lpstr>
      <vt:lpstr>Write-Back</vt:lpstr>
      <vt:lpstr>Write Allocation</vt:lpstr>
      <vt:lpstr>Store Policies</vt:lpstr>
      <vt:lpstr>Example: Intrinsity FastMATH</vt:lpstr>
      <vt:lpstr>Example: Intrinsity FastMATH</vt:lpstr>
      <vt:lpstr>Main Memory Supporting Caches</vt:lpstr>
      <vt:lpstr>Measuring Cache Performance</vt:lpstr>
      <vt:lpstr>Cache Performance Example</vt:lpstr>
      <vt:lpstr>Cache Performance Example</vt:lpstr>
      <vt:lpstr>Average Access Time</vt:lpstr>
      <vt:lpstr>Performance Summary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Peter Ashenden</dc:creator>
  <cp:lastModifiedBy>Robert Utterback</cp:lastModifiedBy>
  <cp:revision>139</cp:revision>
  <dcterms:created xsi:type="dcterms:W3CDTF">2008-08-25T10:09:57Z</dcterms:created>
  <dcterms:modified xsi:type="dcterms:W3CDTF">2018-11-18T21:28:31Z</dcterms:modified>
</cp:coreProperties>
</file>