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5"/>
  </p:notesMasterIdLst>
  <p:handoutMasterIdLst>
    <p:handoutMasterId r:id="rId26"/>
  </p:handoutMasterIdLst>
  <p:sldIdLst>
    <p:sldId id="390" r:id="rId2"/>
    <p:sldId id="276" r:id="rId3"/>
    <p:sldId id="335" r:id="rId4"/>
    <p:sldId id="295" r:id="rId5"/>
    <p:sldId id="336" r:id="rId6"/>
    <p:sldId id="298" r:id="rId7"/>
    <p:sldId id="299" r:id="rId8"/>
    <p:sldId id="300" r:id="rId9"/>
    <p:sldId id="301" r:id="rId10"/>
    <p:sldId id="302" r:id="rId11"/>
    <p:sldId id="398" r:id="rId12"/>
    <p:sldId id="303" r:id="rId13"/>
    <p:sldId id="399" r:id="rId14"/>
    <p:sldId id="304" r:id="rId15"/>
    <p:sldId id="305" r:id="rId16"/>
    <p:sldId id="306" r:id="rId17"/>
    <p:sldId id="307" r:id="rId18"/>
    <p:sldId id="308" r:id="rId19"/>
    <p:sldId id="400" r:id="rId20"/>
    <p:sldId id="309" r:id="rId21"/>
    <p:sldId id="401" r:id="rId22"/>
    <p:sldId id="402" r:id="rId23"/>
    <p:sldId id="403" r:id="rId24"/>
  </p:sldIdLst>
  <p:sldSz cx="9144000" cy="6858000" type="screen4x3"/>
  <p:notesSz cx="7099300" cy="10234613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63" autoAdjust="0"/>
    <p:restoredTop sz="59615" autoAdjust="0"/>
  </p:normalViewPr>
  <p:slideViewPr>
    <p:cSldViewPr snapToObjects="1">
      <p:cViewPr varScale="1">
        <p:scale>
          <a:sx n="72" d="100"/>
          <a:sy n="72" d="100"/>
        </p:scale>
        <p:origin x="280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3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E8038E8-4802-2544-8BAB-56D7139B1C7E}" type="datetime3">
              <a:rPr lang="en-AU"/>
              <a:pPr>
                <a:defRPr/>
              </a:pPr>
              <a:t>20 November, 2018</a:t>
            </a:fld>
            <a:endParaRPr lang="en-AU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0BDD7D8F-4FDE-AE47-B781-11242A1ED6F3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92342C5-4B0A-A447-9236-B5D0A25180C1}" type="datetime3">
              <a:rPr lang="en-AU"/>
              <a:pPr>
                <a:defRPr/>
              </a:pPr>
              <a:t>20 November, 2018</a:t>
            </a:fld>
            <a:endParaRPr lang="en-AU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A8974B40-D027-2D44-AC36-CA9D6F313E2C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Write-through vs. Write-back? (write hit policy)</a:t>
            </a:r>
          </a:p>
          <a:p>
            <a:r>
              <a:rPr lang="en-US" dirty="0"/>
              <a:t>Write-allocate vs. write-around? (write miss policy)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E92342C5-4B0A-A447-9236-B5D0A25180C1}" type="datetime3">
              <a:rPr lang="en-AU" smtClean="0"/>
              <a:pPr>
                <a:defRPr/>
              </a:pPr>
              <a:t>20 November, 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74B40-D027-2D44-AC36-CA9D6F313E2C}" type="slidenum">
              <a:rPr lang="en-AU" altLang="en-US" smtClean="0"/>
              <a:pPr/>
              <a:t>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51118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33E352B-5EA2-DD43-9131-C992EE79F107}" type="datetime3">
              <a:rPr lang="en-AU" altLang="en-US">
                <a:latin typeface="Times New Roman" charset="0"/>
              </a:rPr>
              <a:pPr/>
              <a:t>20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2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2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B9957C-575F-3F47-BB8C-8A41B6F77C74}" type="slidenum">
              <a:rPr lang="en-AU" altLang="en-US">
                <a:latin typeface="Times New Roman" charset="0"/>
              </a:rPr>
              <a:pPr/>
              <a:t>10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2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What does it look like (contents, misses)</a:t>
            </a:r>
          </a:p>
          <a:p>
            <a:r>
              <a:rPr lang="de-DE" altLang="en-US" dirty="0">
                <a:latin typeface="Times New Roman" charset="0"/>
              </a:rPr>
              <a:t>| Block </a:t>
            </a:r>
            <a:r>
              <a:rPr lang="de-DE" altLang="en-US" dirty="0" err="1">
                <a:latin typeface="Times New Roman" charset="0"/>
              </a:rPr>
              <a:t>address</a:t>
            </a:r>
            <a:r>
              <a:rPr lang="de-DE" altLang="en-US" dirty="0">
                <a:latin typeface="Times New Roman" charset="0"/>
              </a:rPr>
              <a:t> | Cache </a:t>
            </a:r>
            <a:r>
              <a:rPr lang="de-DE" altLang="en-US" dirty="0" err="1">
                <a:latin typeface="Times New Roman" charset="0"/>
              </a:rPr>
              <a:t>index</a:t>
            </a:r>
            <a:r>
              <a:rPr lang="de-DE" altLang="en-US" dirty="0">
                <a:latin typeface="Times New Roman" charset="0"/>
              </a:rPr>
              <a:t> | Hit/miss | 0          | 1 |     2       | 3 |</a:t>
            </a:r>
          </a:p>
          <a:p>
            <a:r>
              <a:rPr lang="de-DE" altLang="en-US" dirty="0">
                <a:latin typeface="Times New Roman" charset="0"/>
              </a:rPr>
              <a:t>|---------------+-------------+----------+--------+---+--------+---|</a:t>
            </a:r>
          </a:p>
          <a:p>
            <a:r>
              <a:rPr lang="de-DE" altLang="en-US" dirty="0">
                <a:latin typeface="Times New Roman" charset="0"/>
              </a:rPr>
              <a:t>|                0 |                            0 | miss  | </a:t>
            </a:r>
            <a:r>
              <a:rPr lang="de-DE" altLang="en-US" dirty="0" err="1">
                <a:latin typeface="Times New Roman" charset="0"/>
              </a:rPr>
              <a:t>Mem</a:t>
            </a:r>
            <a:r>
              <a:rPr lang="de-DE" altLang="en-US" dirty="0">
                <a:latin typeface="Times New Roman" charset="0"/>
              </a:rPr>
              <a:t>[0] |    |              |   |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dirty="0">
                <a:latin typeface="Times New Roman" charset="0"/>
              </a:rPr>
              <a:t>|                8 |            </a:t>
            </a:r>
            <a:r>
              <a:rPr kumimoji="0" lang="de-DE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</a:t>
            </a:r>
            <a:r>
              <a:rPr lang="de-DE" altLang="en-US" dirty="0">
                <a:latin typeface="Times New Roman" charset="0"/>
              </a:rPr>
              <a:t>               0 | miss  | </a:t>
            </a:r>
            <a:r>
              <a:rPr lang="de-DE" altLang="en-US" dirty="0" err="1">
                <a:latin typeface="Times New Roman" charset="0"/>
              </a:rPr>
              <a:t>Mem</a:t>
            </a:r>
            <a:r>
              <a:rPr lang="de-DE" altLang="en-US" dirty="0">
                <a:latin typeface="Times New Roman" charset="0"/>
              </a:rPr>
              <a:t>[8] |    |              |   |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dirty="0">
                <a:latin typeface="Times New Roman" charset="0"/>
              </a:rPr>
              <a:t>|                0 |                            0 | miss  | </a:t>
            </a:r>
            <a:r>
              <a:rPr lang="de-DE" altLang="en-US" dirty="0" err="1">
                <a:latin typeface="Times New Roman" charset="0"/>
              </a:rPr>
              <a:t>Mem</a:t>
            </a:r>
            <a:r>
              <a:rPr lang="de-DE" altLang="en-US" dirty="0">
                <a:latin typeface="Times New Roman" charset="0"/>
              </a:rPr>
              <a:t>[0] |    |              |   |</a:t>
            </a:r>
          </a:p>
          <a:p>
            <a:r>
              <a:rPr lang="de-DE" altLang="en-US" dirty="0">
                <a:latin typeface="Times New Roman" charset="0"/>
              </a:rPr>
              <a:t>|                6 |                            2 | miss  | </a:t>
            </a:r>
            <a:r>
              <a:rPr lang="de-DE" altLang="en-US" dirty="0" err="1">
                <a:latin typeface="Times New Roman" charset="0"/>
              </a:rPr>
              <a:t>Mem</a:t>
            </a:r>
            <a:r>
              <a:rPr lang="de-DE" altLang="en-US" dirty="0">
                <a:latin typeface="Times New Roman" charset="0"/>
              </a:rPr>
              <a:t>[0] |    | </a:t>
            </a:r>
            <a:r>
              <a:rPr lang="de-DE" altLang="en-US" dirty="0" err="1">
                <a:latin typeface="Times New Roman" charset="0"/>
              </a:rPr>
              <a:t>Mem</a:t>
            </a:r>
            <a:r>
              <a:rPr lang="de-DE" altLang="en-US" dirty="0">
                <a:latin typeface="Times New Roman" charset="0"/>
              </a:rPr>
              <a:t>[6] |   |</a:t>
            </a:r>
          </a:p>
          <a:p>
            <a:r>
              <a:rPr lang="de-DE" altLang="en-US" dirty="0">
                <a:latin typeface="Times New Roman" charset="0"/>
              </a:rPr>
              <a:t>|                8 |                            0 | miss  | </a:t>
            </a:r>
            <a:r>
              <a:rPr lang="de-DE" altLang="en-US" dirty="0" err="1">
                <a:latin typeface="Times New Roman" charset="0"/>
              </a:rPr>
              <a:t>Mem</a:t>
            </a:r>
            <a:r>
              <a:rPr lang="de-DE" altLang="en-US" dirty="0">
                <a:latin typeface="Times New Roman" charset="0"/>
              </a:rPr>
              <a:t>[8] |    | </a:t>
            </a:r>
            <a:r>
              <a:rPr lang="de-DE" altLang="en-US" dirty="0" err="1">
                <a:latin typeface="Times New Roman" charset="0"/>
              </a:rPr>
              <a:t>Mem</a:t>
            </a:r>
            <a:r>
              <a:rPr lang="de-DE" altLang="en-US" dirty="0">
                <a:latin typeface="Times New Roman" charset="0"/>
              </a:rPr>
              <a:t>[6] |   |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793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33E352B-5EA2-DD43-9131-C992EE79F107}" type="datetime3">
              <a:rPr lang="en-AU" altLang="en-US">
                <a:latin typeface="Times New Roman" charset="0"/>
              </a:rPr>
              <a:pPr/>
              <a:t>20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25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25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B9957C-575F-3F47-BB8C-8A41B6F77C74}" type="slidenum">
              <a:rPr lang="en-AU" altLang="en-US">
                <a:latin typeface="Times New Roman" charset="0"/>
              </a:rPr>
              <a:pPr/>
              <a:t>11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2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938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F245A11-AF10-6244-A271-3748D013FB7C}" type="datetime3">
              <a:rPr lang="en-AU" altLang="en-US">
                <a:latin typeface="Times New Roman" charset="0"/>
              </a:rPr>
              <a:pPr/>
              <a:t>20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36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36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E2C3DC2-4BD2-B547-8687-3FDE92918824}" type="slidenum">
              <a:rPr lang="en-AU" altLang="en-US">
                <a:latin typeface="Times New Roman" charset="0"/>
              </a:rPr>
              <a:pPr/>
              <a:t>12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3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Now what do these look like? In particular, how many misses?</a:t>
            </a:r>
          </a:p>
          <a:p>
            <a:r>
              <a:rPr lang="is-I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| Block address | Cache index | Hit/miss | 0      | 1      | 2 | 3 |</a:t>
            </a:r>
          </a:p>
          <a:p>
            <a:r>
              <a:rPr lang="is-I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|---------------+-------------+----------+--------+--------+---+---|</a:t>
            </a:r>
          </a:p>
          <a:p>
            <a:r>
              <a:rPr lang="is-I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|             0 |           0 | miss     | Mem[0] |        |   |   |</a:t>
            </a:r>
          </a:p>
          <a:p>
            <a:r>
              <a:rPr lang="is-I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|             8 |           0 | miss     | Mem[0] | Mem[8] |   |   |</a:t>
            </a:r>
          </a:p>
          <a:p>
            <a:r>
              <a:rPr lang="is-I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|             0 |           0 | hit      | Mem[0] | Mem[8] |   |   |</a:t>
            </a:r>
          </a:p>
          <a:p>
            <a:r>
              <a:rPr lang="is-I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|             6 |           0 | miss     | Mem[0] | Mem[6] |   |   |</a:t>
            </a:r>
          </a:p>
          <a:p>
            <a:r>
              <a:rPr lang="is-I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|             8 |           0 | miss     | Mem[8] | Mem[6] |   |   |</a:t>
            </a:r>
          </a:p>
          <a:p>
            <a:endParaRPr lang="is-IS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is-I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| Block address | Cache index | Hit/miss | 0      | 1      | 2      | 3 |</a:t>
            </a:r>
          </a:p>
          <a:p>
            <a:r>
              <a:rPr lang="is-I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|---------------+-------------+----------+--------+--------+--------+---|</a:t>
            </a:r>
          </a:p>
          <a:p>
            <a:r>
              <a:rPr lang="is-I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|             0 |             | miss     | Mem[0] |        |        |   |</a:t>
            </a:r>
          </a:p>
          <a:p>
            <a:r>
              <a:rPr lang="is-I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|             8 |             | miss     | Mem[0] | Mem[8] |        |   |</a:t>
            </a:r>
          </a:p>
          <a:p>
            <a:r>
              <a:rPr lang="is-I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|             0 |             | hit      | Mem[0] | Mem[8] |        |   |</a:t>
            </a:r>
          </a:p>
          <a:p>
            <a:r>
              <a:rPr lang="is-I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|             6 |             | miss     | Mem[0] | Mem[8] | Mem[6] |   |</a:t>
            </a:r>
          </a:p>
          <a:p>
            <a:r>
              <a:rPr lang="is-I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|             8 |             | hit      | Mem[0] | Mem[8] | Mem[6] |   |</a:t>
            </a:r>
          </a:p>
          <a:p>
            <a:endParaRPr lang="is-IS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is-IS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is-IS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29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F245A11-AF10-6244-A271-3748D013FB7C}" type="datetime3">
              <a:rPr lang="en-AU" altLang="en-US">
                <a:latin typeface="Times New Roman" charset="0"/>
              </a:rPr>
              <a:pPr/>
              <a:t>20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36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36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E2C3DC2-4BD2-B547-8687-3FDE92918824}" type="slidenum">
              <a:rPr lang="en-AU" altLang="en-US">
                <a:latin typeface="Times New Roman" charset="0"/>
              </a:rPr>
              <a:pPr/>
              <a:t>13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3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Q: How does increasing associativity affect miss rate? A: lower, to a point</a:t>
            </a:r>
          </a:p>
        </p:txBody>
      </p:sp>
    </p:spTree>
    <p:extLst>
      <p:ext uri="{BB962C8B-B14F-4D97-AF65-F5344CB8AC3E}">
        <p14:creationId xmlns:p14="http://schemas.microsoft.com/office/powerpoint/2010/main" val="1786252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8D1CE11-740D-0D43-B7F4-43562B9177EE}" type="datetime3">
              <a:rPr lang="en-AU" altLang="en-US">
                <a:latin typeface="Times New Roman" charset="0"/>
              </a:rPr>
              <a:pPr/>
              <a:t>20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46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46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591D233-48F0-6D4D-844F-9E49ECE29327}" type="slidenum">
              <a:rPr lang="en-AU" altLang="en-US">
                <a:latin typeface="Times New Roman" charset="0"/>
              </a:rPr>
              <a:pPr/>
              <a:t>14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46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930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695AD64-8DD7-DC44-9969-AACE6487C77C}" type="datetime3">
              <a:rPr lang="en-AU" altLang="en-US">
                <a:latin typeface="Times New Roman" charset="0"/>
              </a:rPr>
              <a:pPr/>
              <a:t>20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56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56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3B13FF9-3E40-C241-A417-0F1CFE35DFB2}" type="slidenum">
              <a:rPr lang="en-AU" altLang="en-US">
                <a:latin typeface="Times New Roman" charset="0"/>
              </a:rPr>
              <a:pPr/>
              <a:t>15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56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But as soon as</a:t>
            </a:r>
            <a:r>
              <a:rPr lang="en-US" altLang="en-US" baseline="0" dirty="0">
                <a:latin typeface="Times New Roman" charset="0"/>
              </a:rPr>
              <a:t> we allow multiple ways, we have a new choice to make.</a:t>
            </a:r>
          </a:p>
          <a:p>
            <a:r>
              <a:rPr lang="en-US" altLang="en-US" baseline="0" dirty="0">
                <a:latin typeface="Times New Roman" charset="0"/>
              </a:rPr>
              <a:t>When we need to kick something out of cache, which way do we choose?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798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6A49B53-85C1-0941-8A53-733975D28232}" type="datetime3">
              <a:rPr lang="en-AU" altLang="en-US">
                <a:latin typeface="Times New Roman" charset="0"/>
              </a:rPr>
              <a:pPr/>
              <a:t>20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66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66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7DADA9F-6AF2-A448-A204-B7A88F4EC659}" type="slidenum">
              <a:rPr lang="en-AU" altLang="en-US">
                <a:latin typeface="Times New Roman" charset="0"/>
              </a:rPr>
              <a:pPr/>
              <a:t>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66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But the random result is rather theoretical. LRU is actually best in practice.</a:t>
            </a:r>
          </a:p>
          <a:p>
            <a:r>
              <a:rPr lang="en-US" altLang="en-US" dirty="0">
                <a:latin typeface="Times New Roman" charset="0"/>
              </a:rPr>
              <a:t>The problem is actually calculating full LRU is difficult b/c you have to remember the entire history, which is why it’s hard beyond 4-way.</a:t>
            </a:r>
          </a:p>
          <a:p>
            <a:r>
              <a:rPr lang="en-US" altLang="en-US" dirty="0">
                <a:latin typeface="Times New Roman" charset="0"/>
              </a:rPr>
              <a:t>Instead most real hardware approximates LRU if it’s more than 4-way (in fact often even if it’s 4-way)</a:t>
            </a:r>
          </a:p>
        </p:txBody>
      </p:sp>
    </p:spTree>
    <p:extLst>
      <p:ext uri="{BB962C8B-B14F-4D97-AF65-F5344CB8AC3E}">
        <p14:creationId xmlns:p14="http://schemas.microsoft.com/office/powerpoint/2010/main" val="1797680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EA1329E-527A-224C-A33B-7975094D8BE3}" type="datetime3">
              <a:rPr lang="en-AU" altLang="en-US">
                <a:latin typeface="Times New Roman" charset="0"/>
              </a:rPr>
              <a:pPr/>
              <a:t>20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77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77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646E006-9132-DE44-A0A0-4BD0C4BF20E7}" type="slidenum">
              <a:rPr lang="en-AU" altLang="en-US">
                <a:latin typeface="Times New Roman" charset="0"/>
              </a:rPr>
              <a:pPr/>
              <a:t>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77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Your tablet/phone may not have an L3, but it’s very likely your desktop/laptop does.</a:t>
            </a:r>
          </a:p>
        </p:txBody>
      </p:sp>
    </p:spTree>
    <p:extLst>
      <p:ext uri="{BB962C8B-B14F-4D97-AF65-F5344CB8AC3E}">
        <p14:creationId xmlns:p14="http://schemas.microsoft.com/office/powerpoint/2010/main" val="3703820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F0EC507-FDD7-3941-A2BB-5291C36AD77E}" type="datetime3">
              <a:rPr lang="en-AU" altLang="en-US">
                <a:latin typeface="Times New Roman" charset="0"/>
              </a:rPr>
              <a:pPr/>
              <a:t>20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8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8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E43FF4F-A288-094D-8C36-ED4488E3A474}" type="slidenum">
              <a:rPr lang="en-AU" altLang="en-US">
                <a:latin typeface="Times New Roman" charset="0"/>
              </a:rPr>
              <a:pPr/>
              <a:t>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8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Calculate</a:t>
            </a:r>
            <a:r>
              <a:rPr lang="en-US" altLang="en-US" baseline="0" dirty="0">
                <a:latin typeface="Times New Roman" charset="0"/>
              </a:rPr>
              <a:t> the effective CPI with just a primary cache</a:t>
            </a:r>
            <a:r>
              <a:rPr lang="mr-IN" altLang="en-US" baseline="0" dirty="0">
                <a:latin typeface="Times New Roman" charset="0"/>
              </a:rPr>
              <a:t>…</a:t>
            </a:r>
            <a:endParaRPr lang="en-US" altLang="en-US" baseline="0" dirty="0">
              <a:latin typeface="Times New Roman" charset="0"/>
            </a:endParaRPr>
          </a:p>
          <a:p>
            <a:r>
              <a:rPr lang="en-US" altLang="en-US" baseline="0" dirty="0">
                <a:latin typeface="Times New Roman" charset="0"/>
              </a:rPr>
              <a:t>	100e-9/ 1/(4e9)</a:t>
            </a:r>
          </a:p>
          <a:p>
            <a:pPr lvl="1" eaLnBrk="1" hangingPunct="1"/>
            <a:r>
              <a:rPr lang="en-US" altLang="en-US" dirty="0"/>
              <a:t>Miss penalty = 100ns/0.25ns = 400 cycles</a:t>
            </a:r>
          </a:p>
          <a:p>
            <a:pPr lvl="1" eaLnBrk="1" hangingPunct="1"/>
            <a:r>
              <a:rPr lang="en-US" altLang="en-US" dirty="0"/>
              <a:t>Effective CPI = 1 + 0.02 × 400 = 9</a:t>
            </a:r>
          </a:p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F0EC507-FDD7-3941-A2BB-5291C36AD77E}" type="datetime3">
              <a:rPr lang="en-AU" altLang="en-US">
                <a:latin typeface="Times New Roman" charset="0"/>
              </a:rPr>
              <a:pPr/>
              <a:t>20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87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87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E43FF4F-A288-094D-8C36-ED4488E3A474}" type="slidenum">
              <a:rPr lang="en-AU" altLang="en-US">
                <a:latin typeface="Times New Roman" charset="0"/>
              </a:rPr>
              <a:pPr/>
              <a:t>19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8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147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62AC7F-03D9-5240-B8A4-EB857F1F69D1}" type="datetime3">
              <a:rPr lang="en-AU" altLang="en-US">
                <a:latin typeface="Times New Roman" charset="0"/>
              </a:rPr>
              <a:pPr/>
              <a:t>20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69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269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E3619C8-106D-0947-9211-86D0747D599A}" type="slidenum">
              <a:rPr lang="en-AU" altLang="en-US">
                <a:latin typeface="Times New Roman" charset="0"/>
              </a:rPr>
              <a:pPr/>
              <a:t>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69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BTW, what’s the problem with this approach?</a:t>
            </a:r>
          </a:p>
          <a:p>
            <a:r>
              <a:rPr lang="en-US" altLang="en-US" dirty="0">
                <a:latin typeface="Times New Roman" charset="0"/>
              </a:rPr>
              <a:t>We</a:t>
            </a:r>
            <a:r>
              <a:rPr lang="en-US" altLang="en-US" baseline="0" dirty="0">
                <a:latin typeface="Times New Roman" charset="0"/>
              </a:rPr>
              <a:t> may have two slots and also use two memory locations. Theoretically they should both fit in cache, but if they both map to the same slot they don’t!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10B6209-116F-714B-A9E9-EC4FF720F735}" type="datetime3">
              <a:rPr lang="en-AU" altLang="en-US">
                <a:latin typeface="Times New Roman" charset="0"/>
              </a:rPr>
              <a:pPr/>
              <a:t>20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9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9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13EB035-3046-5443-976A-867701E6D254}" type="slidenum">
              <a:rPr lang="en-AU" altLang="en-US">
                <a:latin typeface="Times New Roman" charset="0"/>
              </a:rPr>
              <a:pPr/>
              <a:t>20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9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Penalty</a:t>
            </a:r>
            <a:r>
              <a:rPr lang="en-US" altLang="en-US" baseline="0" dirty="0"/>
              <a:t> (in cycles?)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5ns/0.25ns = 20 cycles</a:t>
            </a:r>
          </a:p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4773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10B6209-116F-714B-A9E9-EC4FF720F735}" type="datetime3">
              <a:rPr lang="en-AU" altLang="en-US">
                <a:latin typeface="Times New Roman" charset="0"/>
              </a:rPr>
              <a:pPr/>
              <a:t>20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9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9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13EB035-3046-5443-976A-867701E6D254}" type="slidenum">
              <a:rPr lang="en-AU" altLang="en-US">
                <a:latin typeface="Times New Roman" charset="0"/>
              </a:rPr>
              <a:pPr/>
              <a:t>21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9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Extra</a:t>
            </a:r>
            <a:r>
              <a:rPr lang="en-US" altLang="en-US" baseline="0" dirty="0">
                <a:latin typeface="Times New Roman" charset="0"/>
              </a:rPr>
              <a:t> penalty in cycles?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100ns/0.25ns = 400 cycles</a:t>
            </a:r>
          </a:p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5361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10B6209-116F-714B-A9E9-EC4FF720F735}" type="datetime3">
              <a:rPr lang="en-AU" altLang="en-US">
                <a:latin typeface="Times New Roman" charset="0"/>
              </a:rPr>
              <a:pPr/>
              <a:t>20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9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9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13EB035-3046-5443-976A-867701E6D254}" type="slidenum">
              <a:rPr lang="en-AU" altLang="en-US">
                <a:latin typeface="Times New Roman" charset="0"/>
              </a:rPr>
              <a:pPr/>
              <a:t>22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9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Note still pay L2 hit cost with an L2 miss!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Our caches are inclusive, which Is why you can use the global miss rate here.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If it’s not in L2, it’s also not in L1, so we pay the full price.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1 + 0.02 × 20 + 0.005 × 400 = 3.4</a:t>
            </a:r>
          </a:p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9515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10B6209-116F-714B-A9E9-EC4FF720F735}" type="datetime3">
              <a:rPr lang="en-AU" altLang="en-US">
                <a:latin typeface="Times New Roman" charset="0"/>
              </a:rPr>
              <a:pPr/>
              <a:t>20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9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9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13EB035-3046-5443-976A-867701E6D254}" type="slidenum">
              <a:rPr lang="en-AU" altLang="en-US">
                <a:latin typeface="Times New Roman" charset="0"/>
              </a:rPr>
              <a:pPr/>
              <a:t>23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9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Notice you could have calculated this a different way, too</a:t>
            </a:r>
            <a:r>
              <a:rPr lang="mr-IN" altLang="en-US" dirty="0">
                <a:latin typeface="Times New Roman" charset="0"/>
              </a:rPr>
              <a:t>…</a:t>
            </a:r>
            <a:r>
              <a:rPr lang="en-US" altLang="en-US" dirty="0">
                <a:latin typeface="Times New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7375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6E5E2CA-E230-DF48-83D0-19ACB20D1D31}" type="datetime3">
              <a:rPr lang="en-AU" altLang="en-US">
                <a:latin typeface="Times New Roman" charset="0"/>
              </a:rPr>
              <a:pPr/>
              <a:t>20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33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33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158CCA7-69B5-F049-B426-BF5ED9276DAB}" type="slidenum">
              <a:rPr lang="en-AU" altLang="en-US">
                <a:latin typeface="Times New Roman" charset="0"/>
              </a:rPr>
              <a:pPr/>
              <a:t>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33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758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3670E38-5568-7E4F-BBD3-A7B2CF73C96F}" type="datetime3">
              <a:rPr lang="en-AU" altLang="en-US">
                <a:latin typeface="Times New Roman" charset="0"/>
              </a:rPr>
              <a:pPr/>
              <a:t>20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54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54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4127B8B-563A-9548-BC30-DFC099E6AACB}" type="slidenum">
              <a:rPr lang="en-AU" altLang="en-US">
                <a:latin typeface="Times New Roman" charset="0"/>
              </a:rPr>
              <a:pPr/>
              <a:t>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54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Now</a:t>
            </a:r>
            <a:r>
              <a:rPr lang="en-US" altLang="en-US" baseline="0" dirty="0">
                <a:latin typeface="Times New Roman" charset="0"/>
              </a:rPr>
              <a:t> let’s dig a little deeper into cache performance.</a:t>
            </a:r>
            <a:endParaRPr lang="en-US" altLang="en-US" dirty="0">
              <a:latin typeface="Times New Roman" charset="0"/>
            </a:endParaRPr>
          </a:p>
          <a:p>
            <a:endParaRPr lang="en-US" altLang="en-US" dirty="0">
              <a:latin typeface="Times New Roman" charset="0"/>
            </a:endParaRPr>
          </a:p>
          <a:p>
            <a:r>
              <a:rPr lang="en-US" altLang="en-US" dirty="0">
                <a:latin typeface="Times New Roman" charset="0"/>
              </a:rPr>
              <a:t>In</a:t>
            </a:r>
            <a:r>
              <a:rPr lang="en-US" altLang="en-US" baseline="0" dirty="0">
                <a:latin typeface="Times New Roman" charset="0"/>
              </a:rPr>
              <a:t> particular, we assume that our write buffer never gets too full, or if it does it’s too infrequent to matter.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734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E4132EB-5D99-974A-90F6-473AF071F903}" type="datetime3">
              <a:rPr lang="en-AU" altLang="en-US">
                <a:latin typeface="Times New Roman" charset="0"/>
              </a:rPr>
              <a:pPr/>
              <a:t>20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74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74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9A2B73-EAE3-4647-AB89-81424DFF7220}" type="slidenum">
              <a:rPr lang="en-AU" altLang="en-US">
                <a:latin typeface="Times New Roman" charset="0"/>
              </a:rPr>
              <a:pPr/>
              <a:t>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74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071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6ADFAAC-9D86-D240-97CF-CED7DA7207EA}" type="datetime3">
              <a:rPr lang="en-AU" altLang="en-US">
                <a:latin typeface="Times New Roman" charset="0"/>
              </a:rPr>
              <a:pPr/>
              <a:t>20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8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8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B23E4E8-32DE-224A-9640-13A5FE98E8A7}" type="slidenum">
              <a:rPr lang="en-AU" altLang="en-US">
                <a:latin typeface="Times New Roman" charset="0"/>
              </a:rPr>
              <a:pPr/>
              <a:t>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8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This relates to Amdahl’s law</a:t>
            </a:r>
            <a:r>
              <a:rPr lang="mr-IN" altLang="en-US" dirty="0">
                <a:latin typeface="Times New Roman" charset="0"/>
              </a:rPr>
              <a:t>…</a:t>
            </a:r>
            <a:r>
              <a:rPr lang="en-US" altLang="en-US" dirty="0">
                <a:latin typeface="Times New Roman" charset="0"/>
              </a:rPr>
              <a:t>who remembers what this is?</a:t>
            </a:r>
          </a:p>
          <a:p>
            <a:r>
              <a:rPr lang="en-US" altLang="en-US" dirty="0">
                <a:latin typeface="Times New Roman" charset="0"/>
              </a:rPr>
              <a:t>Improved performance = fraction</a:t>
            </a:r>
            <a:r>
              <a:rPr lang="en-US" altLang="en-US" baseline="0" dirty="0">
                <a:latin typeface="Times New Roman" charset="0"/>
              </a:rPr>
              <a:t> of time in improved component / improvement factor + fraction of time in other components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918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F1ECCAC-986D-7746-A589-0CD84C83951D}" type="datetime3">
              <a:rPr lang="en-AU" altLang="en-US">
                <a:latin typeface="Times New Roman" charset="0"/>
              </a:rPr>
              <a:pPr/>
              <a:t>20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95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95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E2BF6A8-1D17-5B4E-B96B-07347B153B4F}" type="slidenum">
              <a:rPr lang="en-AU" altLang="en-US">
                <a:latin typeface="Times New Roman" charset="0"/>
              </a:rPr>
              <a:pPr/>
              <a:t>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95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Fully associative is actually</a:t>
            </a:r>
            <a:r>
              <a:rPr lang="en-US" altLang="en-US" baseline="0" dirty="0">
                <a:latin typeface="Times New Roman" charset="0"/>
              </a:rPr>
              <a:t> the scheme David suggested, though it’s faster than I implied, since we can do all the searches in parallel.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005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63B9328-DC8C-384C-9558-A9EEC13D9FD6}" type="datetime3">
              <a:rPr lang="en-AU" altLang="en-US">
                <a:latin typeface="Times New Roman" charset="0"/>
              </a:rPr>
              <a:pPr/>
              <a:t>20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05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05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FADCFA6-FD0F-9B41-82F3-47B646E3C9CF}" type="slidenum">
              <a:rPr lang="en-AU" altLang="en-US">
                <a:latin typeface="Times New Roman" charset="0"/>
              </a:rPr>
              <a:pPr/>
              <a:t>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0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Two-way set associative (middle)</a:t>
            </a:r>
          </a:p>
        </p:txBody>
      </p:sp>
    </p:spTree>
    <p:extLst>
      <p:ext uri="{BB962C8B-B14F-4D97-AF65-F5344CB8AC3E}">
        <p14:creationId xmlns:p14="http://schemas.microsoft.com/office/powerpoint/2010/main" val="3061063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53EB97F-6278-8441-B637-ED0FF78390F2}" type="datetime3">
              <a:rPr lang="en-AU" altLang="en-US">
                <a:latin typeface="Times New Roman" charset="0"/>
              </a:rPr>
              <a:pPr/>
              <a:t>20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15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515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2E634C8-3D20-3E4C-A793-AC780768D4B7}" type="slidenum">
              <a:rPr lang="en-AU" altLang="en-US">
                <a:latin typeface="Times New Roman" charset="0"/>
              </a:rPr>
              <a:pPr/>
              <a:t>9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515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517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48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3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2000">
                  <a:solidFill>
                    <a:schemeClr val="bg1"/>
                  </a:solidFill>
                </a:rPr>
                <a:t>The Hardware/Software Interface</a:t>
              </a:r>
              <a:endParaRPr 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6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4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Box 15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2000">
                  <a:solidFill>
                    <a:schemeClr val="bg1"/>
                  </a:solidFill>
                  <a:latin typeface="Arial Black" pitchFamily="34" charset="0"/>
                </a:rPr>
                <a:t>5</a:t>
              </a:r>
              <a:r>
                <a:rPr lang="en-GB" sz="2000" baseline="30000">
                  <a:solidFill>
                    <a:schemeClr val="bg1"/>
                  </a:solidFill>
                  <a:latin typeface="Arial Black" pitchFamily="34" charset="0"/>
                </a:rPr>
                <a:t>th</a:t>
              </a:r>
              <a:endParaRPr lang="en-GB" sz="2000">
                <a:solidFill>
                  <a:schemeClr val="bg1"/>
                </a:solidFill>
                <a:latin typeface="Arial Black" pitchFamily="34" charset="0"/>
              </a:endParaRPr>
            </a:p>
            <a:p>
              <a:pPr>
                <a:defRPr/>
              </a:pPr>
              <a:endParaRPr lang="en-US" sz="20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1400">
                  <a:solidFill>
                    <a:schemeClr val="bg1"/>
                  </a:solidFill>
                </a:rPr>
                <a:t>Edition</a:t>
              </a:r>
              <a:endParaRPr 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009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0A81BA47-A443-3746-97A6-5D2D6E7F6C5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141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3AD723C7-6C38-854E-A737-B23276970DE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3131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F1274710-7B68-5041-9CD6-90C071B46C7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283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5BF78CE7-10B1-F448-9ABC-4F89A26304A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6678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9C20A261-3499-D24C-89E1-BCC2045D918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8235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1D11F420-7FEC-4845-BBAB-C8F07521DDF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4515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49F8649A-44C5-8D43-9B90-A23D0ECC399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0452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BB113C93-82A5-F846-95E2-9B5E5DB61EA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2705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3D2638A2-A303-CB4F-9726-3E80DCC1532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6456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B1DEA165-E0EE-8245-8622-30D57CD51D5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3465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E0DD32EE-AF2D-6B48-9A18-101CB18F440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89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0979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r>
              <a:rPr lang="en-AU" altLang="en-US"/>
              <a:t>Chapter 5 — Large and Fast: Exploiting Memory Hierarchy — </a:t>
            </a:r>
            <a:fld id="{BCA103B2-8260-484C-BA6A-3D28B0DA09B7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79" name="Picture 7" descr="MK 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07886"/>
          </a:xfrm>
        </p:spPr>
        <p:txBody>
          <a:bodyPr/>
          <a:lstStyle/>
          <a:p>
            <a:r>
              <a:rPr lang="en-US" dirty="0"/>
              <a:t>The Memory Hierarchy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5 — Large and Fast: Exploiting Memory Hierarchy — </a:t>
            </a:r>
            <a:fld id="{9C20A261-3499-D24C-89E1-BCC2045D9181}" type="slidenum">
              <a:rPr lang="en-AU" altLang="en-US" smtClean="0"/>
              <a:pPr/>
              <a:t>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9806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D2643CF-ADCC-1245-93F1-C524111179A6}" type="slidenum">
              <a:rPr lang="en-AU" altLang="en-US"/>
              <a:pPr/>
              <a:t>10</a:t>
            </a:fld>
            <a:endParaRPr lang="en-AU" altLang="en-US"/>
          </a:p>
        </p:txBody>
      </p:sp>
      <p:sp>
        <p:nvSpPr>
          <p:cNvPr id="46083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Associativity Example</a:t>
            </a:r>
            <a:endParaRPr lang="en-AU" altLang="en-US"/>
          </a:p>
        </p:txBody>
      </p:sp>
      <p:sp>
        <p:nvSpPr>
          <p:cNvPr id="46084" name="Rectangle 65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808287"/>
          </a:xfrm>
        </p:spPr>
        <p:txBody>
          <a:bodyPr/>
          <a:lstStyle/>
          <a:p>
            <a:pPr eaLnBrk="1" hangingPunct="1"/>
            <a:r>
              <a:rPr lang="en-US" altLang="en-US"/>
              <a:t>Compare 4-block caches</a:t>
            </a:r>
          </a:p>
          <a:p>
            <a:pPr lvl="1" eaLnBrk="1" hangingPunct="1"/>
            <a:r>
              <a:rPr lang="en-US" altLang="en-US"/>
              <a:t>Direct mapped, 2-way set associative,</a:t>
            </a:r>
            <a:br>
              <a:rPr lang="en-US" altLang="en-US"/>
            </a:br>
            <a:r>
              <a:rPr lang="en-US" altLang="en-US"/>
              <a:t>fully associative</a:t>
            </a:r>
          </a:p>
          <a:p>
            <a:pPr lvl="1" eaLnBrk="1" hangingPunct="1"/>
            <a:r>
              <a:rPr lang="en-US" altLang="en-US"/>
              <a:t>Block access sequence: 0, 8, 0, 6, 8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Direct mapped</a:t>
            </a:r>
          </a:p>
        </p:txBody>
      </p:sp>
      <p:graphicFrame>
        <p:nvGraphicFramePr>
          <p:cNvPr id="304132" name="Group 4"/>
          <p:cNvGraphicFramePr>
            <a:graphicFrameLocks noGrp="1"/>
          </p:cNvGraphicFramePr>
          <p:nvPr>
            <p:extLst/>
          </p:nvPr>
        </p:nvGraphicFramePr>
        <p:xfrm>
          <a:off x="1258888" y="4078288"/>
          <a:ext cx="6985000" cy="1655766"/>
        </p:xfrm>
        <a:graphic>
          <a:graphicData uri="http://schemas.openxmlformats.org/drawingml/2006/table">
            <a:tbl>
              <a:tblPr/>
              <a:tblGrid>
                <a:gridCol w="99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65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757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8D2643CF-ADCC-1245-93F1-C524111179A6}" type="slidenum">
              <a:rPr lang="en-AU" altLang="en-US"/>
              <a:pPr/>
              <a:t>11</a:t>
            </a:fld>
            <a:endParaRPr lang="en-AU" altLang="en-US"/>
          </a:p>
        </p:txBody>
      </p:sp>
      <p:sp>
        <p:nvSpPr>
          <p:cNvPr id="46083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Associativity Example</a:t>
            </a:r>
            <a:endParaRPr lang="en-AU" altLang="en-US"/>
          </a:p>
        </p:txBody>
      </p:sp>
      <p:sp>
        <p:nvSpPr>
          <p:cNvPr id="46084" name="Rectangle 65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808287"/>
          </a:xfrm>
        </p:spPr>
        <p:txBody>
          <a:bodyPr/>
          <a:lstStyle/>
          <a:p>
            <a:pPr eaLnBrk="1" hangingPunct="1"/>
            <a:r>
              <a:rPr lang="en-US" altLang="en-US"/>
              <a:t>Compare 4-block caches</a:t>
            </a:r>
          </a:p>
          <a:p>
            <a:pPr lvl="1" eaLnBrk="1" hangingPunct="1"/>
            <a:r>
              <a:rPr lang="en-US" altLang="en-US"/>
              <a:t>Direct mapped, 2-way set associative,</a:t>
            </a:r>
            <a:br>
              <a:rPr lang="en-US" altLang="en-US"/>
            </a:br>
            <a:r>
              <a:rPr lang="en-US" altLang="en-US"/>
              <a:t>fully associative</a:t>
            </a:r>
          </a:p>
          <a:p>
            <a:pPr lvl="1" eaLnBrk="1" hangingPunct="1"/>
            <a:r>
              <a:rPr lang="en-US" altLang="en-US"/>
              <a:t>Block access sequence: 0, 8, 0, 6, 8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Direct mapped</a:t>
            </a:r>
          </a:p>
        </p:txBody>
      </p:sp>
      <p:graphicFrame>
        <p:nvGraphicFramePr>
          <p:cNvPr id="304132" name="Group 4"/>
          <p:cNvGraphicFramePr>
            <a:graphicFrameLocks noGrp="1"/>
          </p:cNvGraphicFramePr>
          <p:nvPr/>
        </p:nvGraphicFramePr>
        <p:xfrm>
          <a:off x="1258888" y="4078288"/>
          <a:ext cx="6985000" cy="1655766"/>
        </p:xfrm>
        <a:graphic>
          <a:graphicData uri="http://schemas.openxmlformats.org/drawingml/2006/table">
            <a:tbl>
              <a:tblPr/>
              <a:tblGrid>
                <a:gridCol w="99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65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57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4A06C89-DD22-9C41-B986-AADB2588819B}" type="slidenum">
              <a:rPr lang="en-AU" altLang="en-US"/>
              <a:pPr/>
              <a:t>12</a:t>
            </a:fld>
            <a:endParaRPr lang="en-AU" altLang="en-US"/>
          </a:p>
        </p:txBody>
      </p:sp>
      <p:sp>
        <p:nvSpPr>
          <p:cNvPr id="47107" name="Rectangle 1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Associativity Example</a:t>
            </a:r>
            <a:endParaRPr lang="en-AU" altLang="en-US"/>
          </a:p>
        </p:txBody>
      </p:sp>
      <p:sp>
        <p:nvSpPr>
          <p:cNvPr id="47108" name="Rectangle 119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19137"/>
          </a:xfrm>
        </p:spPr>
        <p:txBody>
          <a:bodyPr/>
          <a:lstStyle/>
          <a:p>
            <a:pPr eaLnBrk="1" hangingPunct="1"/>
            <a:r>
              <a:rPr lang="en-US" altLang="en-US"/>
              <a:t>2-way set associative</a:t>
            </a:r>
          </a:p>
        </p:txBody>
      </p:sp>
      <p:sp>
        <p:nvSpPr>
          <p:cNvPr id="47167" name="Rectangle 62"/>
          <p:cNvSpPr>
            <a:spLocks noChangeArrowheads="1"/>
          </p:cNvSpPr>
          <p:nvPr/>
        </p:nvSpPr>
        <p:spPr bwMode="auto">
          <a:xfrm>
            <a:off x="684213" y="3860800"/>
            <a:ext cx="77724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3200"/>
              <a:t>Fully associative</a:t>
            </a:r>
          </a:p>
        </p:txBody>
      </p:sp>
      <p:graphicFrame>
        <p:nvGraphicFramePr>
          <p:cNvPr id="8" name="Group 4"/>
          <p:cNvGraphicFramePr>
            <a:graphicFrameLocks noGrp="1"/>
          </p:cNvGraphicFramePr>
          <p:nvPr>
            <p:extLst/>
          </p:nvPr>
        </p:nvGraphicFramePr>
        <p:xfrm>
          <a:off x="1240175" y="4435475"/>
          <a:ext cx="6985000" cy="1655766"/>
        </p:xfrm>
        <a:graphic>
          <a:graphicData uri="http://schemas.openxmlformats.org/drawingml/2006/table">
            <a:tbl>
              <a:tblPr/>
              <a:tblGrid>
                <a:gridCol w="99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30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Group 4"/>
          <p:cNvGraphicFramePr>
            <a:graphicFrameLocks noGrp="1"/>
          </p:cNvGraphicFramePr>
          <p:nvPr>
            <p:extLst/>
          </p:nvPr>
        </p:nvGraphicFramePr>
        <p:xfrm>
          <a:off x="1194215" y="1844675"/>
          <a:ext cx="6985000" cy="1655766"/>
        </p:xfrm>
        <a:graphic>
          <a:graphicData uri="http://schemas.openxmlformats.org/drawingml/2006/table">
            <a:tbl>
              <a:tblPr/>
              <a:tblGrid>
                <a:gridCol w="99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65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AU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1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263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4A06C89-DD22-9C41-B986-AADB2588819B}" type="slidenum">
              <a:rPr lang="en-AU" altLang="en-US"/>
              <a:pPr/>
              <a:t>13</a:t>
            </a:fld>
            <a:endParaRPr lang="en-AU" altLang="en-US"/>
          </a:p>
        </p:txBody>
      </p:sp>
      <p:sp>
        <p:nvSpPr>
          <p:cNvPr id="47107" name="Rectangle 1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Associativity Example</a:t>
            </a:r>
            <a:endParaRPr lang="en-AU" altLang="en-US"/>
          </a:p>
        </p:txBody>
      </p:sp>
      <p:sp>
        <p:nvSpPr>
          <p:cNvPr id="47108" name="Rectangle 119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19137"/>
          </a:xfrm>
        </p:spPr>
        <p:txBody>
          <a:bodyPr/>
          <a:lstStyle/>
          <a:p>
            <a:pPr eaLnBrk="1" hangingPunct="1"/>
            <a:r>
              <a:rPr lang="en-US" altLang="en-US"/>
              <a:t>2-way set associative</a:t>
            </a:r>
          </a:p>
        </p:txBody>
      </p:sp>
      <p:graphicFrame>
        <p:nvGraphicFramePr>
          <p:cNvPr id="306180" name="Group 4"/>
          <p:cNvGraphicFramePr>
            <a:graphicFrameLocks noGrp="1"/>
          </p:cNvGraphicFramePr>
          <p:nvPr/>
        </p:nvGraphicFramePr>
        <p:xfrm>
          <a:off x="1258888" y="1844675"/>
          <a:ext cx="6985000" cy="1655766"/>
        </p:xfrm>
        <a:graphic>
          <a:graphicData uri="http://schemas.openxmlformats.org/drawingml/2006/table">
            <a:tbl>
              <a:tblPr/>
              <a:tblGrid>
                <a:gridCol w="99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65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index</a:t>
                      </a: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1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7167" name="Rectangle 62"/>
          <p:cNvSpPr>
            <a:spLocks noChangeArrowheads="1"/>
          </p:cNvSpPr>
          <p:nvPr/>
        </p:nvSpPr>
        <p:spPr bwMode="auto">
          <a:xfrm>
            <a:off x="684213" y="3860800"/>
            <a:ext cx="77724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3200"/>
              <a:t>Fully associative</a:t>
            </a:r>
          </a:p>
        </p:txBody>
      </p:sp>
      <p:graphicFrame>
        <p:nvGraphicFramePr>
          <p:cNvPr id="306239" name="Group 63"/>
          <p:cNvGraphicFramePr>
            <a:graphicFrameLocks noGrp="1"/>
          </p:cNvGraphicFramePr>
          <p:nvPr/>
        </p:nvGraphicFramePr>
        <p:xfrm>
          <a:off x="1258888" y="4508500"/>
          <a:ext cx="6985000" cy="1609728"/>
        </p:xfrm>
        <a:graphic>
          <a:graphicData uri="http://schemas.openxmlformats.org/drawingml/2006/table">
            <a:tbl>
              <a:tblPr/>
              <a:tblGrid>
                <a:gridCol w="99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Block address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Hit/miss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Cache content after access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hit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Mem[0]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Mem[8]</a:t>
                      </a:r>
                      <a:endParaRPr kumimoji="0" lang="en-AU" alt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Mem[6]</a:t>
                      </a:r>
                      <a:endParaRPr kumimoji="0" lang="en-AU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55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1753CC3-CC3F-9B45-B75A-CE1B6E95538C}" type="slidenum">
              <a:rPr lang="en-AU" altLang="en-US"/>
              <a:pPr/>
              <a:t>14</a:t>
            </a:fld>
            <a:endParaRPr lang="en-AU" altLang="en-US"/>
          </a:p>
        </p:txBody>
      </p:sp>
      <p:sp>
        <p:nvSpPr>
          <p:cNvPr id="481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Much Associativity</a:t>
            </a:r>
            <a:endParaRPr lang="en-AU" altLang="en-US"/>
          </a:p>
        </p:txBody>
      </p:sp>
      <p:sp>
        <p:nvSpPr>
          <p:cNvPr id="4813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Increased associativity decreases miss rate</a:t>
            </a:r>
          </a:p>
          <a:p>
            <a:pPr lvl="1" eaLnBrk="1" hangingPunct="1"/>
            <a:r>
              <a:rPr lang="en-US" altLang="en-US"/>
              <a:t>But with diminishing returns</a:t>
            </a:r>
          </a:p>
          <a:p>
            <a:pPr eaLnBrk="1" hangingPunct="1"/>
            <a:r>
              <a:rPr lang="en-US" altLang="en-US"/>
              <a:t>Simulation of a system with 64KB</a:t>
            </a:r>
            <a:br>
              <a:rPr lang="en-US" altLang="en-US"/>
            </a:br>
            <a:r>
              <a:rPr lang="en-US" altLang="en-US"/>
              <a:t>D-cache, 16-word blocks, SPEC2000</a:t>
            </a:r>
          </a:p>
          <a:p>
            <a:pPr lvl="1" eaLnBrk="1" hangingPunct="1"/>
            <a:r>
              <a:rPr lang="en-US" altLang="en-US"/>
              <a:t>1-way: 10.3%</a:t>
            </a:r>
          </a:p>
          <a:p>
            <a:pPr lvl="1" eaLnBrk="1" hangingPunct="1"/>
            <a:r>
              <a:rPr lang="en-US" altLang="en-US"/>
              <a:t>2-way: 8.6%</a:t>
            </a:r>
          </a:p>
          <a:p>
            <a:pPr lvl="1" eaLnBrk="1" hangingPunct="1"/>
            <a:r>
              <a:rPr lang="en-US" altLang="en-US"/>
              <a:t>4-way: 8.3%</a:t>
            </a:r>
          </a:p>
          <a:p>
            <a:pPr lvl="1" eaLnBrk="1" hangingPunct="1"/>
            <a:r>
              <a:rPr lang="en-US" altLang="en-US"/>
              <a:t>8-way: 8.1%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91227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10E24D9-7FE6-4F4D-AAE5-8BE7FEB50C18}" type="slidenum">
              <a:rPr lang="en-AU" altLang="en-US"/>
              <a:pPr/>
              <a:t>15</a:t>
            </a:fld>
            <a:endParaRPr lang="en-AU" alt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Set Associative Cache Organization</a:t>
            </a:r>
            <a:endParaRPr lang="en-AU" altLang="en-US" sz="3600"/>
          </a:p>
        </p:txBody>
      </p:sp>
      <p:pic>
        <p:nvPicPr>
          <p:cNvPr id="49156" name="Picture 4" descr="f05-1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196975"/>
            <a:ext cx="6061075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803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4B68CC8-E59D-504D-809C-F0179C406A7A}" type="slidenum">
              <a:rPr lang="en-AU" altLang="en-US"/>
              <a:pPr/>
              <a:t>16</a:t>
            </a:fld>
            <a:endParaRPr lang="en-AU" altLang="en-US"/>
          </a:p>
        </p:txBody>
      </p:sp>
      <p:sp>
        <p:nvSpPr>
          <p:cNvPr id="501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Replacement Policy</a:t>
            </a:r>
            <a:endParaRPr lang="en-AU" altLang="en-US"/>
          </a:p>
        </p:txBody>
      </p:sp>
      <p:sp>
        <p:nvSpPr>
          <p:cNvPr id="5018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Direct mapped: no choice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Set associative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Prefer non-valid entry, if there is one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Otherwise, choose among entries in the set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Least-recently used (LRU)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Choose the one unused for the longest time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/>
              <a:t>Simple for 2-way, manageable for 4-way, too hard beyond that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Random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Gives approximately the same performance as LRU for high associativity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48962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D073608-0091-864C-AD22-CECCAB0DA3A3}" type="slidenum">
              <a:rPr lang="en-AU" altLang="en-US"/>
              <a:pPr/>
              <a:t>17</a:t>
            </a:fld>
            <a:endParaRPr lang="en-AU" altLang="en-US"/>
          </a:p>
        </p:txBody>
      </p:sp>
      <p:sp>
        <p:nvSpPr>
          <p:cNvPr id="512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Multilevel Caches</a:t>
            </a:r>
            <a:endParaRPr lang="en-AU" altLang="en-US"/>
          </a:p>
        </p:txBody>
      </p:sp>
      <p:sp>
        <p:nvSpPr>
          <p:cNvPr id="5120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Primary cache attached to CPU</a:t>
            </a:r>
          </a:p>
          <a:p>
            <a:pPr lvl="1" eaLnBrk="1" hangingPunct="1"/>
            <a:r>
              <a:rPr lang="en-US" altLang="en-US" dirty="0"/>
              <a:t>Small, but fast</a:t>
            </a:r>
          </a:p>
          <a:p>
            <a:pPr eaLnBrk="1" hangingPunct="1"/>
            <a:r>
              <a:rPr lang="en-US" altLang="en-US" dirty="0"/>
              <a:t>Level-2 cache services misses from primary cache</a:t>
            </a:r>
          </a:p>
          <a:p>
            <a:pPr lvl="1" eaLnBrk="1" hangingPunct="1"/>
            <a:r>
              <a:rPr lang="en-US" altLang="en-US" dirty="0"/>
              <a:t>Larger, slower, but still faster than main memory</a:t>
            </a:r>
          </a:p>
          <a:p>
            <a:pPr eaLnBrk="1" hangingPunct="1"/>
            <a:r>
              <a:rPr lang="en-US" altLang="en-US" dirty="0"/>
              <a:t>Main memory services L2 cache misses</a:t>
            </a:r>
          </a:p>
          <a:p>
            <a:pPr eaLnBrk="1" hangingPunct="1"/>
            <a:r>
              <a:rPr lang="en-US" altLang="en-US" dirty="0"/>
              <a:t>Many systems include L3 cache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658897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396FC8D-F4FB-7F45-8CB2-7BF7FD285631}" type="slidenum">
              <a:rPr lang="en-AU" altLang="en-US"/>
              <a:pPr/>
              <a:t>18</a:t>
            </a:fld>
            <a:endParaRPr lang="en-AU" altLang="en-US"/>
          </a:p>
        </p:txBody>
      </p:sp>
      <p:sp>
        <p:nvSpPr>
          <p:cNvPr id="522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Multilevel Cache Example</a:t>
            </a:r>
            <a:endParaRPr lang="en-AU" altLang="en-US"/>
          </a:p>
        </p:txBody>
      </p:sp>
      <p:sp>
        <p:nvSpPr>
          <p:cNvPr id="522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Given</a:t>
            </a:r>
          </a:p>
          <a:p>
            <a:pPr lvl="1" eaLnBrk="1" hangingPunct="1"/>
            <a:r>
              <a:rPr lang="en-US" altLang="en-US" dirty="0"/>
              <a:t>CPU base CPI = 1, clock rate = 4GHz</a:t>
            </a:r>
          </a:p>
          <a:p>
            <a:pPr lvl="1" eaLnBrk="1" hangingPunct="1"/>
            <a:r>
              <a:rPr lang="en-US" altLang="en-US" dirty="0"/>
              <a:t>Miss rate/instruction = 2%</a:t>
            </a:r>
          </a:p>
          <a:p>
            <a:pPr lvl="1" eaLnBrk="1" hangingPunct="1"/>
            <a:r>
              <a:rPr lang="en-US" altLang="en-US" dirty="0"/>
              <a:t>Main memory access time = 100ns</a:t>
            </a:r>
          </a:p>
          <a:p>
            <a:pPr eaLnBrk="1" hangingPunct="1"/>
            <a:r>
              <a:rPr lang="en-US" altLang="en-US" dirty="0"/>
              <a:t>With just primary cache, effective CPI?</a:t>
            </a:r>
          </a:p>
        </p:txBody>
      </p:sp>
    </p:spTree>
    <p:extLst>
      <p:ext uri="{BB962C8B-B14F-4D97-AF65-F5344CB8AC3E}">
        <p14:creationId xmlns:p14="http://schemas.microsoft.com/office/powerpoint/2010/main" val="1909857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396FC8D-F4FB-7F45-8CB2-7BF7FD285631}" type="slidenum">
              <a:rPr lang="en-AU" altLang="en-US"/>
              <a:pPr/>
              <a:t>19</a:t>
            </a:fld>
            <a:endParaRPr lang="en-AU" altLang="en-US"/>
          </a:p>
        </p:txBody>
      </p:sp>
      <p:sp>
        <p:nvSpPr>
          <p:cNvPr id="522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Multilevel Cache Example</a:t>
            </a:r>
            <a:endParaRPr lang="en-AU" altLang="en-US"/>
          </a:p>
        </p:txBody>
      </p:sp>
      <p:sp>
        <p:nvSpPr>
          <p:cNvPr id="522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Given</a:t>
            </a:r>
          </a:p>
          <a:p>
            <a:pPr lvl="1" eaLnBrk="1" hangingPunct="1"/>
            <a:r>
              <a:rPr lang="en-US" altLang="en-US" dirty="0"/>
              <a:t>CPU base CPI = 1, clock rate = 4GHz</a:t>
            </a:r>
          </a:p>
          <a:p>
            <a:pPr lvl="1" eaLnBrk="1" hangingPunct="1"/>
            <a:r>
              <a:rPr lang="en-US" altLang="en-US" dirty="0"/>
              <a:t>Miss rate/instruction = 2%</a:t>
            </a:r>
          </a:p>
          <a:p>
            <a:pPr lvl="1" eaLnBrk="1" hangingPunct="1"/>
            <a:r>
              <a:rPr lang="en-US" altLang="en-US" dirty="0"/>
              <a:t>Main memory access time = 100ns</a:t>
            </a:r>
          </a:p>
          <a:p>
            <a:pPr eaLnBrk="1" hangingPunct="1"/>
            <a:r>
              <a:rPr lang="en-US" altLang="en-US" dirty="0"/>
              <a:t>With just primary cache</a:t>
            </a:r>
          </a:p>
          <a:p>
            <a:pPr lvl="1" eaLnBrk="1" hangingPunct="1"/>
            <a:r>
              <a:rPr lang="en-US" altLang="en-US" dirty="0"/>
              <a:t>Miss penalty = 100ns/0.25ns = 400 cycles</a:t>
            </a:r>
          </a:p>
          <a:p>
            <a:pPr lvl="1" eaLnBrk="1" hangingPunct="1"/>
            <a:r>
              <a:rPr lang="en-US" altLang="en-US" dirty="0"/>
              <a:t>Effective CPI = 1 + 0.02 × 400 = 9</a:t>
            </a:r>
          </a:p>
        </p:txBody>
      </p:sp>
    </p:spTree>
    <p:extLst>
      <p:ext uri="{BB962C8B-B14F-4D97-AF65-F5344CB8AC3E}">
        <p14:creationId xmlns:p14="http://schemas.microsoft.com/office/powerpoint/2010/main" val="1781710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F555DE5-B195-8B4E-8708-CD57681B3AF8}" type="slidenum">
              <a:rPr lang="en-AU" altLang="en-US"/>
              <a:pPr/>
              <a:t>2</a:t>
            </a:fld>
            <a:endParaRPr lang="en-AU" altLang="en-US"/>
          </a:p>
        </p:txBody>
      </p:sp>
      <p:pic>
        <p:nvPicPr>
          <p:cNvPr id="21507" name="Picture 9" descr="f05-0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922588"/>
            <a:ext cx="469265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 Mapped Cache</a:t>
            </a:r>
            <a:endParaRPr lang="en-AU" altLang="en-US"/>
          </a:p>
        </p:txBody>
      </p:sp>
      <p:sp>
        <p:nvSpPr>
          <p:cNvPr id="2150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801812"/>
          </a:xfrm>
        </p:spPr>
        <p:txBody>
          <a:bodyPr/>
          <a:lstStyle/>
          <a:p>
            <a:pPr eaLnBrk="1" hangingPunct="1"/>
            <a:r>
              <a:rPr lang="en-US" altLang="en-US"/>
              <a:t>Location determined by address</a:t>
            </a:r>
          </a:p>
          <a:p>
            <a:pPr eaLnBrk="1" hangingPunct="1"/>
            <a:r>
              <a:rPr lang="en-US" altLang="en-US"/>
              <a:t>Direct mapped: only one choice</a:t>
            </a:r>
          </a:p>
          <a:p>
            <a:pPr lvl="1" eaLnBrk="1" hangingPunct="1"/>
            <a:r>
              <a:rPr lang="en-US" altLang="en-US"/>
              <a:t>(Block address) modulo (#Blocks in cache)</a:t>
            </a:r>
            <a:endParaRPr lang="en-AU" altLang="en-US"/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6084888" y="3789363"/>
            <a:ext cx="2803525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/>
              <a:t>#Blocks is a power of 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/>
              <a:t>Use low-order address bits</a:t>
            </a:r>
            <a:endParaRPr lang="en-AU" altLang="en-US"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24FC46D-587C-FE40-9068-89C6AD9AC316}" type="slidenum">
              <a:rPr lang="en-AU" altLang="en-US"/>
              <a:pPr/>
              <a:t>20</a:t>
            </a:fld>
            <a:endParaRPr lang="en-AU" altLang="en-US"/>
          </a:p>
        </p:txBody>
      </p:sp>
      <p:sp>
        <p:nvSpPr>
          <p:cNvPr id="532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(cont.)</a:t>
            </a:r>
            <a:endParaRPr lang="en-AU" altLang="en-US"/>
          </a:p>
        </p:txBody>
      </p:sp>
      <p:sp>
        <p:nvSpPr>
          <p:cNvPr id="532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Now add L2 cache</a:t>
            </a:r>
          </a:p>
          <a:p>
            <a:pPr lvl="1" eaLnBrk="1" hangingPunct="1"/>
            <a:r>
              <a:rPr lang="en-US" altLang="en-US" dirty="0"/>
              <a:t>Access time = 5ns</a:t>
            </a:r>
          </a:p>
          <a:p>
            <a:pPr lvl="1" eaLnBrk="1" hangingPunct="1"/>
            <a:r>
              <a:rPr lang="en-US" altLang="en-US" dirty="0"/>
              <a:t>Global miss rate to main memory = 0.5%</a:t>
            </a:r>
          </a:p>
          <a:p>
            <a:pPr eaLnBrk="1" hangingPunct="1"/>
            <a:r>
              <a:rPr lang="en-US" altLang="en-US" dirty="0"/>
              <a:t>Primary miss with L2 hit</a:t>
            </a:r>
          </a:p>
          <a:p>
            <a:pPr lvl="1" eaLnBrk="1" hangingPunct="1"/>
            <a:r>
              <a:rPr lang="en-US" altLang="en-US" dirty="0"/>
              <a:t>Penalty = ???</a:t>
            </a:r>
          </a:p>
        </p:txBody>
      </p:sp>
    </p:spTree>
    <p:extLst>
      <p:ext uri="{BB962C8B-B14F-4D97-AF65-F5344CB8AC3E}">
        <p14:creationId xmlns:p14="http://schemas.microsoft.com/office/powerpoint/2010/main" val="3740794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24FC46D-587C-FE40-9068-89C6AD9AC316}" type="slidenum">
              <a:rPr lang="en-AU" altLang="en-US"/>
              <a:pPr/>
              <a:t>21</a:t>
            </a:fld>
            <a:endParaRPr lang="en-AU" altLang="en-US"/>
          </a:p>
        </p:txBody>
      </p:sp>
      <p:sp>
        <p:nvSpPr>
          <p:cNvPr id="532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(cont.)</a:t>
            </a:r>
            <a:endParaRPr lang="en-AU" altLang="en-US"/>
          </a:p>
        </p:txBody>
      </p:sp>
      <p:sp>
        <p:nvSpPr>
          <p:cNvPr id="532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Now add L2 cache</a:t>
            </a:r>
          </a:p>
          <a:p>
            <a:pPr lvl="1" eaLnBrk="1" hangingPunct="1"/>
            <a:r>
              <a:rPr lang="en-US" altLang="en-US" dirty="0"/>
              <a:t>Access time = 5ns</a:t>
            </a:r>
          </a:p>
          <a:p>
            <a:pPr lvl="1" eaLnBrk="1" hangingPunct="1"/>
            <a:r>
              <a:rPr lang="en-US" altLang="en-US" dirty="0"/>
              <a:t>Global miss rate to main memory = 0.5%</a:t>
            </a:r>
          </a:p>
          <a:p>
            <a:pPr lvl="1" eaLnBrk="1" hangingPunct="1"/>
            <a:r>
              <a:rPr lang="en-US" altLang="en-US" dirty="0"/>
              <a:t>Main memory access time = 100ns (still)</a:t>
            </a:r>
          </a:p>
          <a:p>
            <a:pPr eaLnBrk="1" hangingPunct="1"/>
            <a:r>
              <a:rPr lang="en-US" altLang="en-US" dirty="0"/>
              <a:t>Primary miss with L2 hit</a:t>
            </a:r>
          </a:p>
          <a:p>
            <a:pPr lvl="1" eaLnBrk="1" hangingPunct="1"/>
            <a:r>
              <a:rPr lang="en-US" altLang="en-US" dirty="0"/>
              <a:t>Penalty = 5ns/0.25ns = 20 cycles</a:t>
            </a:r>
          </a:p>
          <a:p>
            <a:pPr eaLnBrk="1" hangingPunct="1"/>
            <a:r>
              <a:rPr lang="en-US" altLang="en-US" dirty="0"/>
              <a:t>Primary miss with L2 miss</a:t>
            </a:r>
          </a:p>
          <a:p>
            <a:pPr lvl="1" eaLnBrk="1" hangingPunct="1"/>
            <a:r>
              <a:rPr lang="en-US" altLang="en-US" dirty="0"/>
              <a:t>Extra penalty = ???</a:t>
            </a:r>
          </a:p>
        </p:txBody>
      </p:sp>
    </p:spTree>
    <p:extLst>
      <p:ext uri="{BB962C8B-B14F-4D97-AF65-F5344CB8AC3E}">
        <p14:creationId xmlns:p14="http://schemas.microsoft.com/office/powerpoint/2010/main" val="2428191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24FC46D-587C-FE40-9068-89C6AD9AC316}" type="slidenum">
              <a:rPr lang="en-AU" altLang="en-US"/>
              <a:pPr/>
              <a:t>22</a:t>
            </a:fld>
            <a:endParaRPr lang="en-AU" altLang="en-US"/>
          </a:p>
        </p:txBody>
      </p:sp>
      <p:sp>
        <p:nvSpPr>
          <p:cNvPr id="532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(cont.)</a:t>
            </a:r>
            <a:endParaRPr lang="en-AU" altLang="en-US"/>
          </a:p>
        </p:txBody>
      </p:sp>
      <p:sp>
        <p:nvSpPr>
          <p:cNvPr id="532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Now add L2 cache</a:t>
            </a:r>
          </a:p>
          <a:p>
            <a:pPr lvl="1" eaLnBrk="1" hangingPunct="1"/>
            <a:r>
              <a:rPr lang="en-US" altLang="en-US" dirty="0"/>
              <a:t>Access time = 5ns</a:t>
            </a:r>
          </a:p>
          <a:p>
            <a:pPr lvl="1" eaLnBrk="1" hangingPunct="1"/>
            <a:r>
              <a:rPr lang="en-US" altLang="en-US" dirty="0"/>
              <a:t>Global miss rate to main memory = 0.5%</a:t>
            </a:r>
          </a:p>
          <a:p>
            <a:pPr lvl="1" eaLnBrk="1" hangingPunct="1"/>
            <a:r>
              <a:rPr lang="en-US" altLang="en-US" dirty="0"/>
              <a:t>Main memory access time = 100ns (still)</a:t>
            </a:r>
          </a:p>
          <a:p>
            <a:pPr eaLnBrk="1" hangingPunct="1"/>
            <a:r>
              <a:rPr lang="en-US" altLang="en-US" dirty="0"/>
              <a:t>Primary miss with L2 hit</a:t>
            </a:r>
          </a:p>
          <a:p>
            <a:pPr lvl="1" eaLnBrk="1" hangingPunct="1"/>
            <a:r>
              <a:rPr lang="en-US" altLang="en-US" dirty="0"/>
              <a:t>Penalty = 5ns/0.25ns = 20 cycles</a:t>
            </a:r>
          </a:p>
          <a:p>
            <a:pPr eaLnBrk="1" hangingPunct="1"/>
            <a:r>
              <a:rPr lang="en-US" altLang="en-US" dirty="0"/>
              <a:t>Primary miss with L2 miss</a:t>
            </a:r>
          </a:p>
          <a:p>
            <a:pPr lvl="1" eaLnBrk="1" hangingPunct="1"/>
            <a:r>
              <a:rPr lang="en-US" altLang="en-US" dirty="0"/>
              <a:t>Extra penalty = 100ns/0.25ns = 400 cycles</a:t>
            </a:r>
          </a:p>
          <a:p>
            <a:pPr eaLnBrk="1" hangingPunct="1"/>
            <a:r>
              <a:rPr lang="en-US" altLang="en-US" dirty="0"/>
              <a:t>CPI = ???</a:t>
            </a:r>
          </a:p>
        </p:txBody>
      </p:sp>
    </p:spTree>
    <p:extLst>
      <p:ext uri="{BB962C8B-B14F-4D97-AF65-F5344CB8AC3E}">
        <p14:creationId xmlns:p14="http://schemas.microsoft.com/office/powerpoint/2010/main" val="3341296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E24FC46D-587C-FE40-9068-89C6AD9AC316}" type="slidenum">
              <a:rPr lang="en-AU" altLang="en-US"/>
              <a:pPr/>
              <a:t>23</a:t>
            </a:fld>
            <a:endParaRPr lang="en-AU" altLang="en-US"/>
          </a:p>
        </p:txBody>
      </p:sp>
      <p:sp>
        <p:nvSpPr>
          <p:cNvPr id="532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(cont.)</a:t>
            </a:r>
            <a:endParaRPr lang="en-AU" altLang="en-US"/>
          </a:p>
        </p:txBody>
      </p:sp>
      <p:sp>
        <p:nvSpPr>
          <p:cNvPr id="532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Now add L2 cache</a:t>
            </a:r>
          </a:p>
          <a:p>
            <a:pPr lvl="1" eaLnBrk="1" hangingPunct="1"/>
            <a:r>
              <a:rPr lang="en-US" altLang="en-US" dirty="0"/>
              <a:t>Access time = 5ns</a:t>
            </a:r>
          </a:p>
          <a:p>
            <a:pPr lvl="1" eaLnBrk="1" hangingPunct="1"/>
            <a:r>
              <a:rPr lang="en-US" altLang="en-US" dirty="0"/>
              <a:t>Global miss rate to main memory = 0.5%</a:t>
            </a:r>
          </a:p>
          <a:p>
            <a:pPr eaLnBrk="1" hangingPunct="1"/>
            <a:r>
              <a:rPr lang="en-US" altLang="en-US" dirty="0"/>
              <a:t>Primary miss with L2 hit</a:t>
            </a:r>
          </a:p>
          <a:p>
            <a:pPr lvl="1" eaLnBrk="1" hangingPunct="1"/>
            <a:r>
              <a:rPr lang="en-US" altLang="en-US" dirty="0"/>
              <a:t>Penalty = 5ns/0.25ns = 20 cycles</a:t>
            </a:r>
          </a:p>
          <a:p>
            <a:pPr eaLnBrk="1" hangingPunct="1"/>
            <a:r>
              <a:rPr lang="en-US" altLang="en-US" dirty="0"/>
              <a:t>Primary miss with L2 miss</a:t>
            </a:r>
          </a:p>
          <a:p>
            <a:pPr lvl="1" eaLnBrk="1" hangingPunct="1"/>
            <a:r>
              <a:rPr lang="en-US" altLang="en-US" dirty="0"/>
              <a:t>Extra penalty = 100ns/0.25ns = 400 cycles</a:t>
            </a:r>
          </a:p>
          <a:p>
            <a:pPr eaLnBrk="1" hangingPunct="1"/>
            <a:r>
              <a:rPr lang="en-US" altLang="en-US" dirty="0"/>
              <a:t>CPI = 1 + 0.02 × 20 + 0.005 × 400 = 3.4</a:t>
            </a:r>
          </a:p>
          <a:p>
            <a:pPr eaLnBrk="1" hangingPunct="1"/>
            <a:r>
              <a:rPr lang="en-US" altLang="en-US" dirty="0"/>
              <a:t>Performance ratio = 9/3.4 = 2.6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59672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269642F-2176-C549-A769-2C7F6889E4EB}" type="slidenum">
              <a:rPr lang="en-AU" altLang="en-US"/>
              <a:pPr/>
              <a:t>3</a:t>
            </a:fld>
            <a:endParaRPr lang="en-AU" alt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Example: Intrinsity FastMATH</a:t>
            </a:r>
          </a:p>
        </p:txBody>
      </p:sp>
      <p:pic>
        <p:nvPicPr>
          <p:cNvPr id="37892" name="Picture 4" descr="f05-09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196975"/>
            <a:ext cx="7975600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677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CB8745B-E12D-394F-A2CB-F83922E3215E}" type="slidenum">
              <a:rPr lang="en-AU" altLang="en-US"/>
              <a:pPr/>
              <a:t>4</a:t>
            </a:fld>
            <a:endParaRPr lang="en-AU" altLang="en-US"/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Measuring Cache Performance</a:t>
            </a:r>
            <a:endParaRPr lang="en-AU" altLang="en-US" sz="4000"/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7352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Components of CPU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Program execution cycles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/>
              <a:t>Includes cache hit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Memory stall cycles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/>
              <a:t>Mainly from cache misses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With simplifying assumptions:</a:t>
            </a:r>
            <a:endParaRPr lang="en-AU" altLang="en-US"/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 rot="5400000">
            <a:off x="6277769" y="2499519"/>
            <a:ext cx="53657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§5.4 Measuring and Improving Cache Performance</a:t>
            </a: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1385888" y="3905250"/>
          <a:ext cx="614838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Equation" r:id="rId4" imgW="3073400" imgH="1181100" progId="Equation.3">
                  <p:embed/>
                </p:oleObj>
              </mc:Choice>
              <mc:Fallback>
                <p:oleObj name="Equation" r:id="rId4" imgW="3073400" imgH="1181100" progId="Equation.3">
                  <p:embed/>
                  <p:pic>
                    <p:nvPicPr>
                      <p:cNvPr id="205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3905250"/>
                        <a:ext cx="6148387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36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C527323-CB52-6B42-9955-02D0C2F631DB}" type="slidenum">
              <a:rPr lang="en-AU" altLang="en-US"/>
              <a:pPr/>
              <a:t>5</a:t>
            </a:fld>
            <a:endParaRPr lang="en-AU" alt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Average Access Time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Hit time is also important for performance</a:t>
            </a:r>
          </a:p>
          <a:p>
            <a:pPr eaLnBrk="1" hangingPunct="1"/>
            <a:r>
              <a:rPr lang="en-AU" altLang="en-US"/>
              <a:t>Average memory access time (AMAT)</a:t>
            </a:r>
          </a:p>
          <a:p>
            <a:pPr lvl="1" eaLnBrk="1" hangingPunct="1"/>
            <a:r>
              <a:rPr lang="en-AU" altLang="en-US"/>
              <a:t>AMAT = Hit time + Miss rate </a:t>
            </a:r>
            <a:r>
              <a:rPr lang="en-US" altLang="en-US">
                <a:ea typeface="Arial" charset="0"/>
                <a:cs typeface="Arial" charset="0"/>
              </a:rPr>
              <a:t>× Miss penalty</a:t>
            </a:r>
          </a:p>
          <a:p>
            <a:pPr eaLnBrk="1" hangingPunct="1"/>
            <a:r>
              <a:rPr lang="en-US" altLang="en-US">
                <a:ea typeface="Arial" charset="0"/>
                <a:cs typeface="Arial" charset="0"/>
              </a:rPr>
              <a:t>Example</a:t>
            </a:r>
          </a:p>
          <a:p>
            <a:pPr lvl="1" eaLnBrk="1" hangingPunct="1"/>
            <a:r>
              <a:rPr lang="en-US" altLang="en-US">
                <a:ea typeface="Arial" charset="0"/>
                <a:cs typeface="Arial" charset="0"/>
              </a:rPr>
              <a:t>CPU with 1ns clock, hit time = 1 cycle, miss penalty = 20 cycles, I-cache miss rate = 5%</a:t>
            </a:r>
          </a:p>
          <a:p>
            <a:pPr lvl="1" eaLnBrk="1" hangingPunct="1"/>
            <a:r>
              <a:rPr lang="en-US" altLang="en-US">
                <a:ea typeface="Arial" charset="0"/>
                <a:cs typeface="Arial" charset="0"/>
              </a:rPr>
              <a:t>AMAT = 1 + 0.05 × 20 = 2ns</a:t>
            </a:r>
          </a:p>
          <a:p>
            <a:pPr lvl="2" eaLnBrk="1" hangingPunct="1"/>
            <a:r>
              <a:rPr lang="en-US" altLang="en-US">
                <a:ea typeface="Arial" charset="0"/>
                <a:cs typeface="Arial" charset="0"/>
              </a:rPr>
              <a:t>2 cycles per instruction</a:t>
            </a:r>
          </a:p>
        </p:txBody>
      </p:sp>
    </p:spTree>
    <p:extLst>
      <p:ext uri="{BB962C8B-B14F-4D97-AF65-F5344CB8AC3E}">
        <p14:creationId xmlns:p14="http://schemas.microsoft.com/office/powerpoint/2010/main" val="4175012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D536A6A5-92EB-A348-93D0-FE2195FFE5F4}" type="slidenum">
              <a:rPr lang="en-AU" altLang="en-US"/>
              <a:pPr/>
              <a:t>6</a:t>
            </a:fld>
            <a:endParaRPr lang="en-AU" altLang="en-US"/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Performance Summary</a:t>
            </a:r>
            <a:endParaRPr lang="en-AU" altLang="en-US"/>
          </a:p>
        </p:txBody>
      </p:sp>
      <p:sp>
        <p:nvSpPr>
          <p:cNvPr id="4198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CPU performance increased</a:t>
            </a:r>
          </a:p>
          <a:p>
            <a:pPr lvl="1" eaLnBrk="1" hangingPunct="1"/>
            <a:r>
              <a:rPr lang="en-US" altLang="en-US"/>
              <a:t>Miss penalty becomes more significant</a:t>
            </a:r>
          </a:p>
          <a:p>
            <a:pPr eaLnBrk="1" hangingPunct="1"/>
            <a:r>
              <a:rPr lang="en-US" altLang="en-US"/>
              <a:t>Decreasing base CPI</a:t>
            </a:r>
          </a:p>
          <a:p>
            <a:pPr lvl="1" eaLnBrk="1" hangingPunct="1"/>
            <a:r>
              <a:rPr lang="en-US" altLang="en-US"/>
              <a:t>Greater proportion of time spent on memory stalls</a:t>
            </a:r>
          </a:p>
          <a:p>
            <a:pPr eaLnBrk="1" hangingPunct="1"/>
            <a:r>
              <a:rPr lang="en-US" altLang="en-US"/>
              <a:t>Increasing clock rate</a:t>
            </a:r>
          </a:p>
          <a:p>
            <a:pPr lvl="1" eaLnBrk="1" hangingPunct="1"/>
            <a:r>
              <a:rPr lang="en-US" altLang="en-US"/>
              <a:t>Memory stalls account for more CPU cycles</a:t>
            </a:r>
          </a:p>
          <a:p>
            <a:pPr eaLnBrk="1" hangingPunct="1"/>
            <a:r>
              <a:rPr lang="en-US" altLang="en-US"/>
              <a:t>Can’t neglect cache behavior when evaluating system performance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59661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6A8A9F7F-42FB-1D45-96AA-49190AF19FAB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Associative Caches</a:t>
            </a:r>
            <a:endParaRPr lang="en-AU" altLang="en-US"/>
          </a:p>
        </p:txBody>
      </p:sp>
      <p:sp>
        <p:nvSpPr>
          <p:cNvPr id="430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Fully associative</a:t>
            </a:r>
          </a:p>
          <a:p>
            <a:pPr lvl="1" eaLnBrk="1" hangingPunct="1"/>
            <a:r>
              <a:rPr lang="en-US" altLang="en-US" dirty="0"/>
              <a:t>Allow a given block to go in any cache entry</a:t>
            </a:r>
          </a:p>
          <a:p>
            <a:pPr lvl="1" eaLnBrk="1" hangingPunct="1"/>
            <a:r>
              <a:rPr lang="en-US" altLang="en-US" dirty="0"/>
              <a:t>Requires all entries to be searched at once</a:t>
            </a:r>
          </a:p>
          <a:p>
            <a:pPr lvl="1" eaLnBrk="1" hangingPunct="1"/>
            <a:r>
              <a:rPr lang="en-US" altLang="en-US" dirty="0"/>
              <a:t>Comparator per entry (expensive)</a:t>
            </a:r>
          </a:p>
          <a:p>
            <a:pPr eaLnBrk="1" hangingPunct="1"/>
            <a:r>
              <a:rPr lang="en-US" altLang="en-US" i="1" dirty="0"/>
              <a:t>n</a:t>
            </a:r>
            <a:r>
              <a:rPr lang="en-US" altLang="en-US" dirty="0"/>
              <a:t>-way set associative</a:t>
            </a:r>
          </a:p>
          <a:p>
            <a:pPr lvl="1" eaLnBrk="1" hangingPunct="1"/>
            <a:r>
              <a:rPr lang="en-US" altLang="en-US" dirty="0"/>
              <a:t>Each set contains </a:t>
            </a:r>
            <a:r>
              <a:rPr lang="en-US" altLang="en-US" i="1" dirty="0"/>
              <a:t>n</a:t>
            </a:r>
            <a:r>
              <a:rPr lang="en-US" altLang="en-US" dirty="0"/>
              <a:t> entries</a:t>
            </a:r>
            <a:endParaRPr lang="en-AU" altLang="en-US" dirty="0"/>
          </a:p>
          <a:p>
            <a:pPr lvl="1" eaLnBrk="1" hangingPunct="1"/>
            <a:r>
              <a:rPr lang="en-US" altLang="en-US" dirty="0"/>
              <a:t>Block number determines which set</a:t>
            </a:r>
          </a:p>
          <a:p>
            <a:pPr lvl="2" eaLnBrk="1" hangingPunct="1"/>
            <a:r>
              <a:rPr lang="en-US" altLang="en-US" dirty="0"/>
              <a:t>(Block number) modulo (#Sets in cache)</a:t>
            </a:r>
          </a:p>
          <a:p>
            <a:pPr lvl="1" eaLnBrk="1" hangingPunct="1"/>
            <a:r>
              <a:rPr lang="en-US" altLang="en-US" dirty="0"/>
              <a:t>Search all entries in a given set at once</a:t>
            </a:r>
          </a:p>
          <a:p>
            <a:pPr lvl="1" eaLnBrk="1" hangingPunct="1"/>
            <a:r>
              <a:rPr lang="en-US" altLang="en-US" i="1" dirty="0"/>
              <a:t>n</a:t>
            </a:r>
            <a:r>
              <a:rPr lang="en-US" altLang="en-US" dirty="0"/>
              <a:t> comparators (less expensive)</a:t>
            </a:r>
          </a:p>
        </p:txBody>
      </p:sp>
    </p:spTree>
    <p:extLst>
      <p:ext uri="{BB962C8B-B14F-4D97-AF65-F5344CB8AC3E}">
        <p14:creationId xmlns:p14="http://schemas.microsoft.com/office/powerpoint/2010/main" val="102812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9323135D-2AE1-5D4F-922A-5B3FA2435F92}" type="slidenum">
              <a:rPr lang="en-AU" altLang="en-US"/>
              <a:pPr/>
              <a:t>8</a:t>
            </a:fld>
            <a:endParaRPr lang="en-AU" altLang="en-US"/>
          </a:p>
        </p:txBody>
      </p:sp>
      <p:pic>
        <p:nvPicPr>
          <p:cNvPr id="44035" name="Picture 5" descr="f05-1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844675"/>
            <a:ext cx="7731125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Associative Cache Example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74117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47918B9-8799-EC4B-AE7D-EB71329C040F}" type="slidenum">
              <a:rPr lang="en-AU" altLang="en-US"/>
              <a:pPr/>
              <a:t>9</a:t>
            </a:fld>
            <a:endParaRPr lang="en-AU" altLang="en-US"/>
          </a:p>
        </p:txBody>
      </p:sp>
      <p:sp>
        <p:nvSpPr>
          <p:cNvPr id="4505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Spectrum of Associativity</a:t>
            </a:r>
            <a:endParaRPr lang="en-AU" altLang="en-US"/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 a cache with 8 entries</a:t>
            </a:r>
            <a:endParaRPr lang="en-AU" altLang="en-US"/>
          </a:p>
        </p:txBody>
      </p:sp>
      <p:pic>
        <p:nvPicPr>
          <p:cNvPr id="45061" name="Picture 7" descr="f05-1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844675"/>
            <a:ext cx="5513387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702318"/>
      </p:ext>
    </p:extLst>
  </p:cSld>
  <p:clrMapOvr>
    <a:masterClrMapping/>
  </p:clrMapOvr>
</p:sld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10246</TotalTime>
  <Words>2107</Words>
  <Application>Microsoft Macintosh PowerPoint</Application>
  <PresentationFormat>On-screen Show (4:3)</PresentationFormat>
  <Paragraphs>428</Paragraphs>
  <Slides>23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Black</vt:lpstr>
      <vt:lpstr>Corbel</vt:lpstr>
      <vt:lpstr>Times New Roman</vt:lpstr>
      <vt:lpstr>Wingdings</vt:lpstr>
      <vt:lpstr>cod4e</vt:lpstr>
      <vt:lpstr>Equation</vt:lpstr>
      <vt:lpstr>The Memory Hierarchy</vt:lpstr>
      <vt:lpstr>Direct Mapped Cache</vt:lpstr>
      <vt:lpstr>Example: Intrinsity FastMATH</vt:lpstr>
      <vt:lpstr>Measuring Cache Performance</vt:lpstr>
      <vt:lpstr>Average Access Time</vt:lpstr>
      <vt:lpstr>Performance Summary</vt:lpstr>
      <vt:lpstr>Associative Caches</vt:lpstr>
      <vt:lpstr>Associative Cache Example</vt:lpstr>
      <vt:lpstr>Spectrum of Associativity</vt:lpstr>
      <vt:lpstr>Associativity Example</vt:lpstr>
      <vt:lpstr>Associativity Example</vt:lpstr>
      <vt:lpstr>Associativity Example</vt:lpstr>
      <vt:lpstr>Associativity Example</vt:lpstr>
      <vt:lpstr>How Much Associativity</vt:lpstr>
      <vt:lpstr>Set Associative Cache Organization</vt:lpstr>
      <vt:lpstr>Replacement Policy</vt:lpstr>
      <vt:lpstr>Multilevel Caches</vt:lpstr>
      <vt:lpstr>Multilevel Cache Example</vt:lpstr>
      <vt:lpstr>Multilevel Cache Example</vt:lpstr>
      <vt:lpstr>Example (cont.)</vt:lpstr>
      <vt:lpstr>Example (cont.)</vt:lpstr>
      <vt:lpstr>Example (cont.)</vt:lpstr>
      <vt:lpstr>Example (cont.)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Peter Ashenden</dc:creator>
  <cp:lastModifiedBy>Utterback, Robert</cp:lastModifiedBy>
  <cp:revision>154</cp:revision>
  <dcterms:created xsi:type="dcterms:W3CDTF">2008-08-25T10:09:57Z</dcterms:created>
  <dcterms:modified xsi:type="dcterms:W3CDTF">2018-11-20T16:12:07Z</dcterms:modified>
</cp:coreProperties>
</file>