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1" r:id="rId1"/>
  </p:sldMasterIdLst>
  <p:notesMasterIdLst>
    <p:notesMasterId r:id="rId18"/>
  </p:notesMasterIdLst>
  <p:handoutMasterIdLst>
    <p:handoutMasterId r:id="rId19"/>
  </p:handoutMasterIdLst>
  <p:sldIdLst>
    <p:sldId id="330" r:id="rId2"/>
    <p:sldId id="602" r:id="rId3"/>
    <p:sldId id="512" r:id="rId4"/>
    <p:sldId id="513" r:id="rId5"/>
    <p:sldId id="514" r:id="rId6"/>
    <p:sldId id="515" r:id="rId7"/>
    <p:sldId id="516" r:id="rId8"/>
    <p:sldId id="517" r:id="rId9"/>
    <p:sldId id="604" r:id="rId10"/>
    <p:sldId id="518" r:id="rId11"/>
    <p:sldId id="519" r:id="rId12"/>
    <p:sldId id="520" r:id="rId13"/>
    <p:sldId id="521" r:id="rId14"/>
    <p:sldId id="522" r:id="rId15"/>
    <p:sldId id="523" r:id="rId16"/>
    <p:sldId id="524" r:id="rId17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B50B"/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1" autoAdjust="0"/>
    <p:restoredTop sz="83370" autoAdjust="0"/>
  </p:normalViewPr>
  <p:slideViewPr>
    <p:cSldViewPr>
      <p:cViewPr varScale="1">
        <p:scale>
          <a:sx n="132" d="100"/>
          <a:sy n="132" d="100"/>
        </p:scale>
        <p:origin x="1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6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267C8BCC-0447-4745-94ED-378CE8635A27}" type="datetime4">
              <a:rPr lang="en-US"/>
              <a:pPr>
                <a:defRPr/>
              </a:pPr>
              <a:t>September 17, 2017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5CFEC518-7844-2143-A566-18651CAB58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7CC6111-B6E0-AF42-811D-9B96DE72BDAA}" type="datetime4">
              <a:rPr lang="en-US"/>
              <a:pPr>
                <a:defRPr/>
              </a:pPr>
              <a:t>September 17, 2017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 — Computer Abstractions and Technology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imes New Roman" charset="0"/>
              </a:defRPr>
            </a:lvl1pPr>
          </a:lstStyle>
          <a:p>
            <a:pPr>
              <a:defRPr/>
            </a:pPr>
            <a:fld id="{F08FD2BB-A72E-D242-B9C0-C256E6599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Morgan Kaufmann Publishers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97CC6111-B6E0-AF42-811D-9B96DE72BDAA}" type="datetime4">
              <a:rPr lang="en-US" smtClean="0"/>
              <a:pPr>
                <a:defRPr/>
              </a:pPr>
              <a:t>September 17,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 — Computer Abstractions and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F08FD2BB-A72E-D242-B9C0-C256E65997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79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425CA0E-B3D2-DC4E-9E68-BB9D76DC7ACC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8612E40-9CE1-CE4C-BAA0-A9941DFB6038}" type="slidenum">
              <a:rPr lang="en-US" altLang="en-US">
                <a:latin typeface="Times New Roman" charset="0"/>
              </a:rPr>
              <a:pPr/>
              <a:t>11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747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CFB26DF-10B7-1245-B467-9776AA6AC3C3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10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D06B535-CC93-B049-BE58-6EC036901A9E}" type="slidenum">
              <a:rPr lang="en-US" altLang="en-US">
                <a:latin typeface="Times New Roman" charset="0"/>
              </a:rPr>
              <a:pPr/>
              <a:t>12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10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796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51A469-517C-6C48-BA37-3C7E7743306A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21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2862FCE-0C14-3E4B-B120-7250D77E51F8}" type="slidenum">
              <a:rPr lang="en-US" altLang="en-US">
                <a:latin typeface="Times New Roman" charset="0"/>
              </a:rPr>
              <a:pPr/>
              <a:t>13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21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96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4761847-0E60-D946-8AC2-FE307BBC5D1A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8E3201C-2415-2C42-B786-B0381FCA0FA3}" type="slidenum">
              <a:rPr lang="en-US" altLang="en-US">
                <a:latin typeface="Times New Roman" charset="0"/>
              </a:rPr>
              <a:pPr/>
              <a:t>14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31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9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01F7953-70A9-264A-9451-A276EEDE8033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41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F4E9720-41B1-0448-A0BB-37048E2B7153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41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How to do &gt;? What</a:t>
            </a:r>
            <a:r>
              <a:rPr lang="en-AU" altLang="en-US" baseline="0" dirty="0" smtClean="0">
                <a:latin typeface="Times New Roman" charset="0"/>
              </a:rPr>
              <a:t> about &lt;=?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025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F282076-B787-534B-8D32-D1A1D8C461D1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51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C3AF5E6-876F-104A-9187-6602479D4C26}" type="slidenum">
              <a:rPr lang="en-US" altLang="en-US">
                <a:latin typeface="Times New Roman" charset="0"/>
              </a:rPr>
              <a:pPr/>
              <a:t>16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351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23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A530232-9C59-F545-9A19-0A9B98A3714E}" type="datetime3">
              <a:rPr lang="en-US" altLang="en-US" sz="1300">
                <a:latin typeface="Times New Roman" charset="0"/>
              </a:rPr>
              <a:pPr/>
              <a:t>17 September 2017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300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A9CF39C-6EAC-FE4B-B977-BCFE4752343B}" type="slidenum">
              <a:rPr lang="en-US" altLang="en-US" sz="1300">
                <a:latin typeface="Times New Roman" charset="0"/>
              </a:rPr>
              <a:pPr/>
              <a:t>2</a:t>
            </a:fld>
            <a:endParaRPr lang="en-US" altLang="en-US" sz="1300">
              <a:latin typeface="Times New Roman" charset="0"/>
            </a:endParaRPr>
          </a:p>
        </p:txBody>
      </p:sp>
      <p:sp>
        <p:nvSpPr>
          <p:cNvPr id="133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charset="0"/>
              </a:rPr>
              <a:t>With a single</a:t>
            </a:r>
            <a:r>
              <a:rPr lang="en-US" altLang="en-US" baseline="0" dirty="0" smtClean="0">
                <a:latin typeface="Times New Roman" charset="0"/>
              </a:rPr>
              <a:t> exception, when op=0 it’s in R format</a:t>
            </a: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5A25033-BDB6-ED4D-AF5D-40856B4980DE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A26AE47-FE2C-D146-9D98-357C3531D9C2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1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14F8618-E691-F241-BCA0-E99370FEA4E0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39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7AD3662-E396-9A40-A836-AE4AA1474DED}" type="slidenum">
              <a:rPr lang="en-US" altLang="en-US">
                <a:latin typeface="Times New Roman" charset="0"/>
              </a:rPr>
              <a:pPr/>
              <a:t>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39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EB92AC0-D386-6F45-948A-303366EE120B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49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9FCC502-7135-9448-8ABF-369B8A5C2718}" type="slidenum">
              <a:rPr lang="en-US" altLang="en-US">
                <a:latin typeface="Times New Roman" charset="0"/>
              </a:rPr>
              <a:pPr/>
              <a:t>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49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AU" altLang="en-US" dirty="0" smtClean="0">
                <a:latin typeface="Times New Roman" charset="0"/>
              </a:rPr>
              <a:t>We</a:t>
            </a:r>
            <a:r>
              <a:rPr lang="en-AU" altLang="en-US" baseline="0" dirty="0" smtClean="0">
                <a:latin typeface="Times New Roman" charset="0"/>
              </a:rPr>
              <a:t> sometimes use this to get different bytes from a word.</a:t>
            </a:r>
            <a:endParaRPr lang="en-AU" altLang="en-US" dirty="0" smtClean="0">
              <a:latin typeface="Times New Roman" charset="0"/>
            </a:endParaRPr>
          </a:p>
          <a:p>
            <a:endParaRPr lang="en-AU" altLang="en-US" dirty="0" smtClean="0">
              <a:latin typeface="Times New Roman" charset="0"/>
            </a:endParaRPr>
          </a:p>
          <a:p>
            <a:r>
              <a:rPr lang="en-AU" altLang="en-US" dirty="0" smtClean="0">
                <a:latin typeface="Times New Roman" charset="0"/>
              </a:rPr>
              <a:t>Compare</a:t>
            </a:r>
            <a:r>
              <a:rPr lang="en-AU" altLang="en-US" baseline="0" dirty="0" smtClean="0">
                <a:latin typeface="Times New Roman" charset="0"/>
              </a:rPr>
              <a:t> to base 10, multiplying by 10</a:t>
            </a:r>
            <a:endParaRPr lang="en-AU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44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BBD51C7-15E7-B64D-A57F-7D1E20858D32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3364D83-486D-9F44-8456-EB318B03766B}" type="slidenum">
              <a:rPr lang="en-US" altLang="en-US">
                <a:latin typeface="Times New Roman" charset="0"/>
              </a:rPr>
              <a:pPr/>
              <a:t>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43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76DD2A-CCA7-124B-97C6-EE326BE061A5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8BEB475-475C-1A42-8F15-DA1FE0743AED}" type="slidenum">
              <a:rPr lang="en-US" altLang="en-US">
                <a:latin typeface="Times New Roman" charset="0"/>
              </a:rPr>
              <a:pPr/>
              <a:t>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46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E1A3B9B-A71B-7349-916A-2ED97CF3C79A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A67B86C-5231-8747-8EC2-0D6EEA5C585A}" type="slidenum">
              <a:rPr lang="en-US" altLang="en-US">
                <a:latin typeface="Times New Roman" charset="0"/>
              </a:rPr>
              <a:pPr/>
              <a:t>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4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The University of Adelaide, School of Computer Science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37C0FE2-BF61-2C43-9BBB-461690178C3E}" type="datetime3">
              <a:rPr lang="en-US" altLang="en-US">
                <a:latin typeface="Times New Roman" charset="0"/>
              </a:rPr>
              <a:pPr/>
              <a:t>17 September 2017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latin typeface="Times New Roman" charset="0"/>
              </a:rPr>
              <a:t>Chapter 2 — Instructions: Language of the Computer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7238479-2FC4-2E4B-9940-094AD515839D}" type="slidenum">
              <a:rPr lang="en-US" altLang="en-US">
                <a:latin typeface="Times New Roman" charset="0"/>
              </a:rPr>
              <a:pPr/>
              <a:t>10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3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30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29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Box 19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2000">
                  <a:solidFill>
                    <a:schemeClr val="bg1"/>
                  </a:solidFill>
                  <a:latin typeface="Arial Black" charset="0"/>
                </a:rPr>
                <a:t>5</a:t>
              </a:r>
              <a:r>
                <a:rPr lang="en-GB" altLang="en-US" sz="2000" baseline="30000">
                  <a:solidFill>
                    <a:schemeClr val="bg1"/>
                  </a:solidFill>
                  <a:latin typeface="Arial Black" charset="0"/>
                </a:rPr>
                <a:t>th</a:t>
              </a:r>
              <a:endParaRPr lang="en-GB" altLang="en-US" sz="2000">
                <a:solidFill>
                  <a:schemeClr val="bg1"/>
                </a:solidFill>
                <a:latin typeface="Arial Black" charset="0"/>
              </a:endParaRPr>
            </a:p>
            <a:p>
              <a:endParaRPr lang="en-US" altLang="en-US" sz="2000">
                <a:solidFill>
                  <a:schemeClr val="bg1"/>
                </a:solidFill>
                <a:latin typeface="Arial Black" charset="0"/>
              </a:endParaRPr>
            </a:p>
          </p:txBody>
        </p:sp>
        <p:sp>
          <p:nvSpPr>
            <p:cNvPr id="17" name="TextBox 20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GB" altLang="en-US" sz="1400">
                  <a:solidFill>
                    <a:schemeClr val="bg1"/>
                  </a:solidFill>
                </a:rPr>
                <a:t>Edition</a:t>
              </a:r>
              <a:endParaRPr lang="en-US" alt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2959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2959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4608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C25631A7-60E7-7244-A4EA-450241D92792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701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FDF79DDB-D410-EA4F-9473-602D1DBFA8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185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C6F03C8-1942-634D-B348-82E6841B4DE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904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80D1B24-8715-A740-AEB0-F063F995574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5789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B62E9CE-F100-E14B-87FF-B98D12F12EE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8123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A562C786-EE3F-FD40-B876-B6D46C614EF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3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1B4205B-3BB3-3B46-A5FF-0224824519B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529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4A1F31F-8F9A-134B-84E6-DBABBAB1DE1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7462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96ED4B8C-E97C-8E44-BC10-14DE6597711F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7983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127112B6-527E-1B48-9BE7-F273D41ACD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711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732493DD-6236-9D41-B0F1-FA258674103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7081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8E96F957-9832-0B4F-82F9-59C7E64F31A0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0606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23F35528-A3CE-094C-B344-DF874D0D00F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6346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/>
            </a:lvl1pPr>
          </a:lstStyle>
          <a:p>
            <a:pPr>
              <a:defRPr/>
            </a:pPr>
            <a:r>
              <a:rPr lang="en-AU" altLang="en-US"/>
              <a:t>Chapter 1 — Computer Abstractions and Technology — </a:t>
            </a:r>
            <a:fld id="{DA85E8C0-DB33-BB4B-8FEA-DAB5A7CA0CAC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pic>
        <p:nvPicPr>
          <p:cNvPr id="1031" name="Picture 7" descr="MK Logo.jp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2" y="1582738"/>
            <a:ext cx="8026151" cy="1323439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Logical and Conditional Instructions</a:t>
            </a:r>
            <a:endParaRPr lang="en-US" dirty="0"/>
          </a:p>
        </p:txBody>
      </p:sp>
      <p:sp>
        <p:nvSpPr>
          <p:cNvPr id="18434" name="Text Placeholder 6"/>
          <p:cNvSpPr>
            <a:spLocks noGrp="1"/>
          </p:cNvSpPr>
          <p:nvPr>
            <p:ph type="body" idx="1"/>
          </p:nvPr>
        </p:nvSpPr>
        <p:spPr>
          <a:xfrm>
            <a:off x="689015" y="3645024"/>
            <a:ext cx="7772400" cy="1500187"/>
          </a:xfrm>
        </p:spPr>
        <p:txBody>
          <a:bodyPr/>
          <a:lstStyle/>
          <a:p>
            <a:r>
              <a:rPr lang="en-US" altLang="en-US" sz="3600" dirty="0"/>
              <a:t>Instructor: Robert </a:t>
            </a:r>
            <a:r>
              <a:rPr lang="en-US" altLang="en-US" sz="3600" dirty="0" smtClean="0"/>
              <a:t>Utterback</a:t>
            </a:r>
          </a:p>
          <a:p>
            <a:r>
              <a:rPr lang="en-US" altLang="en-US" sz="3600" dirty="0" smtClean="0"/>
              <a:t>Lecture 15</a:t>
            </a: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D7DD849-ADE6-C949-8FBB-899A399FC16F}" type="slidenum">
              <a:rPr lang="en-AU" altLang="en-US"/>
              <a:pPr/>
              <a:t>10</a:t>
            </a:fld>
            <a:endParaRPr lang="en-AU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Otherwise, continue sequentially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beq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==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bne rs, rt,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(rs != rt) branch to instruction labeled L1;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j L1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unconditional jump to instruction labeled L1</a:t>
            </a:r>
            <a:endParaRPr lang="en-AU" altLang="en-US"/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 rot="5400000">
            <a:off x="6938169" y="1839119"/>
            <a:ext cx="4044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§2.7 Instructions for Making Decisions</a:t>
            </a:r>
          </a:p>
        </p:txBody>
      </p:sp>
    </p:spTree>
    <p:extLst>
      <p:ext uri="{BB962C8B-B14F-4D97-AF65-F5344CB8AC3E}">
        <p14:creationId xmlns:p14="http://schemas.microsoft.com/office/powerpoint/2010/main" val="88073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35BEA0C9-4669-D843-B9EE-749027B11D00}" type="slidenum">
              <a:rPr lang="en-AU" altLang="en-US"/>
              <a:pPr/>
              <a:t>11</a:t>
            </a:fld>
            <a:endParaRPr lang="en-AU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if (i==j) f = g+h;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$s0, $s1,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      bne $s3, $s4, Else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Else: sub $s0, $s1, $s2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5845" name="AutoShape 5"/>
          <p:cNvSpPr>
            <a:spLocks/>
          </p:cNvSpPr>
          <p:nvPr/>
        </p:nvSpPr>
        <p:spPr bwMode="auto">
          <a:xfrm>
            <a:off x="3635375" y="5805488"/>
            <a:ext cx="3529013" cy="403225"/>
          </a:xfrm>
          <a:prstGeom prst="borderCallout1">
            <a:avLst>
              <a:gd name="adj1" fmla="val 28347"/>
              <a:gd name="adj2" fmla="val -2157"/>
              <a:gd name="adj3" fmla="val -57875"/>
              <a:gd name="adj4" fmla="val -389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AU" altLang="en-US"/>
              <a:t>Assembler calculates addresses</a:t>
            </a:r>
          </a:p>
        </p:txBody>
      </p:sp>
      <p:pic>
        <p:nvPicPr>
          <p:cNvPr id="35846" name="Picture 6" descr="f02-09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8BC91C8-EF9D-3949-9195-99789B3AA16D}" type="slidenum">
              <a:rPr lang="en-AU" altLang="en-US"/>
              <a:pPr/>
              <a:t>12</a:t>
            </a:fld>
            <a:endParaRPr lang="en-AU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$s3, k in $s5, address of save in $s6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MIPS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Loop: sll  $t1, $s3, 2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  $t1, $t1, $s6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lw   $t0, 0($t1)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bne  $t0, $s5, Exit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addi $s3, $s3, 1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      j    Loop</a:t>
            </a:r>
            <a:br>
              <a:rPr lang="en-US" altLang="en-US" sz="2800">
                <a:latin typeface="Lucida Console" charset="0"/>
              </a:rPr>
            </a:br>
            <a:r>
              <a:rPr lang="en-US" altLang="en-US" sz="2800">
                <a:latin typeface="Lucida Console" charset="0"/>
              </a:rPr>
              <a:t>Exit: …</a:t>
            </a:r>
            <a:endParaRPr lang="en-AU" altLang="en-US" sz="2800">
              <a:latin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4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204EC284-7F83-BD44-8A5F-CED875916801}" type="slidenum">
              <a:rPr lang="en-AU" altLang="en-US"/>
              <a:pPr/>
              <a:t>13</a:t>
            </a:fld>
            <a:endParaRPr lang="en-AU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Blocks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03462"/>
          </a:xfrm>
        </p:spPr>
        <p:txBody>
          <a:bodyPr/>
          <a:lstStyle/>
          <a:p>
            <a:pPr eaLnBrk="1" hangingPunct="1"/>
            <a:r>
              <a:rPr lang="en-US" altLang="en-US"/>
              <a:t>A basic block is a sequence of instructions with</a:t>
            </a:r>
          </a:p>
          <a:p>
            <a:pPr lvl="1" eaLnBrk="1" hangingPunct="1"/>
            <a:r>
              <a:rPr lang="en-US" altLang="en-US"/>
              <a:t>No embedded branches (except at end)</a:t>
            </a:r>
          </a:p>
          <a:p>
            <a:pPr lvl="1" eaLnBrk="1" hangingPunct="1"/>
            <a:r>
              <a:rPr lang="en-US" altLang="en-US"/>
              <a:t>No branch targets (except at beginning)</a:t>
            </a:r>
            <a:endParaRPr lang="en-AU" altLang="en-US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55650" y="3573463"/>
            <a:ext cx="3311525" cy="2592387"/>
            <a:chOff x="1429" y="2296"/>
            <a:chExt cx="2086" cy="1633"/>
          </a:xfrm>
        </p:grpSpPr>
        <p:sp>
          <p:nvSpPr>
            <p:cNvPr id="37895" name="Rectangle 5"/>
            <p:cNvSpPr>
              <a:spLocks noChangeArrowheads="1"/>
            </p:cNvSpPr>
            <p:nvPr/>
          </p:nvSpPr>
          <p:spPr bwMode="auto">
            <a:xfrm>
              <a:off x="1791" y="261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1791" y="275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7" name="Rectangle 7"/>
            <p:cNvSpPr>
              <a:spLocks noChangeArrowheads="1"/>
            </p:cNvSpPr>
            <p:nvPr/>
          </p:nvSpPr>
          <p:spPr bwMode="auto">
            <a:xfrm>
              <a:off x="1791" y="2886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8" name="Rectangle 8"/>
            <p:cNvSpPr>
              <a:spLocks noChangeArrowheads="1"/>
            </p:cNvSpPr>
            <p:nvPr/>
          </p:nvSpPr>
          <p:spPr bwMode="auto">
            <a:xfrm>
              <a:off x="1791" y="3022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899" name="Rectangle 9"/>
            <p:cNvSpPr>
              <a:spLocks noChangeArrowheads="1"/>
            </p:cNvSpPr>
            <p:nvPr/>
          </p:nvSpPr>
          <p:spPr bwMode="auto">
            <a:xfrm>
              <a:off x="1791" y="3158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791" y="3294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1" name="Rectangle 11"/>
            <p:cNvSpPr>
              <a:spLocks noChangeArrowheads="1"/>
            </p:cNvSpPr>
            <p:nvPr/>
          </p:nvSpPr>
          <p:spPr bwMode="auto">
            <a:xfrm>
              <a:off x="1791" y="3430"/>
              <a:ext cx="1270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2" name="Line 12"/>
            <p:cNvSpPr>
              <a:spLocks noChangeShapeType="1"/>
            </p:cNvSpPr>
            <p:nvPr/>
          </p:nvSpPr>
          <p:spPr bwMode="auto">
            <a:xfrm>
              <a:off x="2426" y="2296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3" name="Line 13"/>
            <p:cNvSpPr>
              <a:spLocks noChangeShapeType="1"/>
            </p:cNvSpPr>
            <p:nvPr/>
          </p:nvSpPr>
          <p:spPr bwMode="auto">
            <a:xfrm>
              <a:off x="2426" y="2614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4" name="Line 14"/>
            <p:cNvSpPr>
              <a:spLocks noChangeShapeType="1"/>
            </p:cNvSpPr>
            <p:nvPr/>
          </p:nvSpPr>
          <p:spPr bwMode="auto">
            <a:xfrm>
              <a:off x="2426" y="3521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5"/>
            <p:cNvSpPr>
              <a:spLocks noChangeShapeType="1"/>
            </p:cNvSpPr>
            <p:nvPr/>
          </p:nvSpPr>
          <p:spPr bwMode="auto">
            <a:xfrm>
              <a:off x="2426" y="3521"/>
              <a:ext cx="10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6" name="Line 16"/>
            <p:cNvSpPr>
              <a:spLocks noChangeShapeType="1"/>
            </p:cNvSpPr>
            <p:nvPr/>
          </p:nvSpPr>
          <p:spPr bwMode="auto">
            <a:xfrm>
              <a:off x="1429" y="265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7" name="Rectangle 17"/>
            <p:cNvSpPr>
              <a:spLocks noChangeArrowheads="1"/>
            </p:cNvSpPr>
            <p:nvPr/>
          </p:nvSpPr>
          <p:spPr bwMode="auto">
            <a:xfrm>
              <a:off x="1791" y="2478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8" name="Rectangle 18"/>
            <p:cNvSpPr>
              <a:spLocks noChangeArrowheads="1"/>
            </p:cNvSpPr>
            <p:nvPr/>
          </p:nvSpPr>
          <p:spPr bwMode="auto">
            <a:xfrm>
              <a:off x="1791" y="2341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09" name="Rectangle 19"/>
            <p:cNvSpPr>
              <a:spLocks noChangeArrowheads="1"/>
            </p:cNvSpPr>
            <p:nvPr/>
          </p:nvSpPr>
          <p:spPr bwMode="auto">
            <a:xfrm>
              <a:off x="1791" y="3566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10" name="Rectangle 20"/>
            <p:cNvSpPr>
              <a:spLocks noChangeArrowheads="1"/>
            </p:cNvSpPr>
            <p:nvPr/>
          </p:nvSpPr>
          <p:spPr bwMode="auto">
            <a:xfrm>
              <a:off x="1791" y="3702"/>
              <a:ext cx="1270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7894" name="Rectangle 21"/>
          <p:cNvSpPr>
            <a:spLocks noChangeArrowheads="1"/>
          </p:cNvSpPr>
          <p:nvPr/>
        </p:nvSpPr>
        <p:spPr bwMode="auto">
          <a:xfrm>
            <a:off x="4211638" y="3716338"/>
            <a:ext cx="46704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 compiler identifies basic blocks for optimization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2800"/>
              <a:t>An advanced processor can accelerate execution of basic blocks</a:t>
            </a:r>
          </a:p>
        </p:txBody>
      </p:sp>
    </p:spTree>
    <p:extLst>
      <p:ext uri="{BB962C8B-B14F-4D97-AF65-F5344CB8AC3E}">
        <p14:creationId xmlns:p14="http://schemas.microsoft.com/office/powerpoint/2010/main" val="4809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08F9A71B-180D-E249-ADBA-A45A8EB01BBD}" type="slidenum">
              <a:rPr lang="en-AU" altLang="en-US"/>
              <a:pPr/>
              <a:t>14</a:t>
            </a:fld>
            <a:endParaRPr lang="en-AU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result to 1 if a condition is true</a:t>
            </a:r>
          </a:p>
          <a:p>
            <a:pPr lvl="1" eaLnBrk="1" hangingPunct="1"/>
            <a:r>
              <a:rPr lang="en-US" altLang="en-US"/>
              <a:t>Otherwise, set to 0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 rd, rs, rt</a:t>
            </a:r>
          </a:p>
          <a:p>
            <a:pPr lvl="1" eaLnBrk="1" hangingPunct="1"/>
            <a:r>
              <a:rPr lang="en-US" altLang="en-US"/>
              <a:t>if (rs &lt; rt) rd = 1; else rd = 0;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slti rt, rs, constant</a:t>
            </a:r>
          </a:p>
          <a:p>
            <a:pPr lvl="1" eaLnBrk="1" hangingPunct="1"/>
            <a:r>
              <a:rPr lang="en-US" altLang="en-US"/>
              <a:t>if (rs &lt; constant) rt = 1; else rt = 0;</a:t>
            </a:r>
          </a:p>
          <a:p>
            <a:pPr eaLnBrk="1" hangingPunct="1"/>
            <a:r>
              <a:rPr lang="en-US" altLang="en-US"/>
              <a:t>Use in combination with </a:t>
            </a:r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bne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Lucida Console" charset="0"/>
              </a:rPr>
              <a:t>slt $t0, $s1, $s2  # if ($s1 &lt; $s2)</a:t>
            </a:r>
            <a:br>
              <a:rPr lang="en-US" altLang="en-US" sz="2400">
                <a:latin typeface="Lucida Console" charset="0"/>
              </a:rPr>
            </a:br>
            <a:r>
              <a:rPr lang="en-US" altLang="en-US" sz="2400">
                <a:latin typeface="Lucida Console" charset="0"/>
              </a:rPr>
              <a:t>bne $t0, $zero, L  #   branch to L</a:t>
            </a:r>
          </a:p>
        </p:txBody>
      </p:sp>
    </p:spTree>
    <p:extLst>
      <p:ext uri="{BB962C8B-B14F-4D97-AF65-F5344CB8AC3E}">
        <p14:creationId xmlns:p14="http://schemas.microsoft.com/office/powerpoint/2010/main" val="139067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50B13D8-B87A-2549-B9F0-670D71E95316}" type="slidenum">
              <a:rPr lang="en-AU" altLang="en-US"/>
              <a:pPr/>
              <a:t>15</a:t>
            </a:fld>
            <a:endParaRPr lang="en-AU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Branch Instruction Design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not </a:t>
            </a:r>
            <a:r>
              <a:rPr lang="en-US" altLang="en-US">
                <a:latin typeface="Lucida Console" charset="0"/>
              </a:rPr>
              <a:t>blt</a:t>
            </a:r>
            <a:r>
              <a:rPr lang="en-US" altLang="en-US"/>
              <a:t>, </a:t>
            </a:r>
            <a:r>
              <a:rPr lang="en-US" altLang="en-US">
                <a:latin typeface="Lucida Console" charset="0"/>
              </a:rPr>
              <a:t>bge</a:t>
            </a:r>
            <a:r>
              <a:rPr lang="en-US" altLang="en-US"/>
              <a:t>, etc?</a:t>
            </a:r>
          </a:p>
          <a:p>
            <a:pPr eaLnBrk="1" hangingPunct="1"/>
            <a:r>
              <a:rPr lang="en-US" altLang="en-US"/>
              <a:t>Hardware for &lt;, ≥, … slower than =, ≠</a:t>
            </a:r>
          </a:p>
          <a:p>
            <a:pPr lvl="1" eaLnBrk="1" hangingPunct="1"/>
            <a:r>
              <a:rPr lang="en-US" altLang="en-US"/>
              <a:t>Combining with branch involves more work per instruction, requiring a slower clock</a:t>
            </a:r>
          </a:p>
          <a:p>
            <a:pPr lvl="1" eaLnBrk="1" hangingPunct="1"/>
            <a:r>
              <a:rPr lang="en-US" altLang="en-US"/>
              <a:t>All instructions penalized!</a:t>
            </a:r>
          </a:p>
          <a:p>
            <a:pPr eaLnBrk="1" hangingPunct="1"/>
            <a:r>
              <a:rPr lang="en-US" altLang="en-US">
                <a:latin typeface="Lucida Console" charset="0"/>
              </a:rPr>
              <a:t>beq</a:t>
            </a:r>
            <a:r>
              <a:rPr lang="en-US" altLang="en-US"/>
              <a:t> and </a:t>
            </a:r>
            <a:r>
              <a:rPr lang="en-US" altLang="en-US">
                <a:latin typeface="Lucida Console" charset="0"/>
              </a:rPr>
              <a:t>bne</a:t>
            </a:r>
            <a:r>
              <a:rPr lang="en-US" altLang="en-US"/>
              <a:t> are the common case</a:t>
            </a:r>
          </a:p>
          <a:p>
            <a:pPr eaLnBrk="1" hangingPunct="1"/>
            <a:r>
              <a:rPr lang="en-US" altLang="en-US"/>
              <a:t>This is a good design compromise</a:t>
            </a:r>
          </a:p>
        </p:txBody>
      </p:sp>
    </p:spTree>
    <p:extLst>
      <p:ext uri="{BB962C8B-B14F-4D97-AF65-F5344CB8AC3E}">
        <p14:creationId xmlns:p14="http://schemas.microsoft.com/office/powerpoint/2010/main" val="77730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139045A-CB77-F34E-A12D-AFDAA991927B}" type="slidenum">
              <a:rPr lang="en-AU" altLang="en-US"/>
              <a:pPr/>
              <a:t>16</a:t>
            </a:fld>
            <a:endParaRPr lang="en-AU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vs. Unsigned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Signed comparison: </a:t>
            </a:r>
            <a:r>
              <a:rPr lang="en-AU" altLang="en-US">
                <a:latin typeface="Lucida Console" charset="0"/>
              </a:rPr>
              <a:t>slt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slti</a:t>
            </a:r>
          </a:p>
          <a:p>
            <a:pPr eaLnBrk="1" hangingPunct="1"/>
            <a:r>
              <a:rPr lang="en-AU" altLang="en-US"/>
              <a:t>Unsigned comparison: </a:t>
            </a:r>
            <a:r>
              <a:rPr lang="en-AU" altLang="en-US">
                <a:latin typeface="Lucida Console" charset="0"/>
              </a:rPr>
              <a:t>sltu</a:t>
            </a:r>
            <a:r>
              <a:rPr lang="en-AU" altLang="en-US"/>
              <a:t>, </a:t>
            </a:r>
            <a:r>
              <a:rPr lang="en-AU" altLang="en-US">
                <a:latin typeface="Lucida Console" charset="0"/>
              </a:rPr>
              <a:t>sltui</a:t>
            </a:r>
          </a:p>
          <a:p>
            <a:pPr eaLnBrk="1" hangingPunct="1"/>
            <a:r>
              <a:rPr lang="en-AU" altLang="en-US"/>
              <a:t>Example</a:t>
            </a:r>
          </a:p>
          <a:p>
            <a:pPr lvl="1" eaLnBrk="1" hangingPunct="1"/>
            <a:r>
              <a:rPr lang="en-AU" altLang="en-US"/>
              <a:t>$s0 = </a:t>
            </a:r>
            <a:r>
              <a:rPr lang="en-AU" altLang="en-US" sz="2400"/>
              <a:t>1111 1111 1111 1111 1111 1111 1111 1111</a:t>
            </a:r>
          </a:p>
          <a:p>
            <a:pPr lvl="1" eaLnBrk="1" hangingPunct="1"/>
            <a:r>
              <a:rPr lang="en-AU" altLang="en-US"/>
              <a:t>$s1 = </a:t>
            </a:r>
            <a:r>
              <a:rPr lang="en-AU" altLang="en-US" sz="2400"/>
              <a:t>0000 0000 0000 0000 0000 0000 0000 0001</a:t>
            </a:r>
          </a:p>
          <a:p>
            <a:pPr lvl="1" eaLnBrk="1" hangingPunct="1"/>
            <a:r>
              <a:rPr lang="en-AU" altLang="en-US">
                <a:latin typeface="Lucida Console" charset="0"/>
              </a:rPr>
              <a:t>slt  $t0, $s0, $s1  # signed</a:t>
            </a:r>
          </a:p>
          <a:p>
            <a:pPr lvl="2" eaLnBrk="1" hangingPunct="1"/>
            <a:r>
              <a:rPr lang="en-AU" altLang="en-US">
                <a:ea typeface="Arial" charset="0"/>
                <a:cs typeface="Arial" charset="0"/>
              </a:rPr>
              <a:t>–1 &lt;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1</a:t>
            </a:r>
          </a:p>
          <a:p>
            <a:pPr lvl="1" eaLnBrk="1" hangingPunct="1"/>
            <a:r>
              <a:rPr lang="en-AU" altLang="en-US">
                <a:latin typeface="Lucida Console" charset="0"/>
                <a:ea typeface="Arial" charset="0"/>
                <a:cs typeface="Arial" charset="0"/>
                <a:sym typeface="Symbol" charset="2"/>
              </a:rPr>
              <a:t>sltu $t0, $s0, $s1  # unsigned</a:t>
            </a:r>
          </a:p>
          <a:p>
            <a:pPr lvl="2" eaLnBrk="1" hangingPunct="1"/>
            <a:r>
              <a:rPr lang="en-US" altLang="en-US"/>
              <a:t>+4,294,967,295 &gt; +1 </a:t>
            </a:r>
            <a:r>
              <a:rPr lang="en-AU" altLang="en-US">
                <a:ea typeface="Arial" charset="0"/>
                <a:cs typeface="Arial" charset="0"/>
                <a:sym typeface="Symbol" charset="2"/>
              </a:rPr>
              <a:t> $t0 = 0</a:t>
            </a:r>
          </a:p>
        </p:txBody>
      </p:sp>
    </p:spTree>
    <p:extLst>
      <p:ext uri="{BB962C8B-B14F-4D97-AF65-F5344CB8AC3E}">
        <p14:creationId xmlns:p14="http://schemas.microsoft.com/office/powerpoint/2010/main" val="35440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 Green Sheet</a:t>
            </a:r>
            <a:endParaRPr lang="en-AU" altLang="en-US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MIPS instructions</a:t>
            </a:r>
          </a:p>
          <a:p>
            <a:pPr lvl="1"/>
            <a:r>
              <a:rPr lang="en-US" altLang="en-US" sz="2400"/>
              <a:t>R:</a:t>
            </a:r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I:</a:t>
            </a:r>
          </a:p>
          <a:p>
            <a:endParaRPr lang="en-US" altLang="en-US" sz="2800"/>
          </a:p>
          <a:p>
            <a:r>
              <a:rPr lang="en-US" altLang="en-US" sz="2800"/>
              <a:t>Register numbers</a:t>
            </a:r>
          </a:p>
          <a:p>
            <a:pPr lvl="1"/>
            <a:r>
              <a:rPr lang="en-US" altLang="en-US" sz="2400"/>
              <a:t>$t0 – $t7 : 8 – 15,        $t8 – $t9 : 24 – 25</a:t>
            </a:r>
          </a:p>
          <a:p>
            <a:pPr lvl="1"/>
            <a:r>
              <a:rPr lang="en-US" altLang="en-US" sz="2400"/>
              <a:t>$s0 – $s7 : 16 – 23,        $zero : 0</a:t>
            </a: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1863725" y="1700213"/>
            <a:ext cx="6913563" cy="773112"/>
            <a:chOff x="703" y="981"/>
            <a:chExt cx="4355" cy="487"/>
          </a:xfrm>
        </p:grpSpPr>
        <p:sp>
          <p:nvSpPr>
            <p:cNvPr id="5135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37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8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5139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5140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5141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2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43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4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5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46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</p:grp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1863725" y="2473325"/>
            <a:ext cx="6913563" cy="773113"/>
            <a:chOff x="884" y="981"/>
            <a:chExt cx="4355" cy="487"/>
          </a:xfrm>
        </p:grpSpPr>
        <p:sp>
          <p:nvSpPr>
            <p:cNvPr id="5127" name="Text Box 5"/>
            <p:cNvSpPr txBox="1">
              <a:spLocks noChangeArrowheads="1"/>
            </p:cNvSpPr>
            <p:nvPr/>
          </p:nvSpPr>
          <p:spPr bwMode="auto">
            <a:xfrm>
              <a:off x="884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5128" name="Text Box 6"/>
            <p:cNvSpPr txBox="1">
              <a:spLocks noChangeArrowheads="1"/>
            </p:cNvSpPr>
            <p:nvPr/>
          </p:nvSpPr>
          <p:spPr bwMode="auto">
            <a:xfrm>
              <a:off x="170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5129" name="Text Box 7"/>
            <p:cNvSpPr txBox="1">
              <a:spLocks noChangeArrowheads="1"/>
            </p:cNvSpPr>
            <p:nvPr/>
          </p:nvSpPr>
          <p:spPr bwMode="auto">
            <a:xfrm>
              <a:off x="238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5130" name="Text Box 8"/>
            <p:cNvSpPr txBox="1">
              <a:spLocks noChangeArrowheads="1"/>
            </p:cNvSpPr>
            <p:nvPr/>
          </p:nvSpPr>
          <p:spPr bwMode="auto">
            <a:xfrm>
              <a:off x="3061" y="981"/>
              <a:ext cx="217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/>
                <a:t>constant or address</a:t>
              </a:r>
              <a:endParaRPr lang="en-AU" altLang="en-US" sz="2000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106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6 bits</a:t>
              </a:r>
              <a:endParaRPr lang="en-AU" altLang="en-US"/>
            </a:p>
          </p:txBody>
        </p:sp>
        <p:sp>
          <p:nvSpPr>
            <p:cNvPr id="5132" name="Text Box 10"/>
            <p:cNvSpPr txBox="1">
              <a:spLocks noChangeArrowheads="1"/>
            </p:cNvSpPr>
            <p:nvPr/>
          </p:nvSpPr>
          <p:spPr bwMode="auto">
            <a:xfrm>
              <a:off x="18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3" name="Text Box 11"/>
            <p:cNvSpPr txBox="1">
              <a:spLocks noChangeArrowheads="1"/>
            </p:cNvSpPr>
            <p:nvPr/>
          </p:nvSpPr>
          <p:spPr bwMode="auto">
            <a:xfrm>
              <a:off x="2519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5 bits</a:t>
              </a:r>
              <a:endParaRPr lang="en-AU" altLang="en-US"/>
            </a:p>
          </p:txBody>
        </p:sp>
        <p:sp>
          <p:nvSpPr>
            <p:cNvPr id="5134" name="Text Box 12"/>
            <p:cNvSpPr txBox="1">
              <a:spLocks noChangeArrowheads="1"/>
            </p:cNvSpPr>
            <p:nvPr/>
          </p:nvSpPr>
          <p:spPr bwMode="auto">
            <a:xfrm>
              <a:off x="3935" y="1256"/>
              <a:ext cx="4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/>
                <a:t>16 bits</a:t>
              </a:r>
              <a:endParaRPr lang="en-AU" altLang="en-US"/>
            </a:p>
          </p:txBody>
        </p:sp>
      </p:grpSp>
      <p:pic>
        <p:nvPicPr>
          <p:cNvPr id="5126" name="Picture 4" descr="f02-05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7913"/>
            <a:ext cx="8567738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7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836A866D-B67A-314A-A7F9-94BC38BAD9F5}" type="slidenum">
              <a:rPr lang="en-AU" altLang="en-US"/>
              <a:pPr/>
              <a:t>3</a:t>
            </a:fld>
            <a:endParaRPr lang="en-AU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Program Computers</a:t>
            </a:r>
            <a:endParaRPr lang="en-AU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400" y="1125538"/>
            <a:ext cx="5246688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represented in binary, just like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Instructions and data stored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Programs can operate on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e.g., compilers, linkers,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Binary compatibility allows compiled programs to work on different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Standardized ISAs</a:t>
            </a:r>
            <a:endParaRPr lang="en-AU" altLang="en-US" sz="240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684213" y="1258888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chemeClr val="folHlink"/>
                </a:solidFill>
                <a:latin typeface="Arial Black" charset="0"/>
              </a:rPr>
              <a:t>The BIG Picture</a:t>
            </a:r>
          </a:p>
        </p:txBody>
      </p:sp>
      <p:pic>
        <p:nvPicPr>
          <p:cNvPr id="28678" name="Picture 7" descr="f02-07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060575"/>
            <a:ext cx="29083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58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9ED4A53F-7FC0-7F4B-A6FF-C745F8C2ED96}" type="slidenum">
              <a:rPr lang="en-AU" altLang="en-US"/>
              <a:pPr/>
              <a:t>4</a:t>
            </a:fld>
            <a:endParaRPr lang="en-AU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Logical </a:t>
            </a:r>
            <a:r>
              <a:rPr lang="en-US" altLang="en-US" dirty="0" smtClean="0"/>
              <a:t>Operations (2.6)</a:t>
            </a:r>
            <a:endParaRPr lang="en-AU" altLang="en-US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/>
          <p:cNvGraphicFramePr>
            <a:graphicFrameLocks noGrp="1"/>
          </p:cNvGraphicFramePr>
          <p:nvPr/>
        </p:nvGraphicFramePr>
        <p:xfrm>
          <a:off x="1042988" y="1916113"/>
          <a:ext cx="7200900" cy="2824164"/>
        </p:xfrm>
        <a:graphic>
          <a:graphicData uri="http://schemas.openxmlformats.org/drawingml/2006/table">
            <a:tbl>
              <a:tblPr/>
              <a:tblGrid>
                <a:gridCol w="2233612"/>
                <a:gridCol w="1366838"/>
                <a:gridCol w="1512887"/>
                <a:gridCol w="2087563"/>
              </a:tblGrid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MIPS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sll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srl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AND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and, andi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or, ori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Bitwise NOT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charset="0"/>
                        </a:rPr>
                        <a:t>nor</a:t>
                      </a:r>
                      <a:endParaRPr kumimoji="0" lang="en-AU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8" name="Rectangle 41"/>
          <p:cNvSpPr>
            <a:spLocks noChangeArrowheads="1"/>
          </p:cNvSpPr>
          <p:nvPr/>
        </p:nvSpPr>
        <p:spPr bwMode="auto">
          <a:xfrm>
            <a:off x="684213" y="5013325"/>
            <a:ext cx="77724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</a:pPr>
            <a:r>
              <a:rPr lang="en-US" altLang="en-US" sz="3200"/>
              <a:t>Useful for extracting and inserting groups of bits in a word</a:t>
            </a:r>
            <a:endParaRPr lang="en-AU" altLang="en-US" sz="3200"/>
          </a:p>
        </p:txBody>
      </p:sp>
      <p:sp>
        <p:nvSpPr>
          <p:cNvPr id="29739" name="Text Box 42"/>
          <p:cNvSpPr txBox="1">
            <a:spLocks noChangeArrowheads="1"/>
          </p:cNvSpPr>
          <p:nvPr/>
        </p:nvSpPr>
        <p:spPr bwMode="auto">
          <a:xfrm rot="5400000">
            <a:off x="7662069" y="1115219"/>
            <a:ext cx="2597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§2.6 Logical Operations</a:t>
            </a:r>
          </a:p>
        </p:txBody>
      </p:sp>
    </p:spTree>
    <p:extLst>
      <p:ext uri="{BB962C8B-B14F-4D97-AF65-F5344CB8AC3E}">
        <p14:creationId xmlns:p14="http://schemas.microsoft.com/office/powerpoint/2010/main" val="167422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F82C96BD-870B-FA4B-9451-8AF2BA0D7948}" type="slidenum">
              <a:rPr lang="en-AU" altLang="en-US"/>
              <a:pPr/>
              <a:t>5</a:t>
            </a:fld>
            <a:endParaRPr lang="en-AU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shamt: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sll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charset="0"/>
              </a:rPr>
              <a:t>srl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grpSp>
        <p:nvGrpSpPr>
          <p:cNvPr id="30725" name="Group 4"/>
          <p:cNvGrpSpPr>
            <a:grpSpLocks/>
          </p:cNvGrpSpPr>
          <p:nvPr/>
        </p:nvGrpSpPr>
        <p:grpSpPr bwMode="auto">
          <a:xfrm>
            <a:off x="1403350" y="1557338"/>
            <a:ext cx="6913563" cy="773112"/>
            <a:chOff x="703" y="981"/>
            <a:chExt cx="4355" cy="487"/>
          </a:xfrm>
        </p:grpSpPr>
        <p:sp>
          <p:nvSpPr>
            <p:cNvPr id="30726" name="Text Box 5"/>
            <p:cNvSpPr txBox="1">
              <a:spLocks noChangeArrowheads="1"/>
            </p:cNvSpPr>
            <p:nvPr/>
          </p:nvSpPr>
          <p:spPr bwMode="auto">
            <a:xfrm>
              <a:off x="703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op</a:t>
              </a:r>
              <a:endParaRPr lang="en-AU" altLang="en-US" sz="2000"/>
            </a:p>
          </p:txBody>
        </p:sp>
        <p:sp>
          <p:nvSpPr>
            <p:cNvPr id="30727" name="Text Box 6"/>
            <p:cNvSpPr txBox="1">
              <a:spLocks noChangeArrowheads="1"/>
            </p:cNvSpPr>
            <p:nvPr/>
          </p:nvSpPr>
          <p:spPr bwMode="auto">
            <a:xfrm>
              <a:off x="152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rs</a:t>
              </a:r>
              <a:endParaRPr lang="en-AU" altLang="en-US" sz="2000"/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220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rt</a:t>
              </a:r>
              <a:endParaRPr lang="en-AU" altLang="en-US" sz="2000"/>
            </a:p>
          </p:txBody>
        </p:sp>
        <p:sp>
          <p:nvSpPr>
            <p:cNvPr id="30729" name="Text Box 8"/>
            <p:cNvSpPr txBox="1">
              <a:spLocks noChangeArrowheads="1"/>
            </p:cNvSpPr>
            <p:nvPr/>
          </p:nvSpPr>
          <p:spPr bwMode="auto">
            <a:xfrm>
              <a:off x="2880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30730" name="Text Box 9"/>
            <p:cNvSpPr txBox="1">
              <a:spLocks noChangeArrowheads="1"/>
            </p:cNvSpPr>
            <p:nvPr/>
          </p:nvSpPr>
          <p:spPr bwMode="auto">
            <a:xfrm>
              <a:off x="3561" y="981"/>
              <a:ext cx="680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shamt</a:t>
              </a:r>
              <a:endParaRPr lang="en-AU" altLang="en-US" sz="2000"/>
            </a:p>
          </p:txBody>
        </p:sp>
        <p:sp>
          <p:nvSpPr>
            <p:cNvPr id="30731" name="Text Box 10"/>
            <p:cNvSpPr txBox="1">
              <a:spLocks noChangeArrowheads="1"/>
            </p:cNvSpPr>
            <p:nvPr/>
          </p:nvSpPr>
          <p:spPr bwMode="auto">
            <a:xfrm>
              <a:off x="4241" y="981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2000"/>
                <a:t>funct</a:t>
              </a:r>
              <a:endParaRPr lang="en-AU" altLang="en-US" sz="2000"/>
            </a:p>
          </p:txBody>
        </p:sp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886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4424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6 bits</a:t>
              </a:r>
              <a:endParaRPr lang="en-AU" altLang="en-US" sz="1600"/>
            </a:p>
          </p:txBody>
        </p:sp>
        <p:sp>
          <p:nvSpPr>
            <p:cNvPr id="30734" name="Text Box 13"/>
            <p:cNvSpPr txBox="1">
              <a:spLocks noChangeArrowheads="1"/>
            </p:cNvSpPr>
            <p:nvPr/>
          </p:nvSpPr>
          <p:spPr bwMode="auto">
            <a:xfrm>
              <a:off x="1657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5" name="Text Box 14"/>
            <p:cNvSpPr txBox="1">
              <a:spLocks noChangeArrowheads="1"/>
            </p:cNvSpPr>
            <p:nvPr/>
          </p:nvSpPr>
          <p:spPr bwMode="auto">
            <a:xfrm>
              <a:off x="233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6" name="Text Box 15"/>
            <p:cNvSpPr txBox="1">
              <a:spLocks noChangeArrowheads="1"/>
            </p:cNvSpPr>
            <p:nvPr/>
          </p:nvSpPr>
          <p:spPr bwMode="auto">
            <a:xfrm>
              <a:off x="301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30737" name="Text Box 16"/>
            <p:cNvSpPr txBox="1">
              <a:spLocks noChangeArrowheads="1"/>
            </p:cNvSpPr>
            <p:nvPr/>
          </p:nvSpPr>
          <p:spPr bwMode="auto">
            <a:xfrm>
              <a:off x="3698" y="1256"/>
              <a:ext cx="4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en-US" sz="1600"/>
                <a:t>5 bits</a:t>
              </a:r>
              <a:endParaRPr lang="en-AU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0195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A7F76B4F-472F-0441-8DB5-AFAB9A8371CF}" type="slidenum">
              <a:rPr lang="en-AU" altLang="en-US"/>
              <a:pPr/>
              <a:t>6</a:t>
            </a:fld>
            <a:endParaRPr lang="en-AU" altLang="en-US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4824413" y="3408363"/>
            <a:ext cx="647700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317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and $t0, $t1, $t2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0000 0000 0000 0000 0000 1100 0000 0000</a:t>
            </a:r>
            <a:endParaRPr lang="en-AU" altLang="en-US" sz="2000"/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13083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E457D99A-A5B3-454E-B3F5-DD5EA67F3B5A}" type="slidenum">
              <a:rPr lang="en-AU" altLang="en-US"/>
              <a:pPr/>
              <a:t>7</a:t>
            </a:fld>
            <a:endParaRPr lang="en-AU" altLang="en-US"/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4859338" y="3408363"/>
            <a:ext cx="612775" cy="1604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327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or $t0, $t1, $t2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2774" name="Text Box 5"/>
          <p:cNvSpPr txBox="1">
            <a:spLocks noChangeArrowheads="1"/>
          </p:cNvSpPr>
          <p:nvPr/>
        </p:nvSpPr>
        <p:spPr bwMode="auto">
          <a:xfrm>
            <a:off x="1924050" y="3403600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0000 0000 0000 0000 0000 1101 1100 0000</a:t>
            </a:r>
            <a:endParaRPr lang="en-AU" altLang="en-US" sz="2000"/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1924050" y="396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1287463" y="3403600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$t2</a:t>
            </a:r>
            <a:endParaRPr lang="en-AU" altLang="en-US" sz="2000"/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1287463" y="396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1924050" y="46116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0000 0000 0000 0000 0011 1101 1100 0000</a:t>
            </a:r>
            <a:endParaRPr lang="en-AU" altLang="en-US" sz="2000"/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1287463" y="46116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</p:spTree>
    <p:extLst>
      <p:ext uri="{BB962C8B-B14F-4D97-AF65-F5344CB8AC3E}">
        <p14:creationId xmlns:p14="http://schemas.microsoft.com/office/powerpoint/2010/main" val="212164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en-US"/>
              <a:t>Chapter 2 — Instructions: Language of the Computer — </a:t>
            </a:r>
            <a:fld id="{462C7134-C8B6-E44A-AD96-7A4A8D184A75}" type="slidenum">
              <a:rPr lang="en-AU" altLang="en-US"/>
              <a:pPr/>
              <a:t>8</a:t>
            </a:fld>
            <a:endParaRPr lang="en-AU" alt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 Operations</a:t>
            </a:r>
            <a:endParaRPr lang="en-AU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3227387"/>
          </a:xfrm>
        </p:spPr>
        <p:txBody>
          <a:bodyPr/>
          <a:lstStyle/>
          <a:p>
            <a:pPr eaLnBrk="1" hangingPunct="1"/>
            <a:r>
              <a:rPr lang="en-US" altLang="en-US"/>
              <a:t>Useful to invert bits in a word</a:t>
            </a:r>
          </a:p>
          <a:p>
            <a:pPr lvl="1" eaLnBrk="1" hangingPunct="1"/>
            <a:r>
              <a:rPr lang="en-US" altLang="en-US"/>
              <a:t>Change 0 to 1, and 1 to 0</a:t>
            </a:r>
          </a:p>
          <a:p>
            <a:pPr eaLnBrk="1" hangingPunct="1"/>
            <a:r>
              <a:rPr lang="en-US" altLang="en-US"/>
              <a:t>MIPS has NOR 3-operand instruction</a:t>
            </a:r>
          </a:p>
          <a:p>
            <a:pPr lvl="1" eaLnBrk="1" hangingPunct="1"/>
            <a:r>
              <a:rPr lang="en-US" altLang="en-US"/>
              <a:t>a NOR b == NOT ( a OR b )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charset="2"/>
              <a:buNone/>
            </a:pPr>
            <a:r>
              <a:rPr lang="en-US" altLang="en-US" sz="2800">
                <a:latin typeface="Lucida Console" charset="0"/>
              </a:rPr>
              <a:t>	nor $t0, $t1, $zero</a:t>
            </a:r>
            <a:endParaRPr lang="en-AU" altLang="en-US" sz="2800">
              <a:latin typeface="Lucida Console" charset="0"/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1924050" y="45862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0000 0000 0000 0000 0011 1100 0000 0000</a:t>
            </a:r>
            <a:endParaRPr lang="en-AU" altLang="en-US" sz="2000"/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287463" y="45862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$t1</a:t>
            </a:r>
            <a:endParaRPr lang="en-AU" altLang="en-US" sz="2000"/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924050" y="5233988"/>
            <a:ext cx="5203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1111 1111 1111 1111 1100 0011 1111 1111</a:t>
            </a:r>
            <a:endParaRPr lang="en-AU" altLang="en-US" sz="2000"/>
          </a:p>
        </p:txBody>
      </p:sp>
      <p:sp>
        <p:nvSpPr>
          <p:cNvPr id="33800" name="Text Box 7"/>
          <p:cNvSpPr txBox="1">
            <a:spLocks noChangeArrowheads="1"/>
          </p:cNvSpPr>
          <p:nvPr/>
        </p:nvSpPr>
        <p:spPr bwMode="auto">
          <a:xfrm>
            <a:off x="1287463" y="5233988"/>
            <a:ext cx="536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$t0</a:t>
            </a:r>
            <a:endParaRPr lang="en-AU" altLang="en-US" sz="2000"/>
          </a:p>
        </p:txBody>
      </p:sp>
      <p:sp>
        <p:nvSpPr>
          <p:cNvPr id="33801" name="AutoShape 8"/>
          <p:cNvSpPr>
            <a:spLocks/>
          </p:cNvSpPr>
          <p:nvPr/>
        </p:nvSpPr>
        <p:spPr bwMode="auto">
          <a:xfrm>
            <a:off x="6877050" y="3573463"/>
            <a:ext cx="2084388" cy="609600"/>
          </a:xfrm>
          <a:prstGeom prst="borderCallout1">
            <a:avLst>
              <a:gd name="adj1" fmla="val 18750"/>
              <a:gd name="adj2" fmla="val -3657"/>
              <a:gd name="adj3" fmla="val 26301"/>
              <a:gd name="adj4" fmla="val -754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Register 0: always read as zero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137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7886"/>
          </a:xfrm>
        </p:spPr>
        <p:txBody>
          <a:bodyPr/>
          <a:lstStyle/>
          <a:p>
            <a:r>
              <a:rPr lang="en-US" dirty="0" smtClean="0"/>
              <a:t>Making Decisions (2.7)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altLang="en-US" smtClean="0"/>
              <a:t>Chapter 1 — Computer Abstractions and Technology — </a:t>
            </a:r>
            <a:fld id="{81B4205B-3BB3-3B46-A5FF-0224824519BC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59268465"/>
      </p:ext>
    </p:extLst>
  </p:cSld>
  <p:clrMapOvr>
    <a:masterClrMapping/>
  </p:clrMapOvr>
</p:sld>
</file>

<file path=ppt/theme/theme1.xml><?xml version="1.0" encoding="utf-8"?>
<a:theme xmlns:a="http://schemas.openxmlformats.org/drawingml/2006/main" name="2_Blends">
  <a:themeElements>
    <a:clrScheme name="2_Blends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2_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19442</TotalTime>
  <Words>1216</Words>
  <Application>Microsoft Macintosh PowerPoint</Application>
  <PresentationFormat>On-screen Show (4:3)</PresentationFormat>
  <Paragraphs>254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 Black</vt:lpstr>
      <vt:lpstr>Corbel</vt:lpstr>
      <vt:lpstr>Symbol</vt:lpstr>
      <vt:lpstr>Arial</vt:lpstr>
      <vt:lpstr>Lucida Console</vt:lpstr>
      <vt:lpstr>Times New Roman</vt:lpstr>
      <vt:lpstr>Wingdings</vt:lpstr>
      <vt:lpstr>2_Blends</vt:lpstr>
      <vt:lpstr>Logical and Conditional Instructions</vt:lpstr>
      <vt:lpstr>Mini Green Sheet</vt:lpstr>
      <vt:lpstr>Stored Program Computers</vt:lpstr>
      <vt:lpstr>Logical Operations (2.6)</vt:lpstr>
      <vt:lpstr>Shift Operations</vt:lpstr>
      <vt:lpstr>AND Operations</vt:lpstr>
      <vt:lpstr>OR Operations</vt:lpstr>
      <vt:lpstr>NOT Operations</vt:lpstr>
      <vt:lpstr>Making Decisions (2.7)</vt:lpstr>
      <vt:lpstr>Conditional Operations</vt:lpstr>
      <vt:lpstr>Compiling If Statements</vt:lpstr>
      <vt:lpstr>Compiling Loop Statements</vt:lpstr>
      <vt:lpstr>Basic Blocks</vt:lpstr>
      <vt:lpstr>More Conditional Operations</vt:lpstr>
      <vt:lpstr>Branch Instruction Design</vt:lpstr>
      <vt:lpstr>Signed vs. Unsigned</vt:lpstr>
    </vt:vector>
  </TitlesOfParts>
  <Company>Ashenden Designs Pty Ltd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Rosetta Demostrator Project MASC, Adelaide University and Ashenden Designs</dc:title>
  <dc:creator>Peter J. Ashenden</dc:creator>
  <cp:lastModifiedBy>Utterback, Robert</cp:lastModifiedBy>
  <cp:revision>539</cp:revision>
  <dcterms:created xsi:type="dcterms:W3CDTF">2001-07-25T06:45:25Z</dcterms:created>
  <dcterms:modified xsi:type="dcterms:W3CDTF">2017-09-17T21:13:22Z</dcterms:modified>
</cp:coreProperties>
</file>