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83" r:id="rId4"/>
    <p:sldId id="279" r:id="rId5"/>
    <p:sldId id="281" r:id="rId6"/>
    <p:sldId id="280" r:id="rId7"/>
    <p:sldId id="257" r:id="rId8"/>
    <p:sldId id="275" r:id="rId9"/>
    <p:sldId id="276" r:id="rId10"/>
    <p:sldId id="284" r:id="rId11"/>
    <p:sldId id="285" r:id="rId12"/>
  </p:sldIdLst>
  <p:sldSz cx="12192000" cy="6858000"/>
  <p:notesSz cx="6858000" cy="9144000"/>
  <p:defaultTextStyle>
    <a:defPPr rtl="0">
      <a:defRPr lang="fr-C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envenue" id="{E75E278A-FF0E-49A4-B170-79828D63BBAD}">
          <p14:sldIdLst>
            <p14:sldId id="256"/>
          </p14:sldIdLst>
        </p14:section>
        <p14:section name="Création, morphose, annotation, collaboration, recherche" id="{B9B51309-D148-4332-87C2-07BE32FBCA3B}">
          <p14:sldIdLst>
            <p14:sldId id="271"/>
            <p14:sldId id="283"/>
            <p14:sldId id="279"/>
            <p14:sldId id="281"/>
            <p14:sldId id="280"/>
            <p14:sldId id="257"/>
            <p14:sldId id="275"/>
            <p14:sldId id="276"/>
            <p14:sldId id="284"/>
            <p14:sldId id="285"/>
          </p14:sldIdLst>
        </p14:section>
        <p14:section name="Apprenez-en davantage.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41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9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F451AC6-85E2-4791-B76A-111E00854099}" type="datetime1">
              <a:rPr lang="fr-CA" smtClean="0"/>
              <a:t>06/oct.2023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82F3D0E-15D1-4107-BF81-D397973C3ACA}" type="datetime1">
              <a:rPr lang="fr-CA" noProof="0" smtClean="0"/>
              <a:t>06/oct.2023</a:t>
            </a:fld>
            <a:endParaRPr lang="fr-CA" noProof="0"/>
          </a:p>
        </p:txBody>
      </p:sp>
      <p:sp>
        <p:nvSpPr>
          <p:cNvPr id="4" name="Espace réservé pour la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CA" noProof="0"/>
          </a:p>
        </p:txBody>
      </p:sp>
      <p:sp>
        <p:nvSpPr>
          <p:cNvPr id="5" name="Espace réservé des rétroaction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CA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fr-CA" noProof="0" smtClean="0"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923288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162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84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8242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rétroaction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3176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fr-CA" smtClean="0"/>
              <a:t>9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2080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CA" sz="1800" noProof="0"/>
          </a:p>
        </p:txBody>
      </p:sp>
      <p:cxnSp>
        <p:nvCxnSpPr>
          <p:cNvPr id="12" name="Connecteur droit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0" hasCustomPrompt="1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Cinquième niveau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E4393AA-83AB-4C1D-9AA6-90DC24897380}" type="datetime1">
              <a:rPr lang="fr-CA" noProof="0" smtClean="0"/>
              <a:t>06/oct.2023</a:t>
            </a:fld>
            <a:endParaRPr lang="fr-CA" noProof="0"/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8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CA" noProof="0" smtClean="0"/>
              <a:pPr/>
              <a:t>‹N°›</a:t>
            </a:fld>
            <a:endParaRPr lang="fr-CA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CA" sz="1800" noProof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CA" noProof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Modifiez les styles du texte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Deuxième niveau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Troisième niveau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Quatrième niveau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fr-CA" noProof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fr-CA" sz="1800" noProof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fr-CA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CA" noProof="0"/>
              <a:t>Modifiez les styles du texte</a:t>
            </a:r>
          </a:p>
          <a:p>
            <a:pPr lvl="1" rtl="0"/>
            <a:r>
              <a:rPr lang="fr-CA" noProof="0"/>
              <a:t>Deuxième niveau</a:t>
            </a:r>
          </a:p>
          <a:p>
            <a:pPr lvl="2" rtl="0"/>
            <a:r>
              <a:rPr lang="fr-CA" noProof="0"/>
              <a:t>Troisième niveau</a:t>
            </a:r>
          </a:p>
          <a:p>
            <a:pPr lvl="3" rtl="0"/>
            <a:r>
              <a:rPr lang="fr-CA" noProof="0"/>
              <a:t>Quatrième niveau</a:t>
            </a:r>
          </a:p>
          <a:p>
            <a:pPr lvl="4" rtl="0"/>
            <a:r>
              <a:rPr lang="fr-CA" noProof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26C39E59-7447-42B2-B3A8-8AA09D34630C}" type="datetime1">
              <a:rPr lang="fr-CA" noProof="0" smtClean="0"/>
              <a:t>06/oct.2023</a:t>
            </a:fld>
            <a:endParaRPr lang="fr-CA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fr-CA" noProof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fr-CA" noProof="0" smtClean="0"/>
              <a:pPr/>
              <a:t>‹N°›</a:t>
            </a:fld>
            <a:endParaRPr lang="fr-CA" noProof="0"/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fr-CA" sz="4800" dirty="0">
                <a:solidFill>
                  <a:schemeClr val="bg1"/>
                </a:solidFill>
              </a:rPr>
              <a:t>Projet Informatique 2023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4294967295"/>
          </p:nvPr>
        </p:nvSpPr>
        <p:spPr>
          <a:xfrm>
            <a:off x="855620" y="2933105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CA" sz="2400" dirty="0">
                <a:solidFill>
                  <a:schemeClr val="bg1"/>
                </a:solidFill>
                <a:latin typeface="+mj-lt"/>
              </a:rPr>
              <a:t>Suivi de projet</a:t>
            </a:r>
            <a:br>
              <a:rPr lang="fr-CA" sz="2400" dirty="0">
                <a:solidFill>
                  <a:schemeClr val="bg1"/>
                </a:solidFill>
                <a:latin typeface="+mj-lt"/>
              </a:rPr>
            </a:br>
            <a:r>
              <a:rPr lang="fr-CA" sz="1800" dirty="0">
                <a:solidFill>
                  <a:schemeClr val="bg1"/>
                </a:solidFill>
                <a:latin typeface="+mj-lt"/>
              </a:rPr>
              <a:t>6 octobre 2023</a:t>
            </a:r>
            <a:endParaRPr lang="fr-CA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6B85DB8-D6A1-B6B3-4B1A-630E08487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68" y="5852549"/>
            <a:ext cx="1651724" cy="55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9F01E0-907B-6592-B920-8FC2E2C3F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Prochaines étapes…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B04737C-3432-BDB6-59FE-1209DB271521}"/>
              </a:ext>
            </a:extLst>
          </p:cNvPr>
          <p:cNvSpPr txBox="1"/>
          <p:nvPr/>
        </p:nvSpPr>
        <p:spPr>
          <a:xfrm>
            <a:off x="601908" y="1667356"/>
            <a:ext cx="44272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strike="sngStrike" dirty="0"/>
              <a:t>Plan comptable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strike="sngStrike" dirty="0"/>
              <a:t>Facturation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Comptabilisation des factures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Suivi des comptes clients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? Répertoire de plusieurs données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? Possibilité d’échange avec Outlook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 err="1"/>
              <a:t>TaxPrepForms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À compter du 13 novembre, il y aura un autre fiscaliste avec Guillaume (Feuille de Temps)</a:t>
            </a:r>
          </a:p>
        </p:txBody>
      </p:sp>
    </p:spTree>
    <p:extLst>
      <p:ext uri="{BB962C8B-B14F-4D97-AF65-F5344CB8AC3E}">
        <p14:creationId xmlns:p14="http://schemas.microsoft.com/office/powerpoint/2010/main" val="148918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3DC688-2DE3-AB9B-3F31-43194555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371042" cy="640080"/>
          </a:xfrm>
        </p:spPr>
        <p:txBody>
          <a:bodyPr>
            <a:normAutofit/>
          </a:bodyPr>
          <a:lstStyle/>
          <a:p>
            <a:r>
              <a:rPr lang="fr-CA" dirty="0"/>
              <a:t>Commentaires de la présentation de ce matin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0B0076-2A77-B809-7BFD-C78F0EAC477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857391" y="1606858"/>
            <a:ext cx="720482" cy="703910"/>
          </a:xfrm>
        </p:spPr>
        <p:txBody>
          <a:bodyPr/>
          <a:lstStyle/>
          <a:p>
            <a:endParaRPr lang="fr-CA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E4672A9-20E4-2EB9-C8C5-200BC2073F4C}"/>
              </a:ext>
            </a:extLst>
          </p:cNvPr>
          <p:cNvSpPr txBox="1"/>
          <p:nvPr/>
        </p:nvSpPr>
        <p:spPr>
          <a:xfrm>
            <a:off x="521206" y="1606858"/>
            <a:ext cx="8986777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Format des numéros de factures = ‘0’ + AA + No Unique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Saisie de la date simplifiée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Retour à la ligne, si description est trop longue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Nombre d’heures au  total vs. nombre d’heures à chaque service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Facture avec/sans heure à chaque service (prévoir plusieurs modèles)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Ajouter la signature de Guillaume dans l’envoi de courriel pour la facturation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Faire disparaître les marges blanches lors de la génération du document PDF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Commencer à la ligne 11, au lieu de la ligne 10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E/J – Permettre d’emmagasiner &amp; d’utiliser des écritures récurrentes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Le système devra servir à plusieurs entreprises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CA" sz="1600" dirty="0"/>
              <a:t>Envoi automatisé de courriel pour les comptes passé-dus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3139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32220" cy="640080"/>
          </a:xfrm>
        </p:spPr>
        <p:txBody>
          <a:bodyPr rtlCol="0">
            <a:noAutofit/>
          </a:bodyPr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Écran </a:t>
            </a:r>
            <a:r>
              <a:rPr lang="fr-CA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Splash</a:t>
            </a:r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Screen</a:t>
            </a:r>
          </a:p>
        </p:txBody>
      </p:sp>
      <p:sp>
        <p:nvSpPr>
          <p:cNvPr id="38" name="Espace réservé du contenu 17"/>
          <p:cNvSpPr txBox="1">
            <a:spLocks/>
          </p:cNvSpPr>
          <p:nvPr/>
        </p:nvSpPr>
        <p:spPr>
          <a:xfrm>
            <a:off x="3935148" y="1996657"/>
            <a:ext cx="4321704" cy="736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Un écran apparaissant temporairement pour indiquer le nom de la compagnie et le nom de l’application.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58D3314-F462-72BD-4E35-57B258F7D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762" y="2876149"/>
            <a:ext cx="2990476" cy="2457143"/>
          </a:xfrm>
          <a:prstGeom prst="rect">
            <a:avLst/>
          </a:prstGeom>
        </p:spPr>
      </p:pic>
      <p:sp>
        <p:nvSpPr>
          <p:cNvPr id="4" name="Espace réservé du contenu 17">
            <a:extLst>
              <a:ext uri="{FF2B5EF4-FFF2-40B4-BE49-F238E27FC236}">
                <a16:creationId xmlns:a16="http://schemas.microsoft.com/office/drawing/2014/main" id="{DC2A9A67-546C-B9AE-9816-32DACAD8E8F2}"/>
              </a:ext>
            </a:extLst>
          </p:cNvPr>
          <p:cNvSpPr txBox="1">
            <a:spLocks/>
          </p:cNvSpPr>
          <p:nvPr/>
        </p:nvSpPr>
        <p:spPr>
          <a:xfrm>
            <a:off x="3935148" y="5590348"/>
            <a:ext cx="4321704" cy="407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Format et couleurs finales à déterminer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9AA49B-E665-B564-D03A-7675B7B3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7806716" cy="640080"/>
          </a:xfrm>
        </p:spPr>
        <p:txBody>
          <a:bodyPr>
            <a:normAutofit fontScale="90000"/>
          </a:bodyPr>
          <a:lstStyle/>
          <a:p>
            <a:r>
              <a:rPr lang="fr-CA" b="1" dirty="0"/>
              <a:t>Formulaire de saisie de code d’utilisateur &amp; mot de passe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3D1D5EC-5C52-7AB3-0ED4-CAAF0E74266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653143" y="3288473"/>
            <a:ext cx="2885714" cy="723810"/>
          </a:xfrm>
        </p:spPr>
      </p:pic>
      <p:sp>
        <p:nvSpPr>
          <p:cNvPr id="6" name="Espace réservé du contenu 17">
            <a:extLst>
              <a:ext uri="{FF2B5EF4-FFF2-40B4-BE49-F238E27FC236}">
                <a16:creationId xmlns:a16="http://schemas.microsoft.com/office/drawing/2014/main" id="{0C2CF5F0-A852-9CB1-F776-794EA6C702B9}"/>
              </a:ext>
            </a:extLst>
          </p:cNvPr>
          <p:cNvSpPr txBox="1">
            <a:spLocks/>
          </p:cNvSpPr>
          <p:nvPr/>
        </p:nvSpPr>
        <p:spPr>
          <a:xfrm>
            <a:off x="3302493" y="1996658"/>
            <a:ext cx="4954359" cy="3925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b="1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[TODO]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- Un formulaire de saisie de code d’utilisateur &amp; mot de passe</a:t>
            </a:r>
          </a:p>
        </p:txBody>
      </p:sp>
      <p:sp>
        <p:nvSpPr>
          <p:cNvPr id="7" name="Espace réservé du contenu 17">
            <a:extLst>
              <a:ext uri="{FF2B5EF4-FFF2-40B4-BE49-F238E27FC236}">
                <a16:creationId xmlns:a16="http://schemas.microsoft.com/office/drawing/2014/main" id="{39D255D9-3192-2742-BD29-14C676C23A43}"/>
              </a:ext>
            </a:extLst>
          </p:cNvPr>
          <p:cNvSpPr txBox="1">
            <a:spLocks/>
          </p:cNvSpPr>
          <p:nvPr/>
        </p:nvSpPr>
        <p:spPr>
          <a:xfrm>
            <a:off x="3935148" y="4911515"/>
            <a:ext cx="4321704" cy="1233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Ce formulaire pourrait être jumelé au ‘</a:t>
            </a:r>
            <a:r>
              <a:rPr lang="fr-CA" dirty="0" err="1">
                <a:latin typeface="Segoe UI" panose="020B0502040204020203" pitchFamily="34" charset="0"/>
                <a:cs typeface="Segoe UI" panose="020B0502040204020203" pitchFamily="34" charset="0"/>
              </a:rPr>
              <a:t>Splash</a:t>
            </a: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 Screen’</a:t>
            </a:r>
          </a:p>
          <a:p>
            <a:pPr marL="0" lvl="0" indent="0" algn="ctr" rtl="0">
              <a:spcAft>
                <a:spcPts val="600"/>
              </a:spcAft>
              <a:buNone/>
              <a:defRPr/>
            </a:pPr>
            <a:r>
              <a:rPr lang="fr-CA" dirty="0">
                <a:latin typeface="Segoe UI" panose="020B0502040204020203" pitchFamily="34" charset="0"/>
                <a:cs typeface="Segoe UI" panose="020B0502040204020203" pitchFamily="34" charset="0"/>
              </a:rPr>
              <a:t>Devra aussi permettre de retrouver un mot de passe oublié (version 2)</a:t>
            </a:r>
          </a:p>
        </p:txBody>
      </p:sp>
    </p:spTree>
    <p:extLst>
      <p:ext uri="{BB962C8B-B14F-4D97-AF65-F5344CB8AC3E}">
        <p14:creationId xmlns:p14="http://schemas.microsoft.com/office/powerpoint/2010/main" val="427803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Menu vertical avec options coulissantes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74C495E-B92B-33AB-321F-E988C6E7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7" y="1533762"/>
            <a:ext cx="2921380" cy="28078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3C9B61F-1F23-8F1B-603B-133228552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103" y="1533762"/>
            <a:ext cx="1066667" cy="189523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40515A1-14CB-0575-8A22-83141E701F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0762" y="1982914"/>
            <a:ext cx="1095238" cy="191428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CBEC953-E32E-9A12-D386-3705AC0E01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992" y="2481381"/>
            <a:ext cx="1100000" cy="191904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F5F5DE1-8726-F8F5-4E93-585746932C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553" y="2937676"/>
            <a:ext cx="1080953" cy="191904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25AA1C6-3548-33A7-4B4E-C063304926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7067" y="3440905"/>
            <a:ext cx="1114286" cy="191904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6CAE30A8-6CEA-D747-9D9C-738335A48B3E}"/>
              </a:ext>
            </a:extLst>
          </p:cNvPr>
          <p:cNvSpPr txBox="1"/>
          <p:nvPr/>
        </p:nvSpPr>
        <p:spPr>
          <a:xfrm>
            <a:off x="632298" y="4717915"/>
            <a:ext cx="5463702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 vertical coulissant :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Feuilles de temps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Facturation et suivi des comptes-clients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Achats et déboursés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Grand-livre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fr-CA" sz="11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Paramètres</a:t>
            </a:r>
          </a:p>
          <a:p>
            <a:endParaRPr lang="fr-CA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C04E017-CAE9-F8B8-3956-53CF2BB70622}"/>
              </a:ext>
            </a:extLst>
          </p:cNvPr>
          <p:cNvSpPr txBox="1"/>
          <p:nvPr/>
        </p:nvSpPr>
        <p:spPr>
          <a:xfrm>
            <a:off x="7048870" y="1665520"/>
            <a:ext cx="4621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400" b="1" dirty="0">
                <a:solidFill>
                  <a:srgbClr val="FF0000"/>
                </a:solidFill>
              </a:rPr>
              <a:t>[TODO] </a:t>
            </a:r>
            <a:r>
              <a:rPr lang="fr-CA" sz="1400" dirty="0"/>
              <a:t>– Programmer le menu avec les liens pertinents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Feuille de temps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51596D2-49EF-B3DE-6563-C358064B7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9550" y="1667356"/>
            <a:ext cx="6260541" cy="460855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758CEB2-543F-A353-0378-C0572D402DE6}"/>
              </a:ext>
            </a:extLst>
          </p:cNvPr>
          <p:cNvSpPr txBox="1"/>
          <p:nvPr/>
        </p:nvSpPr>
        <p:spPr>
          <a:xfrm>
            <a:off x="601908" y="1667356"/>
            <a:ext cx="44272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Saisie des feuilles de temps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Import automatique de la liste clients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Export des feuilles de temps vers le fichier actuel des TEC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 </a:t>
            </a:r>
            <a:r>
              <a:rPr lang="fr-CA" sz="1200" dirty="0"/>
              <a:t>– Ajout d’une saisie des débours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b="1" dirty="0"/>
              <a:t>Facturation &amp; C/C</a:t>
            </a:r>
            <a:endParaRPr lang="fr-CA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97AC9A9-6A72-3F0D-1DF7-533EFD7EC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155" y="1667356"/>
            <a:ext cx="5167937" cy="506804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BFA3196-0DEF-6029-4670-2F743F18FF80}"/>
              </a:ext>
            </a:extLst>
          </p:cNvPr>
          <p:cNvSpPr txBox="1"/>
          <p:nvPr/>
        </p:nvSpPr>
        <p:spPr>
          <a:xfrm>
            <a:off x="601908" y="1667356"/>
            <a:ext cx="56390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Méthode actuelle de facturation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Intégration de nouvelles fonctionnalités ou améliorations des fonctionnalités existantes dans la version 2023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Personnaliser la facture aux standards DE GC FISCALITÉ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 </a:t>
            </a:r>
            <a:r>
              <a:rPr lang="fr-CA" sz="1200" dirty="0"/>
              <a:t>– Permettre deux (2) types de facture (Normal &amp; Sommaire par client pour les bureaux de comptables)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 </a:t>
            </a:r>
            <a:r>
              <a:rPr lang="fr-CA" sz="1200" dirty="0"/>
              <a:t>- Liste des clients (adresse, contacts, numéros de téléphone &amp; courriel, NEQ, etc.)</a:t>
            </a:r>
            <a:br>
              <a:rPr lang="fr-CA" sz="1200" b="1" dirty="0">
                <a:solidFill>
                  <a:srgbClr val="FF0000"/>
                </a:solidFill>
              </a:rPr>
            </a:br>
            <a:endParaRPr lang="fr-CA" sz="12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- Taux horaires (par année)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- Taux de taxes (historique selon les dates)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– Prévoir des factures de plus d’une page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dirty="0"/>
              <a:t>Sur enregistrement de la facture, sauvegarder une version PDF de la facture et envoi direct par courriel (gabarit à déterminer)</a:t>
            </a:r>
            <a:br>
              <a:rPr lang="fr-CA" sz="1200" dirty="0"/>
            </a:br>
            <a:endParaRPr lang="fr-CA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200" b="1" dirty="0">
                <a:solidFill>
                  <a:srgbClr val="FF0000"/>
                </a:solidFill>
              </a:rPr>
              <a:t>[TODO]</a:t>
            </a:r>
            <a:r>
              <a:rPr lang="fr-CA" sz="1200" dirty="0"/>
              <a:t> – Comptabilisation détaillée des factures sur plusieurs lignes dans la comptabilité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CA" sz="1200" dirty="0"/>
          </a:p>
        </p:txBody>
      </p:sp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Déboursés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B62716-372B-A73F-0DDD-3B9E0E8FFEA5}"/>
              </a:ext>
            </a:extLst>
          </p:cNvPr>
          <p:cNvSpPr txBox="1"/>
          <p:nvPr/>
        </p:nvSpPr>
        <p:spPr>
          <a:xfrm>
            <a:off x="601908" y="1667356"/>
            <a:ext cx="64647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fr-CA" sz="1400" dirty="0"/>
              <a:t>À développer/concevoir:</a:t>
            </a:r>
          </a:p>
          <a:p>
            <a:pPr lvl="1"/>
            <a:endParaRPr lang="fr-CA" sz="1400" dirty="0"/>
          </a:p>
          <a:p>
            <a:pPr marL="712788" lvl="1" indent="-350838">
              <a:buFont typeface="Arial" panose="020B0604020202020204" pitchFamily="34" charset="0"/>
              <a:buChar char="•"/>
            </a:pPr>
            <a:r>
              <a:rPr lang="fr-CA" sz="1400" dirty="0"/>
              <a:t>Déboursés (Chèque, Interac, etc.) divers avec traitement des CTI &amp; RTI</a:t>
            </a:r>
            <a:br>
              <a:rPr lang="fr-CA" sz="1400" dirty="0"/>
            </a:br>
            <a:endParaRPr lang="fr-CA" sz="1400" dirty="0"/>
          </a:p>
          <a:p>
            <a:pPr marL="712788" lvl="1" indent="-350838">
              <a:buFont typeface="Arial" panose="020B0604020202020204" pitchFamily="34" charset="0"/>
              <a:buChar char="•"/>
            </a:pPr>
            <a:r>
              <a:rPr lang="fr-CA" sz="1400" strike="sngStrike" dirty="0"/>
              <a:t>Notion de paiement (date due)</a:t>
            </a:r>
          </a:p>
        </p:txBody>
      </p:sp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521207" y="448056"/>
            <a:ext cx="8585086" cy="640080"/>
          </a:xfrm>
        </p:spPr>
        <p:txBody>
          <a:bodyPr rtlCol="0">
            <a:normAutofit/>
          </a:bodyPr>
          <a:lstStyle/>
          <a:p>
            <a:pPr rtl="0"/>
            <a:r>
              <a:rPr lang="fr-CA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Comptabilité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E118FE6-69E0-57A8-4AFB-A63191F9757B}"/>
              </a:ext>
            </a:extLst>
          </p:cNvPr>
          <p:cNvSpPr txBox="1"/>
          <p:nvPr/>
        </p:nvSpPr>
        <p:spPr>
          <a:xfrm>
            <a:off x="601907" y="1667356"/>
            <a:ext cx="63049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Plan comptable flexible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Saisie des écritures (autres que facturation, encaissement &amp; déboursés) sur plus de 2 lignes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Par défaut le montant du crédit est égal au montant du débit (et vice-et-versa)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dirty="0">
                <a:solidFill>
                  <a:srgbClr val="FF0000"/>
                </a:solidFill>
              </a:rPr>
              <a:t>[TODO]</a:t>
            </a:r>
            <a:r>
              <a:rPr lang="fr-CA" sz="1400" dirty="0"/>
              <a:t> - Permettre les écritures récurrentes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b="1" strike="sngStrike" dirty="0">
                <a:solidFill>
                  <a:srgbClr val="FF0000"/>
                </a:solidFill>
              </a:rPr>
              <a:t>[TODO]</a:t>
            </a:r>
            <a:r>
              <a:rPr lang="fr-CA" sz="1400" strike="sngStrike" dirty="0"/>
              <a:t> – Utilisation d’un formulaire, une fois le prototype terminé et accepté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Grand-livre avec les transactions par période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Production de la BV, État des résultats &amp; Bilan</a:t>
            </a:r>
            <a:br>
              <a:rPr lang="fr-CA" sz="1400" dirty="0"/>
            </a:br>
            <a:endParaRPr lang="fr-CA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sz="1400" dirty="0"/>
              <a:t>Production de rapports d’analyse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B386CCC-E95F-4D20-86F7-F9C429908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279" y="1667355"/>
            <a:ext cx="4425813" cy="232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CA" dirty="0">
                <a:latin typeface="Segoe UI Light" panose="020B0502040204020203" pitchFamily="34" charset="0"/>
                <a:cs typeface="Segoe UI Light" panose="020B0502040204020203" pitchFamily="34" charset="0"/>
              </a:rPr>
              <a:t>Paramètres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9B29440-ADE9-B8DA-1B5B-EC7A0AF22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766" y="1667356"/>
            <a:ext cx="2561905" cy="194285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55BF974-D02B-264B-44AB-69E634558E28}"/>
              </a:ext>
            </a:extLst>
          </p:cNvPr>
          <p:cNvSpPr txBox="1"/>
          <p:nvPr/>
        </p:nvSpPr>
        <p:spPr>
          <a:xfrm>
            <a:off x="601908" y="1667356"/>
            <a:ext cx="4427291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buFont typeface="Arial" panose="020B0604020202020204" pitchFamily="34" charset="0"/>
              <a:buChar char="•"/>
            </a:pPr>
            <a:r>
              <a:rPr lang="fr-CA" sz="1400" dirty="0"/>
              <a:t>Divers paramètres:</a:t>
            </a:r>
            <a:br>
              <a:rPr lang="fr-CA" sz="1400" dirty="0"/>
            </a:br>
            <a:endParaRPr lang="fr-CA" sz="1400" dirty="0"/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Professionnels</a:t>
            </a:r>
          </a:p>
          <a:p>
            <a:pPr marL="712788" lvl="1" indent="-350838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fr-CA" sz="1400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76932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DocBienvenu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051049_TF10001108_Win32" id="{4C4D3053-7372-45BF-BB58-19F059EF5BB0}" vid="{0BA256CC-2897-4CD3-858F-35565E7E0D9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{2D2135C0-97F2-401B-9EEF-71461258769E}tf10001108_win32</Template>
  <TotalTime>161</TotalTime>
  <Words>613</Words>
  <Application>Microsoft Office PowerPoint</Application>
  <PresentationFormat>Grand écran</PresentationFormat>
  <Paragraphs>83</Paragraphs>
  <Slides>11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Light</vt:lpstr>
      <vt:lpstr>Symbol</vt:lpstr>
      <vt:lpstr>DocBienvenue</vt:lpstr>
      <vt:lpstr>Projet Informatique 2023</vt:lpstr>
      <vt:lpstr>Écran Splash Screen</vt:lpstr>
      <vt:lpstr>Formulaire de saisie de code d’utilisateur &amp; mot de passe</vt:lpstr>
      <vt:lpstr>Menu vertical avec options coulissantes</vt:lpstr>
      <vt:lpstr>Feuille de temps</vt:lpstr>
      <vt:lpstr>Facturation &amp; C/C</vt:lpstr>
      <vt:lpstr>Déboursés</vt:lpstr>
      <vt:lpstr>Comptabilité</vt:lpstr>
      <vt:lpstr>Paramètres</vt:lpstr>
      <vt:lpstr>Prochaines étapes…</vt:lpstr>
      <vt:lpstr>Commentaires de la présentation de ce matin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Informatique 2023</dc:title>
  <dc:creator>Robert M. Vigneault</dc:creator>
  <cp:keywords/>
  <cp:lastModifiedBy>Robert M. Vigneault</cp:lastModifiedBy>
  <cp:revision>9</cp:revision>
  <dcterms:created xsi:type="dcterms:W3CDTF">2023-08-30T11:06:24Z</dcterms:created>
  <dcterms:modified xsi:type="dcterms:W3CDTF">2023-10-06T22:37:55Z</dcterms:modified>
  <cp:version/>
</cp:coreProperties>
</file>