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userDrawn="1">
          <p15:clr>
            <a:srgbClr val="A4A3A4"/>
          </p15:clr>
        </p15:guide>
        <p15:guide id="2" pos="90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A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7" d="100"/>
          <a:sy n="17" d="100"/>
        </p:scale>
        <p:origin x="36" y="168"/>
      </p:cViewPr>
      <p:guideLst>
        <p:guide orient="horz" pos="13606"/>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71DC3B7-56BF-453B-A3BA-267412457F6E}" type="datetimeFigureOut">
              <a:rPr lang="pt-BR" smtClean="0"/>
              <a:t>28/05/2019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146841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1DC3B7-56BF-453B-A3BA-267412457F6E}" type="datetimeFigureOut">
              <a:rPr lang="pt-BR" smtClean="0"/>
              <a:t>28/05/2019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295934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1DC3B7-56BF-453B-A3BA-267412457F6E}" type="datetimeFigureOut">
              <a:rPr lang="pt-BR" smtClean="0"/>
              <a:t>28/05/2019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237797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1DC3B7-56BF-453B-A3BA-267412457F6E}" type="datetimeFigureOut">
              <a:rPr lang="pt-BR" smtClean="0"/>
              <a:t>28/05/2019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17332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271DC3B7-56BF-453B-A3BA-267412457F6E}" type="datetimeFigureOut">
              <a:rPr lang="pt-BR" smtClean="0"/>
              <a:t>28/05/2019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15048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71DC3B7-56BF-453B-A3BA-267412457F6E}" type="datetimeFigureOut">
              <a:rPr lang="pt-BR" smtClean="0"/>
              <a:t>28/05/2019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366807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Clique para editar o texto mestre</a:t>
            </a:r>
          </a:p>
        </p:txBody>
      </p:sp>
      <p:sp>
        <p:nvSpPr>
          <p:cNvPr id="4" name="Content Placeholder 3"/>
          <p:cNvSpPr>
            <a:spLocks noGrp="1"/>
          </p:cNvSpPr>
          <p:nvPr>
            <p:ph sz="half" idx="2"/>
          </p:nvPr>
        </p:nvSpPr>
        <p:spPr>
          <a:xfrm>
            <a:off x="1983784" y="15780233"/>
            <a:ext cx="12183928"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Clique para editar o texto mestre</a:t>
            </a:r>
          </a:p>
        </p:txBody>
      </p:sp>
      <p:sp>
        <p:nvSpPr>
          <p:cNvPr id="6" name="Content Placeholder 5"/>
          <p:cNvSpPr>
            <a:spLocks noGrp="1"/>
          </p:cNvSpPr>
          <p:nvPr>
            <p:ph sz="quarter" idx="4"/>
          </p:nvPr>
        </p:nvSpPr>
        <p:spPr>
          <a:xfrm>
            <a:off x="14580217" y="15780233"/>
            <a:ext cx="12243932"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71DC3B7-56BF-453B-A3BA-267412457F6E}" type="datetimeFigureOut">
              <a:rPr lang="pt-BR" smtClean="0"/>
              <a:t>28/05/2019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132641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71DC3B7-56BF-453B-A3BA-267412457F6E}" type="datetimeFigureOut">
              <a:rPr lang="pt-BR" smtClean="0"/>
              <a:t>28/05/2019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222679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DC3B7-56BF-453B-A3BA-267412457F6E}" type="datetimeFigureOut">
              <a:rPr lang="pt-BR" smtClean="0"/>
              <a:t>28/05/2019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350883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Clique para editar o texto mestre</a:t>
            </a:r>
          </a:p>
        </p:txBody>
      </p:sp>
      <p:sp>
        <p:nvSpPr>
          <p:cNvPr id="5" name="Date Placeholder 4"/>
          <p:cNvSpPr>
            <a:spLocks noGrp="1"/>
          </p:cNvSpPr>
          <p:nvPr>
            <p:ph type="dt" sz="half" idx="10"/>
          </p:nvPr>
        </p:nvSpPr>
        <p:spPr/>
        <p:txBody>
          <a:bodyPr/>
          <a:lstStyle/>
          <a:p>
            <a:fld id="{271DC3B7-56BF-453B-A3BA-267412457F6E}" type="datetimeFigureOut">
              <a:rPr lang="pt-BR" smtClean="0"/>
              <a:t>28/05/2019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7721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a:t>Clique no ícone para adicionar uma imagem</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Clique para editar o texto mestre</a:t>
            </a:r>
          </a:p>
        </p:txBody>
      </p:sp>
      <p:sp>
        <p:nvSpPr>
          <p:cNvPr id="5" name="Date Placeholder 4"/>
          <p:cNvSpPr>
            <a:spLocks noGrp="1"/>
          </p:cNvSpPr>
          <p:nvPr>
            <p:ph type="dt" sz="half" idx="10"/>
          </p:nvPr>
        </p:nvSpPr>
        <p:spPr/>
        <p:txBody>
          <a:bodyPr/>
          <a:lstStyle/>
          <a:p>
            <a:fld id="{271DC3B7-56BF-453B-A3BA-267412457F6E}" type="datetimeFigureOut">
              <a:rPr lang="pt-BR" smtClean="0"/>
              <a:t>28/05/2019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376651-86AC-4960-8723-ED284D85E087}" type="slidenum">
              <a:rPr lang="pt-BR" smtClean="0"/>
              <a:t>‹nº›</a:t>
            </a:fld>
            <a:endParaRPr lang="pt-BR"/>
          </a:p>
        </p:txBody>
      </p:sp>
    </p:spTree>
    <p:extLst>
      <p:ext uri="{BB962C8B-B14F-4D97-AF65-F5344CB8AC3E}">
        <p14:creationId xmlns:p14="http://schemas.microsoft.com/office/powerpoint/2010/main" val="302984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75000"/>
                  </a:schemeClr>
                </a:solidFill>
              </a:defRPr>
            </a:lvl1pPr>
          </a:lstStyle>
          <a:p>
            <a:fld id="{271DC3B7-56BF-453B-A3BA-267412457F6E}" type="datetimeFigureOut">
              <a:rPr lang="pt-BR" smtClean="0"/>
              <a:t>28/05/2019</a:t>
            </a:fld>
            <a:endParaRPr lang="pt-BR"/>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75000"/>
                  </a:schemeClr>
                </a:solidFill>
              </a:defRPr>
            </a:lvl1pPr>
          </a:lstStyle>
          <a:p>
            <a:fld id="{40376651-86AC-4960-8723-ED284D85E087}" type="slidenum">
              <a:rPr lang="pt-BR" smtClean="0"/>
              <a:t>‹nº›</a:t>
            </a:fld>
            <a:endParaRPr lang="pt-BR"/>
          </a:p>
        </p:txBody>
      </p:sp>
    </p:spTree>
    <p:extLst>
      <p:ext uri="{BB962C8B-B14F-4D97-AF65-F5344CB8AC3E}">
        <p14:creationId xmlns:p14="http://schemas.microsoft.com/office/powerpoint/2010/main" val="4250766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1052302" y="40125120"/>
            <a:ext cx="26695818" cy="2068527"/>
            <a:chOff x="1169988" y="29974404"/>
            <a:chExt cx="21512212" cy="1603331"/>
          </a:xfrm>
        </p:grpSpPr>
        <p:pic>
          <p:nvPicPr>
            <p:cNvPr id="7" name="Imagem 6"/>
            <p:cNvPicPr/>
            <p:nvPr/>
          </p:nvPicPr>
          <p:blipFill>
            <a:blip r:embed="rId2">
              <a:extLst>
                <a:ext uri="{28A0092B-C50C-407E-A947-70E740481C1C}">
                  <a14:useLocalDpi xmlns:a14="http://schemas.microsoft.com/office/drawing/2010/main" val="0"/>
                </a:ext>
              </a:extLst>
            </a:blip>
            <a:stretch>
              <a:fillRect/>
            </a:stretch>
          </p:blipFill>
          <p:spPr>
            <a:xfrm>
              <a:off x="18900776" y="30423280"/>
              <a:ext cx="3781424" cy="899251"/>
            </a:xfrm>
            <a:prstGeom prst="rect">
              <a:avLst/>
            </a:prstGeom>
            <a:noFill/>
            <a:ln>
              <a:noFill/>
            </a:ln>
          </p:spPr>
        </p:pic>
        <p:pic>
          <p:nvPicPr>
            <p:cNvPr id="8" name="Imagem 7"/>
            <p:cNvPicPr/>
            <p:nvPr/>
          </p:nvPicPr>
          <p:blipFill>
            <a:blip r:embed="rId3">
              <a:extLst>
                <a:ext uri="{28A0092B-C50C-407E-A947-70E740481C1C}">
                  <a14:useLocalDpi xmlns:a14="http://schemas.microsoft.com/office/drawing/2010/main" val="0"/>
                </a:ext>
              </a:extLst>
            </a:blip>
            <a:stretch>
              <a:fillRect/>
            </a:stretch>
          </p:blipFill>
          <p:spPr>
            <a:xfrm>
              <a:off x="1169988" y="29974404"/>
              <a:ext cx="3889375" cy="1603331"/>
            </a:xfrm>
            <a:prstGeom prst="rect">
              <a:avLst/>
            </a:prstGeom>
            <a:noFill/>
            <a:ln>
              <a:noFill/>
            </a:ln>
          </p:spPr>
        </p:pic>
      </p:grpSp>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28800423" cy="6275768"/>
          </a:xfrm>
          <a:prstGeom prst="rect">
            <a:avLst/>
          </a:prstGeom>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5254" y="12439919"/>
            <a:ext cx="19549912" cy="20817882"/>
          </a:xfrm>
          <a:prstGeom prst="rect">
            <a:avLst/>
          </a:prstGeom>
        </p:spPr>
      </p:pic>
      <p:sp>
        <p:nvSpPr>
          <p:cNvPr id="11" name="Retângulo de cantos arredondados 4">
            <a:extLst>
              <a:ext uri="{FF2B5EF4-FFF2-40B4-BE49-F238E27FC236}">
                <a16:creationId xmlns:a16="http://schemas.microsoft.com/office/drawing/2014/main" id="{D0B3E1D8-EC61-4BD8-8E0D-DC055C4840F0}"/>
              </a:ext>
            </a:extLst>
          </p:cNvPr>
          <p:cNvSpPr/>
          <p:nvPr/>
        </p:nvSpPr>
        <p:spPr>
          <a:xfrm flipV="1">
            <a:off x="0" y="39057262"/>
            <a:ext cx="28800425" cy="166815"/>
          </a:xfrm>
          <a:prstGeom prst="roundRect">
            <a:avLst>
              <a:gd name="adj" fmla="val 32"/>
            </a:avLst>
          </a:prstGeom>
          <a:solidFill>
            <a:srgbClr val="0C4AA1"/>
          </a:solidFill>
          <a:ln w="57150">
            <a:noFill/>
            <a:miter/>
          </a:ln>
        </p:spPr>
        <p:txBody>
          <a:bodyPr wrap="none" anchor="ctr"/>
          <a:lstStyle>
            <a:lvl1pPr lvl="0">
              <a:defRPr/>
            </a:lvl1pPr>
          </a:lstStyle>
          <a:p>
            <a:endParaRPr/>
          </a:p>
        </p:txBody>
      </p:sp>
      <p:sp>
        <p:nvSpPr>
          <p:cNvPr id="12" name="Text Box 14">
            <a:extLst>
              <a:ext uri="{FF2B5EF4-FFF2-40B4-BE49-F238E27FC236}">
                <a16:creationId xmlns:a16="http://schemas.microsoft.com/office/drawing/2014/main" id="{C9FE0DD2-A42D-4533-B486-5A48454AB438}"/>
              </a:ext>
            </a:extLst>
          </p:cNvPr>
          <p:cNvSpPr txBox="1">
            <a:spLocks noChangeArrowheads="1"/>
          </p:cNvSpPr>
          <p:nvPr/>
        </p:nvSpPr>
        <p:spPr bwMode="auto">
          <a:xfrm>
            <a:off x="2262188" y="7870825"/>
            <a:ext cx="24279225" cy="1186979"/>
          </a:xfrm>
          <a:prstGeom prst="rect">
            <a:avLst/>
          </a:prstGeom>
          <a:noFill/>
          <a:ln w="9525">
            <a:noFill/>
            <a:round/>
            <a:headEnd/>
            <a:tailEnd/>
          </a:ln>
        </p:spPr>
        <p:txBody>
          <a:bodyPr lIns="112509" tIns="56255" rIns="112509" bIns="56255">
            <a:spAutoFit/>
          </a:bodyPr>
          <a:lstStyle/>
          <a:p>
            <a:pPr algn="ctr" defTabSz="561624">
              <a:lnSpc>
                <a:spcPct val="93000"/>
              </a:lnSpc>
              <a:buClr>
                <a:srgbClr val="000000"/>
              </a:buClr>
              <a:buSzPct val="45000"/>
              <a:defRPr/>
            </a:pPr>
            <a:r>
              <a:rPr lang="en-GB" sz="7500" b="1" dirty="0">
                <a:solidFill>
                  <a:srgbClr val="000000"/>
                </a:solidFill>
                <a:latin typeface="Arial" panose="020B0604020202020204" pitchFamily="34" charset="0"/>
                <a:cs typeface="Arial" panose="020B0604020202020204" pitchFamily="34" charset="0"/>
              </a:rPr>
              <a:t>AME – AUTOMAÇÃO MODULAR ESCALÁVEL</a:t>
            </a:r>
          </a:p>
        </p:txBody>
      </p:sp>
      <p:sp>
        <p:nvSpPr>
          <p:cNvPr id="13" name="Text Box 15">
            <a:extLst>
              <a:ext uri="{FF2B5EF4-FFF2-40B4-BE49-F238E27FC236}">
                <a16:creationId xmlns:a16="http://schemas.microsoft.com/office/drawing/2014/main" id="{A616465D-6D72-429E-BB1C-F7B5338C41E9}"/>
              </a:ext>
            </a:extLst>
          </p:cNvPr>
          <p:cNvSpPr txBox="1">
            <a:spLocks noChangeArrowheads="1"/>
          </p:cNvSpPr>
          <p:nvPr/>
        </p:nvSpPr>
        <p:spPr bwMode="auto">
          <a:xfrm>
            <a:off x="1890713" y="10128250"/>
            <a:ext cx="25760362" cy="333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2509" tIns="56255" rIns="112509" bIns="56255">
            <a:spAutoFit/>
          </a:bodyPr>
          <a:lstStyle>
            <a:lvl1pPr>
              <a:lnSpc>
                <a:spcPct val="93000"/>
              </a:lnSpc>
              <a:spcAft>
                <a:spcPts val="1775"/>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r">
              <a:spcAft>
                <a:spcPct val="0"/>
              </a:spcAft>
              <a:buNone/>
            </a:pPr>
            <a:r>
              <a:rPr lang="pt-BR" altLang="pt-BR" sz="4500" dirty="0">
                <a:solidFill>
                  <a:schemeClr val="tx1"/>
                </a:solidFill>
                <a:cs typeface="Arial" panose="020B0604020202020204" pitchFamily="34" charset="0"/>
              </a:rPr>
              <a:t>BARBOSA, Virgínia </a:t>
            </a:r>
            <a:r>
              <a:rPr lang="pt-BR" altLang="pt-BR" sz="4500" dirty="0" smtClean="0">
                <a:solidFill>
                  <a:schemeClr val="tx1"/>
                </a:solidFill>
                <a:cs typeface="Arial" panose="020B0604020202020204" pitchFamily="34" charset="0"/>
              </a:rPr>
              <a:t>Dias</a:t>
            </a:r>
            <a:r>
              <a:rPr lang="pt-BR" altLang="pt-BR" sz="4500" baseline="30000" dirty="0" smtClean="0">
                <a:solidFill>
                  <a:schemeClr val="tx1"/>
                </a:solidFill>
                <a:cs typeface="Arial" panose="020B0604020202020204" pitchFamily="34" charset="0"/>
              </a:rPr>
              <a:t>1 </a:t>
            </a:r>
            <a:r>
              <a:rPr lang="pt-BR" altLang="pt-BR" sz="4500" dirty="0" smtClean="0">
                <a:solidFill>
                  <a:schemeClr val="tx1"/>
                </a:solidFill>
                <a:cs typeface="Arial" panose="020B0604020202020204" pitchFamily="34" charset="0"/>
              </a:rPr>
              <a:t> </a:t>
            </a:r>
            <a:endParaRPr lang="pt-BR" altLang="pt-BR" sz="4500" dirty="0">
              <a:solidFill>
                <a:schemeClr val="tx1"/>
              </a:solidFill>
              <a:cs typeface="Arial" panose="020B0604020202020204" pitchFamily="34" charset="0"/>
            </a:endParaRPr>
          </a:p>
          <a:p>
            <a:pPr algn="r">
              <a:spcAft>
                <a:spcPct val="0"/>
              </a:spcAft>
              <a:buNone/>
            </a:pPr>
            <a:r>
              <a:rPr lang="pt-BR" altLang="pt-BR" sz="4500" dirty="0">
                <a:solidFill>
                  <a:schemeClr val="tx1"/>
                </a:solidFill>
                <a:cs typeface="Arial" panose="020B0604020202020204" pitchFamily="34" charset="0"/>
              </a:rPr>
              <a:t>CARVALHO, Marco Antônio </a:t>
            </a:r>
            <a:r>
              <a:rPr lang="pt-BR" altLang="pt-BR" sz="4500" dirty="0" smtClean="0">
                <a:solidFill>
                  <a:schemeClr val="tx1"/>
                </a:solidFill>
                <a:cs typeface="Arial" panose="020B0604020202020204" pitchFamily="34" charset="0"/>
              </a:rPr>
              <a:t>Nunes</a:t>
            </a:r>
            <a:r>
              <a:rPr lang="pt-BR" altLang="pt-BR" sz="4500" baseline="30000" dirty="0" smtClean="0">
                <a:solidFill>
                  <a:schemeClr val="tx1"/>
                </a:solidFill>
                <a:cs typeface="Arial" panose="020B0604020202020204" pitchFamily="34" charset="0"/>
              </a:rPr>
              <a:t> </a:t>
            </a:r>
            <a:r>
              <a:rPr lang="pt-BR" altLang="pt-BR" sz="4500" baseline="30000" dirty="0">
                <a:solidFill>
                  <a:schemeClr val="tx1"/>
                </a:solidFill>
                <a:cs typeface="Arial" panose="020B0604020202020204" pitchFamily="34" charset="0"/>
              </a:rPr>
              <a:t>2</a:t>
            </a:r>
            <a:endParaRPr lang="pt-BR" altLang="pt-BR" sz="4500" dirty="0">
              <a:solidFill>
                <a:schemeClr val="tx1"/>
              </a:solidFill>
              <a:cs typeface="Arial" panose="020B0604020202020204" pitchFamily="34" charset="0"/>
            </a:endParaRPr>
          </a:p>
          <a:p>
            <a:pPr algn="r">
              <a:spcAft>
                <a:spcPct val="0"/>
              </a:spcAft>
              <a:buNone/>
            </a:pPr>
            <a:r>
              <a:rPr lang="pt-BR" altLang="pt-BR" sz="4500" dirty="0">
                <a:solidFill>
                  <a:schemeClr val="tx1"/>
                </a:solidFill>
                <a:cs typeface="Arial" panose="020B0604020202020204" pitchFamily="34" charset="0"/>
              </a:rPr>
              <a:t>CINTRA, Luís Filipe de </a:t>
            </a:r>
            <a:r>
              <a:rPr lang="pt-BR" altLang="pt-BR" sz="4500" dirty="0" smtClean="0">
                <a:solidFill>
                  <a:schemeClr val="tx1"/>
                </a:solidFill>
                <a:cs typeface="Arial" panose="020B0604020202020204" pitchFamily="34" charset="0"/>
              </a:rPr>
              <a:t>Freitas</a:t>
            </a:r>
            <a:r>
              <a:rPr lang="pt-BR" altLang="pt-BR" sz="4500" baseline="30000" dirty="0" smtClean="0">
                <a:solidFill>
                  <a:schemeClr val="tx1"/>
                </a:solidFill>
                <a:cs typeface="Arial" panose="020B0604020202020204" pitchFamily="34" charset="0"/>
              </a:rPr>
              <a:t> </a:t>
            </a:r>
            <a:r>
              <a:rPr lang="pt-BR" altLang="pt-BR" sz="4500" baseline="30000" dirty="0">
                <a:solidFill>
                  <a:schemeClr val="tx1"/>
                </a:solidFill>
                <a:cs typeface="Arial" panose="020B0604020202020204" pitchFamily="34" charset="0"/>
              </a:rPr>
              <a:t>3</a:t>
            </a:r>
          </a:p>
          <a:p>
            <a:pPr algn="r">
              <a:spcAft>
                <a:spcPct val="0"/>
              </a:spcAft>
              <a:buNone/>
            </a:pPr>
            <a:r>
              <a:rPr lang="pt-BR" altLang="pt-BR" sz="4500" dirty="0">
                <a:solidFill>
                  <a:schemeClr val="tx1"/>
                </a:solidFill>
                <a:cs typeface="Arial" panose="020B0604020202020204" pitchFamily="34" charset="0"/>
              </a:rPr>
              <a:t>GOMES, Vinicius </a:t>
            </a:r>
            <a:r>
              <a:rPr lang="pt-BR" altLang="pt-BR" sz="4500" dirty="0" smtClean="0">
                <a:solidFill>
                  <a:schemeClr val="tx1"/>
                </a:solidFill>
                <a:cs typeface="Arial" panose="020B0604020202020204" pitchFamily="34" charset="0"/>
              </a:rPr>
              <a:t>Hamilton</a:t>
            </a:r>
            <a:r>
              <a:rPr lang="pt-BR" altLang="pt-BR" sz="4500" baseline="30000" dirty="0" smtClean="0">
                <a:solidFill>
                  <a:schemeClr val="tx1"/>
                </a:solidFill>
                <a:cs typeface="Arial" panose="020B0604020202020204" pitchFamily="34" charset="0"/>
              </a:rPr>
              <a:t>5</a:t>
            </a:r>
            <a:endParaRPr lang="pt-BR" altLang="pt-BR" sz="4500" baseline="30000" dirty="0">
              <a:solidFill>
                <a:schemeClr val="tx1"/>
              </a:solidFill>
              <a:cs typeface="Arial" panose="020B0604020202020204" pitchFamily="34" charset="0"/>
            </a:endParaRPr>
          </a:p>
          <a:p>
            <a:pPr algn="r">
              <a:spcAft>
                <a:spcPct val="0"/>
              </a:spcAft>
              <a:buNone/>
            </a:pPr>
            <a:r>
              <a:rPr lang="pt-BR" altLang="pt-BR" sz="4500" dirty="0">
                <a:solidFill>
                  <a:schemeClr val="tx1"/>
                </a:solidFill>
                <a:cs typeface="Arial" panose="020B0604020202020204" pitchFamily="34" charset="0"/>
              </a:rPr>
              <a:t>VELOSO, Robert Luiz</a:t>
            </a:r>
            <a:r>
              <a:rPr lang="pt-BR" altLang="pt-BR" sz="4500" baseline="30000" dirty="0">
                <a:solidFill>
                  <a:schemeClr val="tx1"/>
                </a:solidFill>
                <a:cs typeface="Arial" panose="020B0604020202020204" pitchFamily="34" charset="0"/>
              </a:rPr>
              <a:t> 4</a:t>
            </a:r>
            <a:endParaRPr lang="pt-BR" altLang="pt-BR" sz="4500" dirty="0">
              <a:solidFill>
                <a:schemeClr val="tx1"/>
              </a:solidFill>
              <a:cs typeface="Arial" panose="020B0604020202020204" pitchFamily="34" charset="0"/>
            </a:endParaRPr>
          </a:p>
        </p:txBody>
      </p:sp>
      <p:sp>
        <p:nvSpPr>
          <p:cNvPr id="14" name="Text Box 15">
            <a:extLst>
              <a:ext uri="{FF2B5EF4-FFF2-40B4-BE49-F238E27FC236}">
                <a16:creationId xmlns:a16="http://schemas.microsoft.com/office/drawing/2014/main" id="{7BF12D32-659E-4354-8006-F5A7BCB0F05A}"/>
              </a:ext>
            </a:extLst>
          </p:cNvPr>
          <p:cNvSpPr txBox="1">
            <a:spLocks noChangeArrowheads="1"/>
          </p:cNvSpPr>
          <p:nvPr/>
        </p:nvSpPr>
        <p:spPr bwMode="auto">
          <a:xfrm>
            <a:off x="1433513" y="14111288"/>
            <a:ext cx="12430125" cy="462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2509" tIns="56255" rIns="112509" bIns="56255">
            <a:spAutoFit/>
          </a:bodyPr>
          <a:lstStyle>
            <a:lvl1pPr>
              <a:lnSpc>
                <a:spcPct val="93000"/>
              </a:lnSpc>
              <a:spcAft>
                <a:spcPts val="1775"/>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Lst>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just" eaLnBrk="1">
              <a:spcAft>
                <a:spcPct val="0"/>
              </a:spcAft>
              <a:buFont typeface="StarSymbol" charset="0"/>
              <a:buNone/>
            </a:pPr>
            <a:r>
              <a:rPr lang="en-GB" altLang="pt-BR" sz="3500" b="1" dirty="0"/>
              <a:t>1 INTRODUÇÃO</a:t>
            </a:r>
          </a:p>
          <a:p>
            <a:pPr algn="just" eaLnBrk="1">
              <a:spcAft>
                <a:spcPct val="0"/>
              </a:spcAft>
              <a:buFont typeface="StarSymbol" charset="0"/>
              <a:buNone/>
            </a:pPr>
            <a:endParaRPr lang="en-GB" altLang="pt-BR" sz="3500" dirty="0"/>
          </a:p>
          <a:p>
            <a:pPr algn="just" eaLnBrk="1">
              <a:spcAft>
                <a:spcPct val="0"/>
              </a:spcAft>
              <a:buFont typeface="StarSymbol" charset="0"/>
              <a:buNone/>
            </a:pPr>
            <a:r>
              <a:rPr lang="en-GB" altLang="pt-BR" sz="3500" dirty="0" err="1"/>
              <a:t>É</a:t>
            </a:r>
            <a:r>
              <a:rPr lang="en-GB" altLang="pt-BR" sz="3500" dirty="0"/>
              <a:t> </a:t>
            </a:r>
            <a:r>
              <a:rPr lang="en-GB" altLang="pt-BR" sz="3500" dirty="0" err="1"/>
              <a:t>inegável</a:t>
            </a:r>
            <a:r>
              <a:rPr lang="en-GB" altLang="pt-BR" sz="3500" dirty="0"/>
              <a:t> que </a:t>
            </a:r>
            <a:r>
              <a:rPr lang="en-GB" altLang="pt-BR" sz="3500" dirty="0" err="1"/>
              <a:t>soluções</a:t>
            </a:r>
            <a:r>
              <a:rPr lang="en-GB" altLang="pt-BR" sz="3500" dirty="0"/>
              <a:t> </a:t>
            </a:r>
            <a:r>
              <a:rPr lang="en-GB" altLang="pt-BR" sz="3500" dirty="0" err="1"/>
              <a:t>estão</a:t>
            </a:r>
            <a:r>
              <a:rPr lang="en-GB" altLang="pt-BR" sz="3500" dirty="0"/>
              <a:t> </a:t>
            </a:r>
            <a:r>
              <a:rPr lang="en-GB" altLang="pt-BR" sz="3500" dirty="0" err="1"/>
              <a:t>sendo</a:t>
            </a:r>
            <a:r>
              <a:rPr lang="en-GB" altLang="pt-BR" sz="3500" dirty="0"/>
              <a:t> </a:t>
            </a:r>
            <a:r>
              <a:rPr lang="en-GB" altLang="pt-BR" sz="3500" dirty="0" err="1"/>
              <a:t>desenvolvidas</a:t>
            </a:r>
            <a:r>
              <a:rPr lang="en-GB" altLang="pt-BR" sz="3500" dirty="0"/>
              <a:t> com </a:t>
            </a:r>
            <a:r>
              <a:rPr lang="en-GB" altLang="pt-BR" sz="3500" dirty="0" err="1"/>
              <a:t>foco</a:t>
            </a:r>
            <a:r>
              <a:rPr lang="en-GB" altLang="pt-BR" sz="3500" dirty="0"/>
              <a:t> </a:t>
            </a:r>
            <a:r>
              <a:rPr lang="en-GB" altLang="pt-BR" sz="3500" dirty="0" err="1"/>
              <a:t>em</a:t>
            </a:r>
            <a:r>
              <a:rPr lang="en-GB" altLang="pt-BR" sz="3500" dirty="0"/>
              <a:t> </a:t>
            </a:r>
            <a:r>
              <a:rPr lang="en-GB" altLang="pt-BR" sz="3500" dirty="0" err="1"/>
              <a:t>auxiliar</a:t>
            </a:r>
            <a:r>
              <a:rPr lang="en-GB" altLang="pt-BR" sz="3500" dirty="0"/>
              <a:t> a </a:t>
            </a:r>
            <a:r>
              <a:rPr lang="en-GB" altLang="pt-BR" sz="3500" dirty="0" err="1"/>
              <a:t>sociedade</a:t>
            </a:r>
            <a:r>
              <a:rPr lang="en-GB" altLang="pt-BR" sz="3500" dirty="0"/>
              <a:t> </a:t>
            </a:r>
            <a:r>
              <a:rPr lang="en-GB" altLang="pt-BR" sz="3500" dirty="0" err="1"/>
              <a:t>por</a:t>
            </a:r>
            <a:r>
              <a:rPr lang="en-GB" altLang="pt-BR" sz="3500" dirty="0"/>
              <a:t> </a:t>
            </a:r>
            <a:r>
              <a:rPr lang="en-GB" altLang="pt-BR" sz="3500" dirty="0" err="1"/>
              <a:t>meio</a:t>
            </a:r>
            <a:r>
              <a:rPr lang="en-GB" altLang="pt-BR" sz="3500" dirty="0"/>
              <a:t> da </a:t>
            </a:r>
            <a:r>
              <a:rPr lang="en-GB" altLang="pt-BR" sz="3500" dirty="0" err="1"/>
              <a:t>automação</a:t>
            </a:r>
            <a:r>
              <a:rPr lang="en-GB" altLang="pt-BR" sz="3500" dirty="0"/>
              <a:t> de </a:t>
            </a:r>
            <a:r>
              <a:rPr lang="en-GB" altLang="pt-BR" sz="3500" dirty="0" err="1"/>
              <a:t>tarefas</a:t>
            </a:r>
            <a:r>
              <a:rPr lang="en-GB" altLang="pt-BR" sz="3500" dirty="0"/>
              <a:t>. Com </a:t>
            </a:r>
            <a:r>
              <a:rPr lang="en-GB" altLang="pt-BR" sz="3500" dirty="0" err="1"/>
              <a:t>isso</a:t>
            </a:r>
            <a:r>
              <a:rPr lang="en-GB" altLang="pt-BR" sz="3500" dirty="0"/>
              <a:t>, </a:t>
            </a:r>
            <a:r>
              <a:rPr lang="en-GB" altLang="pt-BR" sz="3500" dirty="0" err="1"/>
              <a:t>visando</a:t>
            </a:r>
            <a:r>
              <a:rPr lang="en-GB" altLang="pt-BR" sz="3500" dirty="0"/>
              <a:t> </a:t>
            </a:r>
            <a:r>
              <a:rPr lang="en-GB" altLang="pt-BR" sz="3500" dirty="0" err="1"/>
              <a:t>aplicar</a:t>
            </a:r>
            <a:r>
              <a:rPr lang="en-GB" altLang="pt-BR" sz="3500" dirty="0"/>
              <a:t> </a:t>
            </a:r>
            <a:r>
              <a:rPr lang="en-GB" altLang="pt-BR" sz="3500" dirty="0" err="1"/>
              <a:t>essa</a:t>
            </a:r>
            <a:r>
              <a:rPr lang="en-GB" altLang="pt-BR" sz="3500" dirty="0"/>
              <a:t> </a:t>
            </a:r>
            <a:r>
              <a:rPr lang="en-GB" altLang="pt-BR" sz="3500" dirty="0" err="1"/>
              <a:t>ideia</a:t>
            </a:r>
            <a:r>
              <a:rPr lang="en-GB" altLang="pt-BR" sz="3500" dirty="0"/>
              <a:t> </a:t>
            </a:r>
            <a:r>
              <a:rPr lang="en-GB" altLang="pt-BR" sz="3500" dirty="0" err="1"/>
              <a:t>em</a:t>
            </a:r>
            <a:r>
              <a:rPr lang="en-GB" altLang="pt-BR" sz="3500" dirty="0"/>
              <a:t> </a:t>
            </a:r>
            <a:r>
              <a:rPr lang="en-GB" altLang="pt-BR" sz="3500" dirty="0" err="1"/>
              <a:t>diversos</a:t>
            </a:r>
            <a:r>
              <a:rPr lang="en-GB" altLang="pt-BR" sz="3500" dirty="0"/>
              <a:t> </a:t>
            </a:r>
            <a:r>
              <a:rPr lang="en-GB" altLang="pt-BR" sz="3500" dirty="0" err="1"/>
              <a:t>setores</a:t>
            </a:r>
            <a:r>
              <a:rPr lang="en-GB" altLang="pt-BR" sz="3500" dirty="0"/>
              <a:t> de forma </a:t>
            </a:r>
            <a:r>
              <a:rPr lang="en-GB" altLang="pt-BR" sz="3500" dirty="0" err="1"/>
              <a:t>genérica</a:t>
            </a:r>
            <a:r>
              <a:rPr lang="en-GB" altLang="pt-BR" sz="3500" dirty="0"/>
              <a:t>, </a:t>
            </a:r>
            <a:r>
              <a:rPr lang="en-GB" altLang="pt-BR" sz="3500" dirty="0" err="1"/>
              <a:t>é</a:t>
            </a:r>
            <a:r>
              <a:rPr lang="en-GB" altLang="pt-BR" sz="3500" dirty="0"/>
              <a:t> </a:t>
            </a:r>
            <a:r>
              <a:rPr lang="en-GB" altLang="pt-BR" sz="3500" dirty="0" err="1"/>
              <a:t>proposto</a:t>
            </a:r>
            <a:r>
              <a:rPr lang="en-GB" altLang="pt-BR" sz="3500" dirty="0"/>
              <a:t> </a:t>
            </a:r>
            <a:r>
              <a:rPr lang="en-GB" altLang="pt-BR" sz="3500" dirty="0" err="1"/>
              <a:t>uma</a:t>
            </a:r>
            <a:r>
              <a:rPr lang="en-GB" altLang="pt-BR" sz="3500" dirty="0"/>
              <a:t> </a:t>
            </a:r>
            <a:r>
              <a:rPr lang="en-GB" altLang="pt-BR" sz="3500" dirty="0" err="1"/>
              <a:t>arquitetura</a:t>
            </a:r>
            <a:r>
              <a:rPr lang="en-GB" altLang="pt-BR" sz="3500" dirty="0"/>
              <a:t> </a:t>
            </a:r>
            <a:r>
              <a:rPr lang="en-GB" altLang="pt-BR" sz="3500" dirty="0" err="1"/>
              <a:t>capaz</a:t>
            </a:r>
            <a:r>
              <a:rPr lang="en-GB" altLang="pt-BR" sz="3500" dirty="0"/>
              <a:t> de </a:t>
            </a:r>
            <a:r>
              <a:rPr lang="en-GB" altLang="pt-BR" sz="3500" dirty="0" err="1"/>
              <a:t>gerenciar</a:t>
            </a:r>
            <a:r>
              <a:rPr lang="en-GB" altLang="pt-BR" sz="3500" dirty="0"/>
              <a:t> </a:t>
            </a:r>
            <a:r>
              <a:rPr lang="en-GB" altLang="pt-BR" sz="3500" dirty="0" err="1"/>
              <a:t>diversos</a:t>
            </a:r>
            <a:r>
              <a:rPr lang="en-GB" altLang="pt-BR" sz="3500" dirty="0"/>
              <a:t> </a:t>
            </a:r>
            <a:r>
              <a:rPr lang="en-GB" altLang="pt-BR" sz="3500" dirty="0" err="1"/>
              <a:t>componentes</a:t>
            </a:r>
            <a:r>
              <a:rPr lang="en-GB" altLang="pt-BR" sz="3500" dirty="0"/>
              <a:t> </a:t>
            </a:r>
            <a:r>
              <a:rPr lang="en-GB" altLang="pt-BR" sz="3500" dirty="0" err="1"/>
              <a:t>modulares</a:t>
            </a:r>
            <a:r>
              <a:rPr lang="en-GB" altLang="pt-BR" sz="3500" dirty="0"/>
              <a:t> para </a:t>
            </a:r>
            <a:r>
              <a:rPr lang="en-GB" altLang="pt-BR" sz="3500" dirty="0" err="1"/>
              <a:t>relacionar</a:t>
            </a:r>
            <a:r>
              <a:rPr lang="en-GB" altLang="pt-BR" sz="3500" dirty="0"/>
              <a:t> a </a:t>
            </a:r>
            <a:r>
              <a:rPr lang="en-GB" altLang="pt-BR" sz="3500" dirty="0" err="1"/>
              <a:t>crescente</a:t>
            </a:r>
            <a:r>
              <a:rPr lang="en-GB" altLang="pt-BR" sz="3500" dirty="0"/>
              <a:t> </a:t>
            </a:r>
            <a:r>
              <a:rPr lang="en-GB" altLang="pt-BR" sz="3500" dirty="0" err="1"/>
              <a:t>rede</a:t>
            </a:r>
            <a:r>
              <a:rPr lang="en-GB" altLang="pt-BR" sz="3500" dirty="0"/>
              <a:t> IOT com a IA para </a:t>
            </a:r>
            <a:r>
              <a:rPr lang="en-GB" altLang="pt-BR" sz="3500" dirty="0" err="1"/>
              <a:t>aplicações</a:t>
            </a:r>
            <a:r>
              <a:rPr lang="en-GB" altLang="pt-BR" sz="3500" dirty="0"/>
              <a:t> </a:t>
            </a:r>
            <a:r>
              <a:rPr lang="en-GB" altLang="pt-BR" sz="3500" dirty="0" err="1"/>
              <a:t>em</a:t>
            </a:r>
            <a:r>
              <a:rPr lang="en-GB" altLang="pt-BR" sz="3500" dirty="0"/>
              <a:t> </a:t>
            </a:r>
            <a:r>
              <a:rPr lang="en-GB" altLang="pt-BR" sz="3500" dirty="0" err="1"/>
              <a:t>controle</a:t>
            </a:r>
            <a:r>
              <a:rPr lang="en-GB" altLang="pt-BR" sz="3500" dirty="0"/>
              <a:t>, </a:t>
            </a:r>
            <a:r>
              <a:rPr lang="en-GB" altLang="pt-BR" sz="3500" dirty="0" err="1"/>
              <a:t>métrica</a:t>
            </a:r>
            <a:r>
              <a:rPr lang="en-GB" altLang="pt-BR" sz="3500" dirty="0"/>
              <a:t> e </a:t>
            </a:r>
            <a:r>
              <a:rPr lang="en-GB" altLang="pt-BR" sz="3500" dirty="0" err="1"/>
              <a:t>segurança</a:t>
            </a:r>
            <a:r>
              <a:rPr lang="en-GB" altLang="pt-BR" sz="3500" dirty="0"/>
              <a:t>.</a:t>
            </a:r>
            <a:endParaRPr lang="en-GB" altLang="pt-BR" sz="3500" dirty="0">
              <a:solidFill>
                <a:schemeClr val="tx1"/>
              </a:solidFill>
              <a:latin typeface="Times New Roman" panose="02020603050405020304" pitchFamily="18" charset="0"/>
            </a:endParaRPr>
          </a:p>
        </p:txBody>
      </p:sp>
      <p:sp>
        <p:nvSpPr>
          <p:cNvPr id="15" name="CaixaDeTexto 18">
            <a:extLst>
              <a:ext uri="{FF2B5EF4-FFF2-40B4-BE49-F238E27FC236}">
                <a16:creationId xmlns:a16="http://schemas.microsoft.com/office/drawing/2014/main" id="{EFA9CAC7-6C31-46C2-8E9C-B2B3753CE54D}"/>
              </a:ext>
            </a:extLst>
          </p:cNvPr>
          <p:cNvSpPr txBox="1">
            <a:spLocks noChangeArrowheads="1"/>
          </p:cNvSpPr>
          <p:nvPr/>
        </p:nvSpPr>
        <p:spPr bwMode="auto">
          <a:xfrm>
            <a:off x="1433513" y="19788349"/>
            <a:ext cx="12592050" cy="312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9" tIns="57155" rIns="114309" bIns="57155">
            <a:spAutoFit/>
          </a:bodyPr>
          <a:lstStyle>
            <a:lvl1pPr>
              <a:lnSpc>
                <a:spcPct val="93000"/>
              </a:lnSpc>
              <a:spcAft>
                <a:spcPts val="1775"/>
              </a:spcAft>
              <a:buClr>
                <a:srgbClr val="000000"/>
              </a:buClr>
              <a:buSzPct val="45000"/>
              <a:buFont typeface="StarSymbol" charset="0"/>
              <a:buChar char="●"/>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just" eaLnBrk="1">
              <a:spcAft>
                <a:spcPct val="0"/>
              </a:spcAft>
              <a:buFont typeface="StarSymbol" charset="0"/>
              <a:buNone/>
            </a:pPr>
            <a:r>
              <a:rPr lang="pt-BR" altLang="pt-BR" sz="3500" b="1" dirty="0">
                <a:solidFill>
                  <a:schemeClr val="tx1"/>
                </a:solidFill>
              </a:rPr>
              <a:t>2 OBJETIVOS</a:t>
            </a:r>
          </a:p>
          <a:p>
            <a:pPr algn="just" eaLnBrk="1">
              <a:spcAft>
                <a:spcPct val="0"/>
              </a:spcAft>
              <a:buFont typeface="StarSymbol" charset="0"/>
              <a:buNone/>
            </a:pPr>
            <a:endParaRPr lang="pt-BR" altLang="pt-BR" sz="3500" dirty="0">
              <a:solidFill>
                <a:schemeClr val="tx1"/>
              </a:solidFill>
            </a:endParaRPr>
          </a:p>
          <a:p>
            <a:pPr algn="just" eaLnBrk="1">
              <a:spcAft>
                <a:spcPct val="0"/>
              </a:spcAft>
              <a:buFont typeface="StarSymbol" charset="0"/>
              <a:buNone/>
            </a:pPr>
            <a:r>
              <a:rPr lang="pt-BR" altLang="pt-BR" sz="3500" dirty="0">
                <a:solidFill>
                  <a:schemeClr val="tx1"/>
                </a:solidFill>
              </a:rPr>
              <a:t>Nesse sentido, o projeto a ser abordado, consiste no desenvolvimento de uma arquitetura pub-sub utilizando MQTT </a:t>
            </a:r>
            <a:r>
              <a:rPr lang="pt-BR" altLang="pt-BR" sz="3500" dirty="0" err="1">
                <a:solidFill>
                  <a:schemeClr val="tx1"/>
                </a:solidFill>
              </a:rPr>
              <a:t>Broker</a:t>
            </a:r>
            <a:r>
              <a:rPr lang="pt-BR" altLang="pt-BR" sz="3500" dirty="0">
                <a:solidFill>
                  <a:schemeClr val="tx1"/>
                </a:solidFill>
              </a:rPr>
              <a:t> para gerenciar cada componente modular, de tal forma, que possa ingressar em uma rede IOT </a:t>
            </a:r>
            <a:r>
              <a:rPr lang="pt-BR" altLang="pt-BR" sz="3500" dirty="0" err="1" smtClean="0">
                <a:solidFill>
                  <a:schemeClr val="tx1"/>
                </a:solidFill>
              </a:rPr>
              <a:t>pré</a:t>
            </a:r>
            <a:r>
              <a:rPr lang="pt-BR" altLang="pt-BR" sz="3500" dirty="0" smtClean="0">
                <a:solidFill>
                  <a:schemeClr val="tx1"/>
                </a:solidFill>
              </a:rPr>
              <a:t>-configurada</a:t>
            </a:r>
            <a:r>
              <a:rPr lang="pt-BR" altLang="pt-BR" sz="3500" dirty="0">
                <a:solidFill>
                  <a:schemeClr val="tx1"/>
                </a:solidFill>
              </a:rPr>
              <a:t>.</a:t>
            </a:r>
          </a:p>
        </p:txBody>
      </p:sp>
      <p:sp>
        <p:nvSpPr>
          <p:cNvPr id="16" name="Retângulo 33">
            <a:extLst>
              <a:ext uri="{FF2B5EF4-FFF2-40B4-BE49-F238E27FC236}">
                <a16:creationId xmlns:a16="http://schemas.microsoft.com/office/drawing/2014/main" id="{2363A64A-E385-41BA-8AE0-A3AE68E9DE98}"/>
              </a:ext>
            </a:extLst>
          </p:cNvPr>
          <p:cNvSpPr>
            <a:spLocks noChangeArrowheads="1"/>
          </p:cNvSpPr>
          <p:nvPr/>
        </p:nvSpPr>
        <p:spPr bwMode="auto">
          <a:xfrm>
            <a:off x="1433513" y="23322372"/>
            <a:ext cx="12430125" cy="863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309" tIns="57155" rIns="114309" bIns="57155">
            <a:spAutoFit/>
          </a:bodyPr>
          <a:lstStyle>
            <a:lvl1pPr>
              <a:lnSpc>
                <a:spcPct val="93000"/>
              </a:lnSpc>
              <a:spcAft>
                <a:spcPts val="1775"/>
              </a:spcAft>
              <a:buClr>
                <a:srgbClr val="000000"/>
              </a:buClr>
              <a:buSzPct val="45000"/>
              <a:buFont typeface="StarSymbol" charset="0"/>
              <a:buChar char="●"/>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just" eaLnBrk="1">
              <a:spcAft>
                <a:spcPct val="0"/>
              </a:spcAft>
              <a:buFont typeface="StarSymbol" charset="0"/>
              <a:buNone/>
            </a:pPr>
            <a:r>
              <a:rPr lang="pt-BR" altLang="pt-BR" sz="3500" b="1" dirty="0">
                <a:solidFill>
                  <a:schemeClr val="tx1"/>
                </a:solidFill>
              </a:rPr>
              <a:t>3 METODOLOGIA</a:t>
            </a:r>
            <a:endParaRPr lang="pt-BR" altLang="pt-BR" sz="3500" dirty="0">
              <a:solidFill>
                <a:schemeClr val="tx1"/>
              </a:solidFill>
            </a:endParaRPr>
          </a:p>
          <a:p>
            <a:pPr algn="just" eaLnBrk="1">
              <a:spcAft>
                <a:spcPct val="0"/>
              </a:spcAft>
              <a:buFont typeface="StarSymbol" charset="0"/>
              <a:buNone/>
            </a:pPr>
            <a:endParaRPr lang="pt-BR" altLang="pt-BR" sz="3500" dirty="0">
              <a:solidFill>
                <a:schemeClr val="tx1"/>
              </a:solidFill>
            </a:endParaRPr>
          </a:p>
          <a:p>
            <a:pPr algn="just">
              <a:spcAft>
                <a:spcPct val="0"/>
              </a:spcAft>
              <a:buNone/>
            </a:pPr>
            <a:r>
              <a:rPr lang="pt-BR" altLang="pt-BR" sz="3500" dirty="0">
                <a:solidFill>
                  <a:schemeClr val="tx1"/>
                </a:solidFill>
              </a:rPr>
              <a:t>A metodologia </a:t>
            </a:r>
            <a:r>
              <a:rPr lang="pt-BR" altLang="pt-BR" sz="3500" dirty="0" smtClean="0">
                <a:solidFill>
                  <a:schemeClr val="tx1"/>
                </a:solidFill>
              </a:rPr>
              <a:t>está </a:t>
            </a:r>
            <a:r>
              <a:rPr lang="pt-BR" altLang="pt-BR" sz="3500" dirty="0">
                <a:solidFill>
                  <a:schemeClr val="tx1"/>
                </a:solidFill>
              </a:rPr>
              <a:t>baseada em pesquisas de </a:t>
            </a:r>
            <a:r>
              <a:rPr lang="pt-BR" altLang="pt-BR" sz="3500" dirty="0" smtClean="0">
                <a:solidFill>
                  <a:schemeClr val="tx1"/>
                </a:solidFill>
              </a:rPr>
              <a:t>campo, </a:t>
            </a:r>
            <a:r>
              <a:rPr lang="pt-BR" altLang="pt-BR" sz="3500" dirty="0">
                <a:solidFill>
                  <a:schemeClr val="tx1"/>
                </a:solidFill>
              </a:rPr>
              <a:t>bibliográficas e testes experimentais. </a:t>
            </a:r>
            <a:r>
              <a:rPr lang="pt-BR" altLang="pt-BR" sz="3500" dirty="0" smtClean="0">
                <a:solidFill>
                  <a:schemeClr val="tx1"/>
                </a:solidFill>
              </a:rPr>
              <a:t>Desta </a:t>
            </a:r>
            <a:r>
              <a:rPr lang="pt-BR" altLang="pt-BR" sz="3500" dirty="0">
                <a:solidFill>
                  <a:schemeClr val="tx1"/>
                </a:solidFill>
              </a:rPr>
              <a:t>forma, utiliza-se o MQTT </a:t>
            </a:r>
            <a:r>
              <a:rPr lang="pt-BR" altLang="pt-BR" sz="3500" dirty="0" err="1">
                <a:solidFill>
                  <a:schemeClr val="tx1"/>
                </a:solidFill>
              </a:rPr>
              <a:t>Broker</a:t>
            </a:r>
            <a:r>
              <a:rPr lang="pt-BR" altLang="pt-BR" sz="3500" dirty="0">
                <a:solidFill>
                  <a:schemeClr val="tx1"/>
                </a:solidFill>
              </a:rPr>
              <a:t> para conectar os dispositivos com o </a:t>
            </a:r>
            <a:r>
              <a:rPr lang="pt-BR" altLang="pt-BR" sz="3500" dirty="0" err="1">
                <a:solidFill>
                  <a:schemeClr val="tx1"/>
                </a:solidFill>
              </a:rPr>
              <a:t>Backend</a:t>
            </a:r>
            <a:r>
              <a:rPr lang="pt-BR" altLang="pt-BR" sz="3500" dirty="0">
                <a:solidFill>
                  <a:schemeClr val="tx1"/>
                </a:solidFill>
              </a:rPr>
              <a:t>, que pode ser visto na figura 1. O processo é dado de forma modular em que um componente chamado de gateway processa as informações de outros componentes chamados de nodes. O gateway e os nodes trocam informações por tecnologias como WIFI, BT e LORA. Simultaneamente essas informações são transmitidas entre o gateway e o </a:t>
            </a:r>
            <a:r>
              <a:rPr lang="pt-BR" altLang="pt-BR" sz="3500" dirty="0" err="1">
                <a:solidFill>
                  <a:schemeClr val="tx1"/>
                </a:solidFill>
              </a:rPr>
              <a:t>Broker</a:t>
            </a:r>
            <a:r>
              <a:rPr lang="pt-BR" altLang="pt-BR" sz="3500" dirty="0">
                <a:solidFill>
                  <a:schemeClr val="tx1"/>
                </a:solidFill>
              </a:rPr>
              <a:t> para o Servidor, em: </a:t>
            </a:r>
            <a:r>
              <a:rPr lang="pt-BR" altLang="pt-BR" sz="3500" dirty="0" err="1">
                <a:solidFill>
                  <a:schemeClr val="tx1"/>
                </a:solidFill>
              </a:rPr>
              <a:t>NodeJS</a:t>
            </a:r>
            <a:r>
              <a:rPr lang="pt-BR" altLang="pt-BR" sz="3500" dirty="0">
                <a:solidFill>
                  <a:schemeClr val="tx1"/>
                </a:solidFill>
              </a:rPr>
              <a:t>, que interpreta (IA), em: </a:t>
            </a:r>
            <a:r>
              <a:rPr lang="pt-BR" altLang="pt-BR" sz="3500" dirty="0" err="1">
                <a:solidFill>
                  <a:schemeClr val="tx1"/>
                </a:solidFill>
              </a:rPr>
              <a:t>Javascript</a:t>
            </a:r>
            <a:r>
              <a:rPr lang="pt-BR" altLang="pt-BR" sz="3500" dirty="0">
                <a:solidFill>
                  <a:schemeClr val="tx1"/>
                </a:solidFill>
              </a:rPr>
              <a:t> e Elixir, os estados dos componentes e armazena-os no banco de dados. Logo, essas informações ficam disponíveis para o </a:t>
            </a:r>
            <a:r>
              <a:rPr lang="pt-BR" altLang="pt-BR" sz="3500" dirty="0" err="1">
                <a:solidFill>
                  <a:schemeClr val="tx1"/>
                </a:solidFill>
              </a:rPr>
              <a:t>Frontend</a:t>
            </a:r>
            <a:r>
              <a:rPr lang="pt-BR" altLang="pt-BR" sz="3500" dirty="0">
                <a:solidFill>
                  <a:schemeClr val="tx1"/>
                </a:solidFill>
              </a:rPr>
              <a:t>, em: </a:t>
            </a:r>
            <a:r>
              <a:rPr lang="pt-BR" altLang="pt-BR" sz="3500" dirty="0" err="1">
                <a:solidFill>
                  <a:schemeClr val="tx1"/>
                </a:solidFill>
              </a:rPr>
              <a:t>React</a:t>
            </a:r>
            <a:r>
              <a:rPr lang="pt-BR" altLang="pt-BR" sz="3500" dirty="0">
                <a:solidFill>
                  <a:schemeClr val="tx1"/>
                </a:solidFill>
              </a:rPr>
              <a:t>, na qual o usuário tem o controle, conforme é apresentado na figura 2.</a:t>
            </a:r>
          </a:p>
        </p:txBody>
      </p:sp>
      <p:sp>
        <p:nvSpPr>
          <p:cNvPr id="17" name="Retângulo 33">
            <a:extLst>
              <a:ext uri="{FF2B5EF4-FFF2-40B4-BE49-F238E27FC236}">
                <a16:creationId xmlns:a16="http://schemas.microsoft.com/office/drawing/2014/main" id="{06FE5672-AEDE-401E-9C0F-ADCA271C29BF}"/>
              </a:ext>
            </a:extLst>
          </p:cNvPr>
          <p:cNvSpPr>
            <a:spLocks noChangeArrowheads="1"/>
          </p:cNvSpPr>
          <p:nvPr/>
        </p:nvSpPr>
        <p:spPr bwMode="auto">
          <a:xfrm>
            <a:off x="1233488" y="33413700"/>
            <a:ext cx="26584275" cy="369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9" tIns="57155" rIns="114309" bIns="57155">
            <a:spAutoFit/>
          </a:bodyPr>
          <a:lstStyle>
            <a:lvl1pPr>
              <a:lnSpc>
                <a:spcPct val="93000"/>
              </a:lnSpc>
              <a:spcAft>
                <a:spcPts val="1775"/>
              </a:spcAft>
              <a:buClr>
                <a:srgbClr val="000000"/>
              </a:buClr>
              <a:buSzPct val="45000"/>
              <a:buFont typeface="StarSymbol" charset="0"/>
              <a:buChar char="●"/>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just" eaLnBrk="1">
              <a:spcAft>
                <a:spcPct val="0"/>
              </a:spcAft>
              <a:buFont typeface="StarSymbol" charset="0"/>
              <a:buNone/>
            </a:pPr>
            <a:endParaRPr lang="pt-BR" altLang="pt-BR" sz="3500" b="1" dirty="0">
              <a:solidFill>
                <a:schemeClr val="tx1"/>
              </a:solidFill>
            </a:endParaRPr>
          </a:p>
          <a:p>
            <a:pPr algn="just" eaLnBrk="1">
              <a:spcAft>
                <a:spcPct val="0"/>
              </a:spcAft>
              <a:buFont typeface="StarSymbol" charset="0"/>
              <a:buNone/>
            </a:pPr>
            <a:endParaRPr lang="pt-BR" altLang="pt-BR" sz="3500" b="1" dirty="0">
              <a:solidFill>
                <a:schemeClr val="tx1"/>
              </a:solidFill>
            </a:endParaRPr>
          </a:p>
          <a:p>
            <a:pPr eaLnBrk="1">
              <a:spcAft>
                <a:spcPct val="0"/>
              </a:spcAft>
              <a:buFont typeface="StarSymbol" charset="0"/>
              <a:buNone/>
            </a:pPr>
            <a:endParaRPr lang="pt-BR" altLang="pt-BR" sz="3000" dirty="0">
              <a:solidFill>
                <a:schemeClr val="tx1"/>
              </a:solidFill>
              <a:latin typeface="Times New Roman" panose="02020603050405020304" pitchFamily="18" charset="0"/>
              <a:cs typeface="Times New Roman" panose="02020603050405020304" pitchFamily="18" charset="0"/>
            </a:endParaRPr>
          </a:p>
          <a:p>
            <a:pPr eaLnBrk="1">
              <a:spcAft>
                <a:spcPct val="0"/>
              </a:spcAft>
              <a:buFont typeface="StarSymbol" charset="0"/>
              <a:buNone/>
            </a:pPr>
            <a:r>
              <a:rPr lang="pt-BR" altLang="pt-BR" sz="3000" baseline="30000" dirty="0">
                <a:solidFill>
                  <a:schemeClr val="tx1"/>
                </a:solidFill>
                <a:latin typeface="Times New Roman" panose="02020603050405020304" pitchFamily="18" charset="0"/>
                <a:cs typeface="Times New Roman" panose="02020603050405020304" pitchFamily="18" charset="0"/>
              </a:rPr>
              <a:t>1 </a:t>
            </a:r>
            <a:r>
              <a:rPr lang="pt-BR" altLang="pt-BR" sz="3000" dirty="0">
                <a:solidFill>
                  <a:schemeClr val="tx1"/>
                </a:solidFill>
                <a:latin typeface="Times New Roman" panose="02020603050405020304" pitchFamily="18" charset="0"/>
                <a:cs typeface="Times New Roman" panose="02020603050405020304" pitchFamily="18" charset="0"/>
              </a:rPr>
              <a:t>Acadêmicos do 3 período do curso de Engenharia de Produção</a:t>
            </a:r>
          </a:p>
          <a:p>
            <a:pPr>
              <a:spcAft>
                <a:spcPct val="0"/>
              </a:spcAft>
              <a:buNone/>
            </a:pPr>
            <a:r>
              <a:rPr lang="pt-BR" altLang="pt-BR" sz="3000" baseline="30000" dirty="0">
                <a:solidFill>
                  <a:schemeClr val="tx1"/>
                </a:solidFill>
                <a:latin typeface="Times New Roman" panose="02020603050405020304" pitchFamily="18" charset="0"/>
                <a:cs typeface="Times New Roman" panose="02020603050405020304" pitchFamily="18" charset="0"/>
              </a:rPr>
              <a:t>2 </a:t>
            </a:r>
            <a:r>
              <a:rPr lang="pt-BR" altLang="pt-BR" sz="3000" dirty="0">
                <a:solidFill>
                  <a:schemeClr val="tx1"/>
                </a:solidFill>
                <a:latin typeface="Times New Roman" panose="02020603050405020304" pitchFamily="18" charset="0"/>
                <a:cs typeface="Times New Roman" panose="02020603050405020304" pitchFamily="18" charset="0"/>
              </a:rPr>
              <a:t>Acadêmicos do 3 período do curso de Engenharia de Elétrica</a:t>
            </a:r>
            <a:endParaRPr lang="pt-BR" altLang="pt-BR" sz="3000" baseline="30000" dirty="0">
              <a:solidFill>
                <a:schemeClr val="tx1"/>
              </a:solidFill>
              <a:latin typeface="Times New Roman" panose="02020603050405020304" pitchFamily="18" charset="0"/>
              <a:cs typeface="Times New Roman" panose="02020603050405020304" pitchFamily="18" charset="0"/>
            </a:endParaRPr>
          </a:p>
          <a:p>
            <a:pPr>
              <a:spcAft>
                <a:spcPct val="0"/>
              </a:spcAft>
              <a:buNone/>
            </a:pPr>
            <a:r>
              <a:rPr lang="pt-BR" altLang="pt-BR" sz="3000" baseline="30000" dirty="0">
                <a:solidFill>
                  <a:schemeClr val="tx1"/>
                </a:solidFill>
                <a:latin typeface="Times New Roman" panose="02020603050405020304" pitchFamily="18" charset="0"/>
                <a:cs typeface="Times New Roman" panose="02020603050405020304" pitchFamily="18" charset="0"/>
              </a:rPr>
              <a:t>3 </a:t>
            </a:r>
            <a:r>
              <a:rPr lang="pt-BR" altLang="pt-BR" sz="3000" dirty="0">
                <a:solidFill>
                  <a:schemeClr val="tx1"/>
                </a:solidFill>
                <a:latin typeface="Times New Roman" panose="02020603050405020304" pitchFamily="18" charset="0"/>
                <a:cs typeface="Times New Roman" panose="02020603050405020304" pitchFamily="18" charset="0"/>
              </a:rPr>
              <a:t>Acadêmicos do 3 período do curso de Engenharia de Controle e Automação</a:t>
            </a:r>
          </a:p>
          <a:p>
            <a:pPr>
              <a:spcAft>
                <a:spcPct val="0"/>
              </a:spcAft>
              <a:buNone/>
            </a:pPr>
            <a:r>
              <a:rPr lang="pt-BR" altLang="pt-BR" sz="3000" baseline="30000" dirty="0">
                <a:solidFill>
                  <a:schemeClr val="tx1"/>
                </a:solidFill>
                <a:latin typeface="Times New Roman" panose="02020603050405020304" pitchFamily="18" charset="0"/>
                <a:cs typeface="Times New Roman" panose="02020603050405020304" pitchFamily="18" charset="0"/>
              </a:rPr>
              <a:t>4 </a:t>
            </a:r>
            <a:r>
              <a:rPr lang="pt-BR" altLang="pt-BR" sz="3000" dirty="0">
                <a:solidFill>
                  <a:schemeClr val="tx1"/>
                </a:solidFill>
                <a:latin typeface="Times New Roman" panose="02020603050405020304" pitchFamily="18" charset="0"/>
                <a:cs typeface="Times New Roman" panose="02020603050405020304" pitchFamily="18" charset="0"/>
              </a:rPr>
              <a:t>Acadêmicos do 3 período do curso de Engenharia de Computação</a:t>
            </a:r>
          </a:p>
          <a:p>
            <a:pPr>
              <a:spcAft>
                <a:spcPct val="0"/>
              </a:spcAft>
              <a:buNone/>
            </a:pPr>
            <a:r>
              <a:rPr lang="pt-BR" altLang="pt-BR" sz="3000" baseline="30000" dirty="0">
                <a:solidFill>
                  <a:schemeClr val="tx1"/>
                </a:solidFill>
                <a:latin typeface="Times New Roman" panose="02020603050405020304" pitchFamily="18" charset="0"/>
                <a:cs typeface="Times New Roman" panose="02020603050405020304" pitchFamily="18" charset="0"/>
              </a:rPr>
              <a:t>5 </a:t>
            </a:r>
            <a:r>
              <a:rPr lang="pt-BR" altLang="pt-BR" sz="3000" dirty="0">
                <a:solidFill>
                  <a:schemeClr val="tx1"/>
                </a:solidFill>
                <a:latin typeface="Times New Roman" panose="02020603050405020304" pitchFamily="18" charset="0"/>
                <a:cs typeface="Times New Roman" panose="02020603050405020304" pitchFamily="18" charset="0"/>
              </a:rPr>
              <a:t>Orientador</a:t>
            </a:r>
          </a:p>
        </p:txBody>
      </p:sp>
      <p:sp>
        <p:nvSpPr>
          <p:cNvPr id="18" name="Retângulo 2">
            <a:extLst>
              <a:ext uri="{FF2B5EF4-FFF2-40B4-BE49-F238E27FC236}">
                <a16:creationId xmlns:a16="http://schemas.microsoft.com/office/drawing/2014/main" id="{49C0013E-E2B6-403C-A0C4-6329BAFBFE38}"/>
              </a:ext>
            </a:extLst>
          </p:cNvPr>
          <p:cNvSpPr>
            <a:spLocks noChangeArrowheads="1"/>
          </p:cNvSpPr>
          <p:nvPr/>
        </p:nvSpPr>
        <p:spPr bwMode="auto">
          <a:xfrm>
            <a:off x="14525625" y="25173128"/>
            <a:ext cx="12922245" cy="512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309" tIns="57155" rIns="114309" bIns="57155">
            <a:spAutoFit/>
          </a:bodyPr>
          <a:lstStyle>
            <a:lvl1pPr>
              <a:lnSpc>
                <a:spcPct val="93000"/>
              </a:lnSpc>
              <a:spcAft>
                <a:spcPts val="1775"/>
              </a:spcAft>
              <a:buClr>
                <a:srgbClr val="000000"/>
              </a:buClr>
              <a:buSzPct val="45000"/>
              <a:buFont typeface="StarSymbol" charset="0"/>
              <a:buChar char="●"/>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just" eaLnBrk="1">
              <a:spcAft>
                <a:spcPct val="0"/>
              </a:spcAft>
              <a:buFont typeface="StarSymbol" charset="0"/>
              <a:buNone/>
            </a:pPr>
            <a:r>
              <a:rPr lang="pt-BR" altLang="pt-BR" sz="3500" b="1" dirty="0">
                <a:solidFill>
                  <a:schemeClr val="tx1"/>
                </a:solidFill>
              </a:rPr>
              <a:t>4 RESULTADOS/CONCLUSÃO</a:t>
            </a:r>
          </a:p>
          <a:p>
            <a:pPr algn="just" eaLnBrk="1">
              <a:spcAft>
                <a:spcPct val="0"/>
              </a:spcAft>
              <a:buFont typeface="StarSymbol" charset="0"/>
              <a:buNone/>
            </a:pPr>
            <a:endParaRPr lang="pt-BR" altLang="pt-BR" sz="3500" b="1" dirty="0">
              <a:solidFill>
                <a:schemeClr val="tx1"/>
              </a:solidFill>
            </a:endParaRPr>
          </a:p>
          <a:p>
            <a:pPr algn="just" eaLnBrk="1">
              <a:spcAft>
                <a:spcPct val="0"/>
              </a:spcAft>
              <a:buFont typeface="StarSymbol" charset="0"/>
              <a:buNone/>
            </a:pPr>
            <a:r>
              <a:rPr lang="pt-BR" altLang="pt-BR" sz="3500" dirty="0">
                <a:solidFill>
                  <a:schemeClr val="tx1"/>
                </a:solidFill>
              </a:rPr>
              <a:t>Adoção de sistema para gerenciamento pode resultar em economia financeira, além de promover benefícios indiretos, como economia de outros insumos de produção, devido ao fato que relatórios de métricas promovem melhor gestão dos recursos e decisões mais assertivas em projetos de qualquer escala. A integração da IOT em conjunto com IA, podem ser aplicados para identificação de padrões de consumo, falha e previsão.</a:t>
            </a:r>
          </a:p>
        </p:txBody>
      </p:sp>
      <p:sp>
        <p:nvSpPr>
          <p:cNvPr id="20" name="Retângulo 2">
            <a:extLst>
              <a:ext uri="{FF2B5EF4-FFF2-40B4-BE49-F238E27FC236}">
                <a16:creationId xmlns:a16="http://schemas.microsoft.com/office/drawing/2014/main" id="{BDD17F8B-2397-4BF1-9AF2-360A5B3576ED}"/>
              </a:ext>
            </a:extLst>
          </p:cNvPr>
          <p:cNvSpPr>
            <a:spLocks noChangeArrowheads="1"/>
          </p:cNvSpPr>
          <p:nvPr/>
        </p:nvSpPr>
        <p:spPr bwMode="auto">
          <a:xfrm>
            <a:off x="14525625" y="30501497"/>
            <a:ext cx="12922244" cy="662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309" tIns="57155" rIns="114309" bIns="57155">
            <a:spAutoFit/>
          </a:bodyPr>
          <a:lstStyle>
            <a:lvl1pPr>
              <a:lnSpc>
                <a:spcPct val="93000"/>
              </a:lnSpc>
              <a:spcAft>
                <a:spcPts val="1775"/>
              </a:spcAft>
              <a:buClr>
                <a:srgbClr val="000000"/>
              </a:buClr>
              <a:buSzPct val="45000"/>
              <a:buFont typeface="StarSymbol" charset="0"/>
              <a:buChar char="●"/>
              <a:defRPr sz="4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nSpc>
                <a:spcPct val="93000"/>
              </a:lnSpc>
              <a:spcAft>
                <a:spcPts val="1425"/>
              </a:spcAft>
              <a:buClr>
                <a:srgbClr val="000000"/>
              </a:buClr>
              <a:buSzPct val="75000"/>
              <a:buFont typeface="StarSymbol" charset="0"/>
              <a:buChar char="–"/>
              <a:defRPr sz="3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nSpc>
                <a:spcPct val="93000"/>
              </a:lnSpc>
              <a:spcAft>
                <a:spcPts val="1063"/>
              </a:spcAft>
              <a:buClr>
                <a:srgbClr val="000000"/>
              </a:buClr>
              <a:buSzPct val="45000"/>
              <a:buFont typeface="StarSymbol" charset="0"/>
              <a:buChar char="●"/>
              <a:defRPr sz="3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nSpc>
                <a:spcPct val="93000"/>
              </a:lnSpc>
              <a:spcAft>
                <a:spcPts val="725"/>
              </a:spcAft>
              <a:buClr>
                <a:srgbClr val="000000"/>
              </a:buClr>
              <a:buSzPct val="7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nSpc>
                <a:spcPct val="93000"/>
              </a:lnSpc>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560388" eaLnBrk="0" fontAlgn="base" hangingPunct="0">
              <a:lnSpc>
                <a:spcPct val="93000"/>
              </a:lnSpc>
              <a:spcBef>
                <a:spcPct val="0"/>
              </a:spcBef>
              <a:spcAft>
                <a:spcPts val="363"/>
              </a:spcAft>
              <a:buClr>
                <a:srgbClr val="000000"/>
              </a:buClr>
              <a:buSzPct val="45000"/>
              <a:buFont typeface="StarSymbol" charset="0"/>
              <a:buChar char="●"/>
              <a:defRPr sz="25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just" eaLnBrk="1">
              <a:spcAft>
                <a:spcPct val="0"/>
              </a:spcAft>
              <a:buFont typeface="StarSymbol" charset="0"/>
              <a:buNone/>
            </a:pPr>
            <a:r>
              <a:rPr lang="pt-BR" altLang="pt-BR" sz="3500" b="1" dirty="0">
                <a:solidFill>
                  <a:schemeClr val="tx1"/>
                </a:solidFill>
              </a:rPr>
              <a:t>5 REFERÊNCIAS</a:t>
            </a:r>
          </a:p>
          <a:p>
            <a:pPr algn="just" eaLnBrk="1">
              <a:spcAft>
                <a:spcPct val="0"/>
              </a:spcAft>
              <a:buFont typeface="StarSymbol" charset="0"/>
              <a:buNone/>
            </a:pPr>
            <a:endParaRPr lang="pt-BR" altLang="pt-BR" sz="3500" b="1" dirty="0">
              <a:solidFill>
                <a:schemeClr val="tx1"/>
              </a:solidFill>
            </a:endParaRPr>
          </a:p>
          <a:p>
            <a:pPr algn="just" eaLnBrk="1">
              <a:spcAft>
                <a:spcPct val="0"/>
              </a:spcAft>
              <a:buFont typeface="StarSymbol" charset="0"/>
              <a:buNone/>
            </a:pPr>
            <a:r>
              <a:rPr lang="pt-BR" altLang="pt-BR" sz="3500" dirty="0">
                <a:solidFill>
                  <a:schemeClr val="tx1"/>
                </a:solidFill>
              </a:rPr>
              <a:t>Disponível em: &lt; </a:t>
            </a:r>
            <a:r>
              <a:rPr lang="pt-BR" altLang="pt-BR" sz="3500" dirty="0" err="1">
                <a:solidFill>
                  <a:schemeClr val="tx1"/>
                </a:solidFill>
              </a:rPr>
              <a:t>http</a:t>
            </a:r>
            <a:r>
              <a:rPr lang="pt-BR" altLang="pt-BR" sz="3500" dirty="0">
                <a:solidFill>
                  <a:schemeClr val="tx1"/>
                </a:solidFill>
              </a:rPr>
              <a:t>://</a:t>
            </a:r>
            <a:r>
              <a:rPr lang="pt-BR" altLang="pt-BR" sz="3500" dirty="0" err="1">
                <a:solidFill>
                  <a:schemeClr val="tx1"/>
                </a:solidFill>
              </a:rPr>
              <a:t>www.mqtt.org</a:t>
            </a:r>
            <a:r>
              <a:rPr lang="pt-BR" altLang="pt-BR" sz="3500" dirty="0">
                <a:solidFill>
                  <a:schemeClr val="tx1"/>
                </a:solidFill>
              </a:rPr>
              <a:t>/ &gt; Acesso em: 14 Março. 2019.</a:t>
            </a:r>
          </a:p>
          <a:p>
            <a:pPr algn="just">
              <a:spcAft>
                <a:spcPct val="0"/>
              </a:spcAft>
              <a:buNone/>
            </a:pPr>
            <a:endParaRPr lang="pt-BR" altLang="pt-BR" sz="3500" dirty="0">
              <a:solidFill>
                <a:schemeClr val="tx1"/>
              </a:solidFill>
            </a:endParaRPr>
          </a:p>
          <a:p>
            <a:pPr algn="just">
              <a:spcAft>
                <a:spcPct val="0"/>
              </a:spcAft>
              <a:buNone/>
            </a:pPr>
            <a:r>
              <a:rPr lang="pt-BR" altLang="pt-BR" sz="3500" dirty="0">
                <a:solidFill>
                  <a:schemeClr val="tx1"/>
                </a:solidFill>
              </a:rPr>
              <a:t>Disponível em: &lt; </a:t>
            </a:r>
            <a:r>
              <a:rPr lang="pt-BR" altLang="pt-BR" sz="3500" dirty="0" err="1">
                <a:solidFill>
                  <a:schemeClr val="tx1"/>
                </a:solidFill>
              </a:rPr>
              <a:t>https</a:t>
            </a:r>
            <a:r>
              <a:rPr lang="pt-BR" altLang="pt-BR" sz="3500" dirty="0">
                <a:solidFill>
                  <a:schemeClr val="tx1"/>
                </a:solidFill>
              </a:rPr>
              <a:t>://</a:t>
            </a:r>
            <a:r>
              <a:rPr lang="pt-BR" altLang="pt-BR" sz="3500" dirty="0" err="1">
                <a:solidFill>
                  <a:schemeClr val="tx1"/>
                </a:solidFill>
              </a:rPr>
              <a:t>www.espruino.com</a:t>
            </a:r>
            <a:r>
              <a:rPr lang="pt-BR" altLang="pt-BR" sz="3500" dirty="0">
                <a:solidFill>
                  <a:schemeClr val="tx1"/>
                </a:solidFill>
              </a:rPr>
              <a:t>/SX127x &gt; Acesso em: 20 Março. 2019.</a:t>
            </a:r>
          </a:p>
          <a:p>
            <a:pPr algn="just">
              <a:spcAft>
                <a:spcPct val="0"/>
              </a:spcAft>
              <a:buNone/>
            </a:pPr>
            <a:endParaRPr lang="pt-BR" altLang="pt-BR" sz="3500" dirty="0">
              <a:solidFill>
                <a:schemeClr val="tx1"/>
              </a:solidFill>
            </a:endParaRPr>
          </a:p>
          <a:p>
            <a:pPr algn="just">
              <a:spcAft>
                <a:spcPct val="0"/>
              </a:spcAft>
              <a:buNone/>
            </a:pPr>
            <a:r>
              <a:rPr lang="pt-BR" altLang="pt-BR" sz="3500" dirty="0">
                <a:solidFill>
                  <a:schemeClr val="tx1"/>
                </a:solidFill>
              </a:rPr>
              <a:t>Disponível em: &lt; </a:t>
            </a:r>
            <a:r>
              <a:rPr lang="pt-BR" altLang="pt-BR" sz="3500" dirty="0" err="1">
                <a:solidFill>
                  <a:schemeClr val="tx1"/>
                </a:solidFill>
              </a:rPr>
              <a:t>https</a:t>
            </a:r>
            <a:r>
              <a:rPr lang="pt-BR" altLang="pt-BR" sz="3500" dirty="0">
                <a:solidFill>
                  <a:schemeClr val="tx1"/>
                </a:solidFill>
              </a:rPr>
              <a:t>://</a:t>
            </a:r>
            <a:r>
              <a:rPr lang="pt-BR" altLang="pt-BR" sz="3500" dirty="0" err="1">
                <a:solidFill>
                  <a:schemeClr val="tx1"/>
                </a:solidFill>
              </a:rPr>
              <a:t>lora-alliance.org</a:t>
            </a:r>
            <a:r>
              <a:rPr lang="pt-BR" altLang="pt-BR" sz="3500" dirty="0">
                <a:solidFill>
                  <a:schemeClr val="tx1"/>
                </a:solidFill>
              </a:rPr>
              <a:t> &gt; Acesso em: 24 Abril. 2019.</a:t>
            </a:r>
          </a:p>
          <a:p>
            <a:pPr algn="just">
              <a:spcAft>
                <a:spcPct val="0"/>
              </a:spcAft>
              <a:buNone/>
            </a:pPr>
            <a:endParaRPr lang="pt-BR" altLang="pt-BR" sz="3500" dirty="0">
              <a:solidFill>
                <a:schemeClr val="tx1"/>
              </a:solidFill>
            </a:endParaRPr>
          </a:p>
          <a:p>
            <a:pPr algn="just">
              <a:spcAft>
                <a:spcPct val="0"/>
              </a:spcAft>
              <a:buNone/>
            </a:pPr>
            <a:r>
              <a:rPr lang="pt-BR" altLang="pt-BR" sz="3500" dirty="0">
                <a:solidFill>
                  <a:schemeClr val="tx1"/>
                </a:solidFill>
              </a:rPr>
              <a:t>WILLIAMS, G. </a:t>
            </a:r>
            <a:r>
              <a:rPr lang="pt-BR" altLang="pt-BR" sz="3500" dirty="0" err="1">
                <a:solidFill>
                  <a:schemeClr val="tx1"/>
                </a:solidFill>
              </a:rPr>
              <a:t>Making</a:t>
            </a:r>
            <a:r>
              <a:rPr lang="pt-BR" altLang="pt-BR" sz="3500" dirty="0">
                <a:solidFill>
                  <a:schemeClr val="tx1"/>
                </a:solidFill>
              </a:rPr>
              <a:t> </a:t>
            </a:r>
            <a:r>
              <a:rPr lang="pt-BR" altLang="pt-BR" sz="3500" dirty="0" err="1">
                <a:solidFill>
                  <a:schemeClr val="tx1"/>
                </a:solidFill>
              </a:rPr>
              <a:t>Things</a:t>
            </a:r>
            <a:r>
              <a:rPr lang="pt-BR" altLang="pt-BR" sz="3500" dirty="0">
                <a:solidFill>
                  <a:schemeClr val="tx1"/>
                </a:solidFill>
              </a:rPr>
              <a:t> </a:t>
            </a:r>
            <a:r>
              <a:rPr lang="pt-BR" altLang="pt-BR" sz="3500" dirty="0" err="1">
                <a:solidFill>
                  <a:schemeClr val="tx1"/>
                </a:solidFill>
              </a:rPr>
              <a:t>Smart</a:t>
            </a:r>
            <a:r>
              <a:rPr lang="pt-BR" altLang="pt-BR" sz="3500" dirty="0">
                <a:solidFill>
                  <a:schemeClr val="tx1"/>
                </a:solidFill>
              </a:rPr>
              <a:t>: 1st. Ed. San Francisco, CA: </a:t>
            </a:r>
            <a:r>
              <a:rPr lang="pt-BR" altLang="pt-BR" sz="3500" dirty="0" err="1">
                <a:solidFill>
                  <a:schemeClr val="tx1"/>
                </a:solidFill>
              </a:rPr>
              <a:t>Maker</a:t>
            </a:r>
            <a:r>
              <a:rPr lang="pt-BR" altLang="pt-BR" sz="3500" dirty="0">
                <a:solidFill>
                  <a:schemeClr val="tx1"/>
                </a:solidFill>
              </a:rPr>
              <a:t> Media, 2017.</a:t>
            </a:r>
          </a:p>
        </p:txBody>
      </p:sp>
      <p:pic>
        <p:nvPicPr>
          <p:cNvPr id="2" name="Picture 1">
            <a:extLst>
              <a:ext uri="{FF2B5EF4-FFF2-40B4-BE49-F238E27FC236}">
                <a16:creationId xmlns:a16="http://schemas.microsoft.com/office/drawing/2014/main" id="{91C1E144-5712-1247-9B89-BB3CA2231F0A}"/>
              </a:ext>
            </a:extLst>
          </p:cNvPr>
          <p:cNvPicPr>
            <a:picLocks noChangeAspect="1"/>
          </p:cNvPicPr>
          <p:nvPr/>
        </p:nvPicPr>
        <p:blipFill>
          <a:blip r:embed="rId6"/>
          <a:stretch>
            <a:fillRect/>
          </a:stretch>
        </p:blipFill>
        <p:spPr>
          <a:xfrm>
            <a:off x="14400212" y="13914312"/>
            <a:ext cx="6005346" cy="3460427"/>
          </a:xfrm>
          <a:prstGeom prst="rect">
            <a:avLst/>
          </a:prstGeom>
        </p:spPr>
      </p:pic>
      <p:sp>
        <p:nvSpPr>
          <p:cNvPr id="22" name="Google Shape;78;p14">
            <a:extLst>
              <a:ext uri="{FF2B5EF4-FFF2-40B4-BE49-F238E27FC236}">
                <a16:creationId xmlns:a16="http://schemas.microsoft.com/office/drawing/2014/main" id="{F3136BE0-0C2B-FC43-9F2E-E4A58AD18486}"/>
              </a:ext>
            </a:extLst>
          </p:cNvPr>
          <p:cNvSpPr/>
          <p:nvPr/>
        </p:nvSpPr>
        <p:spPr>
          <a:xfrm>
            <a:off x="20661705" y="16659465"/>
            <a:ext cx="518436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dirty="0">
                <a:solidFill>
                  <a:srgbClr val="000000"/>
                </a:solidFill>
                <a:latin typeface="Arial"/>
                <a:ea typeface="Arial"/>
                <a:cs typeface="Arial"/>
                <a:sym typeface="Arial"/>
              </a:rPr>
              <a:t>Figura 1: Diagrama de blocos, apresentando a arquitetura do projeto.</a:t>
            </a:r>
            <a:endParaRPr sz="1800" b="0" i="0" u="none" strike="noStrike" cap="none" dirty="0">
              <a:solidFill>
                <a:srgbClr val="000000"/>
              </a:solidFill>
              <a:latin typeface="Arial"/>
              <a:ea typeface="Arial"/>
              <a:cs typeface="Arial"/>
              <a:sym typeface="Arial"/>
            </a:endParaRPr>
          </a:p>
        </p:txBody>
      </p:sp>
      <p:pic>
        <p:nvPicPr>
          <p:cNvPr id="24" name="Google Shape;80;p14">
            <a:extLst>
              <a:ext uri="{FF2B5EF4-FFF2-40B4-BE49-F238E27FC236}">
                <a16:creationId xmlns:a16="http://schemas.microsoft.com/office/drawing/2014/main" id="{0B3901DB-EFB2-A54F-B617-3511DA2B9A52}"/>
              </a:ext>
            </a:extLst>
          </p:cNvPr>
          <p:cNvPicPr preferRelativeResize="0"/>
          <p:nvPr/>
        </p:nvPicPr>
        <p:blipFill rotWithShape="1">
          <a:blip r:embed="rId7">
            <a:alphaModFix/>
          </a:blip>
          <a:srcRect l="37140" t="31564" r="36722" b="1594"/>
          <a:stretch/>
        </p:blipFill>
        <p:spPr>
          <a:xfrm>
            <a:off x="18740712" y="17704547"/>
            <a:ext cx="4536001" cy="6253524"/>
          </a:xfrm>
          <a:prstGeom prst="rect">
            <a:avLst/>
          </a:prstGeom>
          <a:noFill/>
          <a:ln>
            <a:noFill/>
          </a:ln>
        </p:spPr>
      </p:pic>
      <p:pic>
        <p:nvPicPr>
          <p:cNvPr id="25" name="Google Shape;81;p14">
            <a:extLst>
              <a:ext uri="{FF2B5EF4-FFF2-40B4-BE49-F238E27FC236}">
                <a16:creationId xmlns:a16="http://schemas.microsoft.com/office/drawing/2014/main" id="{B397C128-BE43-B042-8270-028BF3D05454}"/>
              </a:ext>
            </a:extLst>
          </p:cNvPr>
          <p:cNvPicPr preferRelativeResize="0"/>
          <p:nvPr/>
        </p:nvPicPr>
        <p:blipFill rotWithShape="1">
          <a:blip r:embed="rId8">
            <a:alphaModFix/>
          </a:blip>
          <a:srcRect l="36921" t="10989" r="37690" b="15604"/>
          <a:stretch/>
        </p:blipFill>
        <p:spPr>
          <a:xfrm>
            <a:off x="23281762" y="17704547"/>
            <a:ext cx="4536001" cy="6253524"/>
          </a:xfrm>
          <a:prstGeom prst="rect">
            <a:avLst/>
          </a:prstGeom>
          <a:noFill/>
          <a:ln>
            <a:noFill/>
          </a:ln>
        </p:spPr>
      </p:pic>
      <p:pic>
        <p:nvPicPr>
          <p:cNvPr id="26" name="Google Shape;82;p14">
            <a:extLst>
              <a:ext uri="{FF2B5EF4-FFF2-40B4-BE49-F238E27FC236}">
                <a16:creationId xmlns:a16="http://schemas.microsoft.com/office/drawing/2014/main" id="{643C3F97-0A96-074B-91A4-602B49EEEBA9}"/>
              </a:ext>
            </a:extLst>
          </p:cNvPr>
          <p:cNvPicPr preferRelativeResize="0"/>
          <p:nvPr/>
        </p:nvPicPr>
        <p:blipFill rotWithShape="1">
          <a:blip r:embed="rId9">
            <a:alphaModFix/>
          </a:blip>
          <a:srcRect l="32278" t="11949" r="31343" b="44286"/>
          <a:stretch/>
        </p:blipFill>
        <p:spPr>
          <a:xfrm>
            <a:off x="14422162" y="21170506"/>
            <a:ext cx="4323598" cy="2769101"/>
          </a:xfrm>
          <a:prstGeom prst="rect">
            <a:avLst/>
          </a:prstGeom>
          <a:noFill/>
          <a:ln>
            <a:noFill/>
          </a:ln>
        </p:spPr>
      </p:pic>
      <p:pic>
        <p:nvPicPr>
          <p:cNvPr id="27" name="Google Shape;83;p14">
            <a:extLst>
              <a:ext uri="{FF2B5EF4-FFF2-40B4-BE49-F238E27FC236}">
                <a16:creationId xmlns:a16="http://schemas.microsoft.com/office/drawing/2014/main" id="{19F1D5F9-5CC5-294B-9848-266D07D336C7}"/>
              </a:ext>
            </a:extLst>
          </p:cNvPr>
          <p:cNvPicPr preferRelativeResize="0"/>
          <p:nvPr/>
        </p:nvPicPr>
        <p:blipFill rotWithShape="1">
          <a:blip r:embed="rId10">
            <a:alphaModFix/>
          </a:blip>
          <a:srcRect l="32632" t="21467" r="31916" b="25886"/>
          <a:stretch/>
        </p:blipFill>
        <p:spPr>
          <a:xfrm>
            <a:off x="14427200" y="17658289"/>
            <a:ext cx="4313521" cy="3600720"/>
          </a:xfrm>
          <a:prstGeom prst="rect">
            <a:avLst/>
          </a:prstGeom>
          <a:noFill/>
          <a:ln>
            <a:noFill/>
          </a:ln>
        </p:spPr>
      </p:pic>
      <p:sp>
        <p:nvSpPr>
          <p:cNvPr id="28" name="Google Shape;84;p14">
            <a:extLst>
              <a:ext uri="{FF2B5EF4-FFF2-40B4-BE49-F238E27FC236}">
                <a16:creationId xmlns:a16="http://schemas.microsoft.com/office/drawing/2014/main" id="{13F0DB0A-9CA7-2741-B2A0-15AA03F390F8}"/>
              </a:ext>
            </a:extLst>
          </p:cNvPr>
          <p:cNvSpPr txBox="1"/>
          <p:nvPr/>
        </p:nvSpPr>
        <p:spPr>
          <a:xfrm>
            <a:off x="19640549" y="24275874"/>
            <a:ext cx="3636163" cy="63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pt-BR" sz="1800" b="0" i="0" u="none" strike="noStrike" cap="none" dirty="0">
                <a:solidFill>
                  <a:srgbClr val="000000"/>
                </a:solidFill>
                <a:latin typeface="Arial"/>
                <a:ea typeface="Arial"/>
                <a:cs typeface="Arial"/>
                <a:sym typeface="Arial"/>
              </a:rPr>
              <a:t>Figura 2:</a:t>
            </a:r>
            <a:r>
              <a:rPr lang="pt-BR" sz="1800" b="0" i="1" u="none" strike="noStrike" cap="none" dirty="0">
                <a:solidFill>
                  <a:srgbClr val="000000"/>
                </a:solidFill>
                <a:latin typeface="Arial"/>
                <a:ea typeface="Arial"/>
                <a:cs typeface="Arial"/>
                <a:sym typeface="Arial"/>
              </a:rPr>
              <a:t> Exemplo </a:t>
            </a:r>
            <a:r>
              <a:rPr lang="pt-BR" sz="1800" i="1" dirty="0">
                <a:solidFill>
                  <a:srgbClr val="000000"/>
                </a:solidFill>
                <a:latin typeface="Arial"/>
                <a:ea typeface="Arial"/>
                <a:cs typeface="Arial"/>
                <a:sym typeface="Arial"/>
              </a:rPr>
              <a:t>do </a:t>
            </a:r>
            <a:r>
              <a:rPr lang="pt-BR" sz="1800" i="1" dirty="0" err="1">
                <a:solidFill>
                  <a:srgbClr val="000000"/>
                </a:solidFill>
                <a:latin typeface="Arial"/>
                <a:ea typeface="Arial"/>
                <a:cs typeface="Arial"/>
                <a:sym typeface="Arial"/>
              </a:rPr>
              <a:t>Frontend</a:t>
            </a:r>
            <a:r>
              <a:rPr lang="pt-BR" sz="1800" b="0" i="1" u="none" strike="noStrike" cap="none" dirty="0">
                <a:solidFill>
                  <a:srgbClr val="000000"/>
                </a:solidFill>
                <a:latin typeface="Arial"/>
                <a:ea typeface="Arial"/>
                <a:cs typeface="Arial"/>
                <a:sym typeface="Arial"/>
              </a:rPr>
              <a:t> da Plataforma</a:t>
            </a:r>
            <a:endParaRPr sz="1800" b="0" i="0" u="none" strike="noStrike" cap="none" dirty="0">
              <a:solidFill>
                <a:srgbClr val="000000"/>
              </a:solidFill>
              <a:latin typeface="Arial"/>
              <a:ea typeface="Arial"/>
              <a:cs typeface="Arial"/>
              <a:sym typeface="Arial"/>
            </a:endParaRPr>
          </a:p>
        </p:txBody>
      </p:sp>
      <p:sp>
        <p:nvSpPr>
          <p:cNvPr id="23" name="CaixaDeTexto 22"/>
          <p:cNvSpPr txBox="1"/>
          <p:nvPr/>
        </p:nvSpPr>
        <p:spPr>
          <a:xfrm>
            <a:off x="26329874" y="5139046"/>
            <a:ext cx="2470548" cy="1200329"/>
          </a:xfrm>
          <a:prstGeom prst="rect">
            <a:avLst/>
          </a:prstGeom>
          <a:noFill/>
        </p:spPr>
        <p:txBody>
          <a:bodyPr wrap="none" rtlCol="0">
            <a:spAutoFit/>
          </a:bodyPr>
          <a:lstStyle/>
          <a:p>
            <a:r>
              <a:rPr lang="pt-BR" sz="7200" b="1" dirty="0" smtClean="0">
                <a:solidFill>
                  <a:schemeClr val="bg1"/>
                </a:solidFill>
                <a:latin typeface="Arial" panose="020B0604020202020204" pitchFamily="34" charset="0"/>
                <a:cs typeface="Arial" panose="020B0604020202020204" pitchFamily="34" charset="0"/>
              </a:rPr>
              <a:t>Nº 21</a:t>
            </a:r>
            <a:endParaRPr lang="pt-BR" sz="7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14449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1451</TotalTime>
  <Words>500</Words>
  <Application>Microsoft Office PowerPoint</Application>
  <PresentationFormat>Personalizar</PresentationFormat>
  <Paragraphs>38</Paragraphs>
  <Slides>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vt:i4>
      </vt:variant>
    </vt:vector>
  </HeadingPairs>
  <TitlesOfParts>
    <vt:vector size="8" baseType="lpstr">
      <vt:lpstr>Arial</vt:lpstr>
      <vt:lpstr>Arial Unicode MS</vt:lpstr>
      <vt:lpstr>Calibri</vt:lpstr>
      <vt:lpstr>Calibri Light</vt:lpstr>
      <vt:lpstr>StarSymbol</vt:lpstr>
      <vt:lpstr>Times New Roman</vt:lpstr>
      <vt:lpstr>Tema do Office</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yuri .</dc:creator>
  <cp:lastModifiedBy>Silvia Clarice Reis Fernandes</cp:lastModifiedBy>
  <cp:revision>48</cp:revision>
  <dcterms:created xsi:type="dcterms:W3CDTF">2017-08-16T18:02:14Z</dcterms:created>
  <dcterms:modified xsi:type="dcterms:W3CDTF">2019-05-28T18:41:38Z</dcterms:modified>
</cp:coreProperties>
</file>