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9"/>
  </p:notesMasterIdLst>
  <p:sldIdLst>
    <p:sldId id="314" r:id="rId2"/>
    <p:sldId id="294" r:id="rId3"/>
    <p:sldId id="310" r:id="rId4"/>
    <p:sldId id="321" r:id="rId5"/>
    <p:sldId id="322" r:id="rId6"/>
    <p:sldId id="315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278" r:id="rId17"/>
    <p:sldId id="33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70C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EBBEB6-E0C3-2E4C-A3ED-9ABFED806046}" v="43" dt="2024-12-18T12:11:50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74"/>
  </p:normalViewPr>
  <p:slideViewPr>
    <p:cSldViewPr snapToGrid="0" snapToObjects="1">
      <p:cViewPr>
        <p:scale>
          <a:sx n="120" d="100"/>
          <a:sy n="120" d="100"/>
        </p:scale>
        <p:origin x="640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Hunter" userId="0c412f1c-a1dd-4c74-a882-7f803c38f654" providerId="ADAL" clId="{D1EBBEB6-E0C3-2E4C-A3ED-9ABFED806046}"/>
    <pc:docChg chg="undo custSel addSld delSld modSld">
      <pc:chgData name="Robert Hunter" userId="0c412f1c-a1dd-4c74-a882-7f803c38f654" providerId="ADAL" clId="{D1EBBEB6-E0C3-2E4C-A3ED-9ABFED806046}" dt="2024-12-18T12:13:59.975" v="707" actId="208"/>
      <pc:docMkLst>
        <pc:docMk/>
      </pc:docMkLst>
      <pc:sldChg chg="addSp modSp add mod">
        <pc:chgData name="Robert Hunter" userId="0c412f1c-a1dd-4c74-a882-7f803c38f654" providerId="ADAL" clId="{D1EBBEB6-E0C3-2E4C-A3ED-9ABFED806046}" dt="2024-12-18T09:21:42.473" v="39" actId="1076"/>
        <pc:sldMkLst>
          <pc:docMk/>
          <pc:sldMk cId="4194734517" sldId="278"/>
        </pc:sldMkLst>
        <pc:spChg chg="add mod">
          <ac:chgData name="Robert Hunter" userId="0c412f1c-a1dd-4c74-a882-7f803c38f654" providerId="ADAL" clId="{D1EBBEB6-E0C3-2E4C-A3ED-9ABFED806046}" dt="2024-12-18T09:21:22.577" v="26"/>
          <ac:spMkLst>
            <pc:docMk/>
            <pc:sldMk cId="4194734517" sldId="278"/>
            <ac:spMk id="11" creationId="{01524FFA-13D9-D96A-CE7A-BBBE41EB56B3}"/>
          </ac:spMkLst>
        </pc:spChg>
        <pc:spChg chg="add mod">
          <ac:chgData name="Robert Hunter" userId="0c412f1c-a1dd-4c74-a882-7f803c38f654" providerId="ADAL" clId="{D1EBBEB6-E0C3-2E4C-A3ED-9ABFED806046}" dt="2024-12-18T09:21:42.473" v="39" actId="1076"/>
          <ac:spMkLst>
            <pc:docMk/>
            <pc:sldMk cId="4194734517" sldId="278"/>
            <ac:spMk id="12" creationId="{DE6437E1-2062-48EA-4A7E-D14A6A7F2BEF}"/>
          </ac:spMkLst>
        </pc:spChg>
        <pc:grpChg chg="mod">
          <ac:chgData name="Robert Hunter" userId="0c412f1c-a1dd-4c74-a882-7f803c38f654" providerId="ADAL" clId="{D1EBBEB6-E0C3-2E4C-A3ED-9ABFED806046}" dt="2024-12-18T09:20:53.571" v="21" actId="1076"/>
          <ac:grpSpMkLst>
            <pc:docMk/>
            <pc:sldMk cId="4194734517" sldId="278"/>
            <ac:grpSpMk id="35" creationId="{1D1A118A-CF87-384E-999E-9E2FF0F80A63}"/>
          </ac:grpSpMkLst>
        </pc:grpChg>
        <pc:cxnChg chg="add mod">
          <ac:chgData name="Robert Hunter" userId="0c412f1c-a1dd-4c74-a882-7f803c38f654" providerId="ADAL" clId="{D1EBBEB6-E0C3-2E4C-A3ED-9ABFED806046}" dt="2024-12-18T09:21:17.422" v="25" actId="14100"/>
          <ac:cxnSpMkLst>
            <pc:docMk/>
            <pc:sldMk cId="4194734517" sldId="278"/>
            <ac:cxnSpMk id="2" creationId="{55518CEB-4CEE-14BB-27D7-30190E4C62E1}"/>
          </ac:cxnSpMkLst>
        </pc:cxnChg>
      </pc:sldChg>
      <pc:sldChg chg="new del">
        <pc:chgData name="Robert Hunter" userId="0c412f1c-a1dd-4c74-a882-7f803c38f654" providerId="ADAL" clId="{D1EBBEB6-E0C3-2E4C-A3ED-9ABFED806046}" dt="2024-12-18T09:51:20.494" v="590" actId="2696"/>
        <pc:sldMkLst>
          <pc:docMk/>
          <pc:sldMk cId="781460610" sldId="332"/>
        </pc:sldMkLst>
      </pc:sldChg>
      <pc:sldChg chg="addSp delSp modSp add mod">
        <pc:chgData name="Robert Hunter" userId="0c412f1c-a1dd-4c74-a882-7f803c38f654" providerId="ADAL" clId="{D1EBBEB6-E0C3-2E4C-A3ED-9ABFED806046}" dt="2024-12-18T12:13:59.975" v="707" actId="208"/>
        <pc:sldMkLst>
          <pc:docMk/>
          <pc:sldMk cId="1412051409" sldId="333"/>
        </pc:sldMkLst>
        <pc:spChg chg="add del mod topLvl">
          <ac:chgData name="Robert Hunter" userId="0c412f1c-a1dd-4c74-a882-7f803c38f654" providerId="ADAL" clId="{D1EBBEB6-E0C3-2E4C-A3ED-9ABFED806046}" dt="2024-12-18T09:41:16.876" v="330" actId="478"/>
          <ac:spMkLst>
            <pc:docMk/>
            <pc:sldMk cId="1412051409" sldId="333"/>
            <ac:spMk id="2" creationId="{EFF3492C-263B-847C-C6CA-ED9E3DB3424E}"/>
          </ac:spMkLst>
        </pc:spChg>
        <pc:spChg chg="add del mod">
          <ac:chgData name="Robert Hunter" userId="0c412f1c-a1dd-4c74-a882-7f803c38f654" providerId="ADAL" clId="{D1EBBEB6-E0C3-2E4C-A3ED-9ABFED806046}" dt="2024-12-18T09:24:33.558" v="55" actId="478"/>
          <ac:spMkLst>
            <pc:docMk/>
            <pc:sldMk cId="1412051409" sldId="333"/>
            <ac:spMk id="3" creationId="{CCB90B48-2784-5A17-54A0-C7D5A88EEA39}"/>
          </ac:spMkLst>
        </pc:spChg>
        <pc:spChg chg="mod topLvl">
          <ac:chgData name="Robert Hunter" userId="0c412f1c-a1dd-4c74-a882-7f803c38f654" providerId="ADAL" clId="{D1EBBEB6-E0C3-2E4C-A3ED-9ABFED806046}" dt="2024-12-18T09:35:20.159" v="187" actId="20577"/>
          <ac:spMkLst>
            <pc:docMk/>
            <pc:sldMk cId="1412051409" sldId="333"/>
            <ac:spMk id="6" creationId="{9C2EAC0A-A7A8-9341-8C33-002078C9E95D}"/>
          </ac:spMkLst>
        </pc:spChg>
        <pc:spChg chg="mod topLvl">
          <ac:chgData name="Robert Hunter" userId="0c412f1c-a1dd-4c74-a882-7f803c38f654" providerId="ADAL" clId="{D1EBBEB6-E0C3-2E4C-A3ED-9ABFED806046}" dt="2024-12-18T09:48:06.821" v="469" actId="1076"/>
          <ac:spMkLst>
            <pc:docMk/>
            <pc:sldMk cId="1412051409" sldId="333"/>
            <ac:spMk id="7" creationId="{DCED646A-69AB-FF43-9757-284E305C01AC}"/>
          </ac:spMkLst>
        </pc:spChg>
        <pc:spChg chg="del mod topLvl">
          <ac:chgData name="Robert Hunter" userId="0c412f1c-a1dd-4c74-a882-7f803c38f654" providerId="ADAL" clId="{D1EBBEB6-E0C3-2E4C-A3ED-9ABFED806046}" dt="2024-12-18T09:26:55.746" v="130" actId="478"/>
          <ac:spMkLst>
            <pc:docMk/>
            <pc:sldMk cId="1412051409" sldId="333"/>
            <ac:spMk id="8" creationId="{8E8DE660-A880-8242-BC36-1B7D2E08AA14}"/>
          </ac:spMkLst>
        </pc:spChg>
        <pc:spChg chg="mod topLvl">
          <ac:chgData name="Robert Hunter" userId="0c412f1c-a1dd-4c74-a882-7f803c38f654" providerId="ADAL" clId="{D1EBBEB6-E0C3-2E4C-A3ED-9ABFED806046}" dt="2024-12-18T09:55:54.591" v="603" actId="1076"/>
          <ac:spMkLst>
            <pc:docMk/>
            <pc:sldMk cId="1412051409" sldId="333"/>
            <ac:spMk id="9" creationId="{B384938B-A43B-694D-A140-D185485DCF69}"/>
          </ac:spMkLst>
        </pc:spChg>
        <pc:spChg chg="add mod topLvl">
          <ac:chgData name="Robert Hunter" userId="0c412f1c-a1dd-4c74-a882-7f803c38f654" providerId="ADAL" clId="{D1EBBEB6-E0C3-2E4C-A3ED-9ABFED806046}" dt="2024-12-18T09:46:57.822" v="463" actId="1076"/>
          <ac:spMkLst>
            <pc:docMk/>
            <pc:sldMk cId="1412051409" sldId="333"/>
            <ac:spMk id="10" creationId="{CCD8AD02-8F3B-9F3D-4398-4E6ECC09A8A5}"/>
          </ac:spMkLst>
        </pc:spChg>
        <pc:spChg chg="add del mod">
          <ac:chgData name="Robert Hunter" userId="0c412f1c-a1dd-4c74-a882-7f803c38f654" providerId="ADAL" clId="{D1EBBEB6-E0C3-2E4C-A3ED-9ABFED806046}" dt="2024-12-18T09:24:38.115" v="57" actId="478"/>
          <ac:spMkLst>
            <pc:docMk/>
            <pc:sldMk cId="1412051409" sldId="333"/>
            <ac:spMk id="11" creationId="{65ADFD9D-8E71-CD6D-CE38-7452B0E73267}"/>
          </ac:spMkLst>
        </pc:spChg>
        <pc:spChg chg="add mod">
          <ac:chgData name="Robert Hunter" userId="0c412f1c-a1dd-4c74-a882-7f803c38f654" providerId="ADAL" clId="{D1EBBEB6-E0C3-2E4C-A3ED-9ABFED806046}" dt="2024-12-18T09:48:10.907" v="470" actId="1076"/>
          <ac:spMkLst>
            <pc:docMk/>
            <pc:sldMk cId="1412051409" sldId="333"/>
            <ac:spMk id="18" creationId="{BA728E2A-52BC-12FC-D0AA-B5B00CBD10CA}"/>
          </ac:spMkLst>
        </pc:spChg>
        <pc:spChg chg="del mod topLvl">
          <ac:chgData name="Robert Hunter" userId="0c412f1c-a1dd-4c74-a882-7f803c38f654" providerId="ADAL" clId="{D1EBBEB6-E0C3-2E4C-A3ED-9ABFED806046}" dt="2024-12-18T09:24:36.180" v="56" actId="478"/>
          <ac:spMkLst>
            <pc:docMk/>
            <pc:sldMk cId="1412051409" sldId="333"/>
            <ac:spMk id="19" creationId="{A4F6A482-8533-4F40-B81C-8B43DCA2763C}"/>
          </ac:spMkLst>
        </pc:spChg>
        <pc:spChg chg="del mod">
          <ac:chgData name="Robert Hunter" userId="0c412f1c-a1dd-4c74-a882-7f803c38f654" providerId="ADAL" clId="{D1EBBEB6-E0C3-2E4C-A3ED-9ABFED806046}" dt="2024-12-18T09:24:40.376" v="58" actId="478"/>
          <ac:spMkLst>
            <pc:docMk/>
            <pc:sldMk cId="1412051409" sldId="333"/>
            <ac:spMk id="20" creationId="{197902AA-47D2-514A-BB1F-DF2890973866}"/>
          </ac:spMkLst>
        </pc:spChg>
        <pc:spChg chg="add mod">
          <ac:chgData name="Robert Hunter" userId="0c412f1c-a1dd-4c74-a882-7f803c38f654" providerId="ADAL" clId="{D1EBBEB6-E0C3-2E4C-A3ED-9ABFED806046}" dt="2024-12-18T09:46:57.822" v="463" actId="1076"/>
          <ac:spMkLst>
            <pc:docMk/>
            <pc:sldMk cId="1412051409" sldId="333"/>
            <ac:spMk id="21" creationId="{788F3E30-BACB-9EE3-6165-61AAC0C439EE}"/>
          </ac:spMkLst>
        </pc:spChg>
        <pc:spChg chg="del mod topLvl">
          <ac:chgData name="Robert Hunter" userId="0c412f1c-a1dd-4c74-a882-7f803c38f654" providerId="ADAL" clId="{D1EBBEB6-E0C3-2E4C-A3ED-9ABFED806046}" dt="2024-12-18T09:24:45.844" v="59" actId="478"/>
          <ac:spMkLst>
            <pc:docMk/>
            <pc:sldMk cId="1412051409" sldId="333"/>
            <ac:spMk id="23" creationId="{001ACC23-C143-0948-A2DA-EA0493FF3E87}"/>
          </ac:spMkLst>
        </pc:spChg>
        <pc:spChg chg="del mod topLvl">
          <ac:chgData name="Robert Hunter" userId="0c412f1c-a1dd-4c74-a882-7f803c38f654" providerId="ADAL" clId="{D1EBBEB6-E0C3-2E4C-A3ED-9ABFED806046}" dt="2024-12-18T09:34:34.465" v="177" actId="478"/>
          <ac:spMkLst>
            <pc:docMk/>
            <pc:sldMk cId="1412051409" sldId="333"/>
            <ac:spMk id="24" creationId="{5FF3D410-9B45-7D48-807F-ABCC7B8BF2C1}"/>
          </ac:spMkLst>
        </pc:spChg>
        <pc:spChg chg="del mod topLvl">
          <ac:chgData name="Robert Hunter" userId="0c412f1c-a1dd-4c74-a882-7f803c38f654" providerId="ADAL" clId="{D1EBBEB6-E0C3-2E4C-A3ED-9ABFED806046}" dt="2024-12-18T09:34:33.138" v="176" actId="478"/>
          <ac:spMkLst>
            <pc:docMk/>
            <pc:sldMk cId="1412051409" sldId="333"/>
            <ac:spMk id="25" creationId="{FCF5F39F-2856-EA46-BA58-637B53685D49}"/>
          </ac:spMkLst>
        </pc:spChg>
        <pc:spChg chg="del mod topLvl">
          <ac:chgData name="Robert Hunter" userId="0c412f1c-a1dd-4c74-a882-7f803c38f654" providerId="ADAL" clId="{D1EBBEB6-E0C3-2E4C-A3ED-9ABFED806046}" dt="2024-12-18T09:34:31.439" v="175" actId="478"/>
          <ac:spMkLst>
            <pc:docMk/>
            <pc:sldMk cId="1412051409" sldId="333"/>
            <ac:spMk id="26" creationId="{2E15A9EC-25FB-AF4E-83E2-8FDA6C3DA208}"/>
          </ac:spMkLst>
        </pc:spChg>
        <pc:spChg chg="del mod topLvl">
          <ac:chgData name="Robert Hunter" userId="0c412f1c-a1dd-4c74-a882-7f803c38f654" providerId="ADAL" clId="{D1EBBEB6-E0C3-2E4C-A3ED-9ABFED806046}" dt="2024-12-18T09:22:43.291" v="41" actId="478"/>
          <ac:spMkLst>
            <pc:docMk/>
            <pc:sldMk cId="1412051409" sldId="333"/>
            <ac:spMk id="27" creationId="{9BCB30BD-7C1F-1D45-89A5-B32F962DB62B}"/>
          </ac:spMkLst>
        </pc:spChg>
        <pc:spChg chg="add del">
          <ac:chgData name="Robert Hunter" userId="0c412f1c-a1dd-4c74-a882-7f803c38f654" providerId="ADAL" clId="{D1EBBEB6-E0C3-2E4C-A3ED-9ABFED806046}" dt="2024-12-18T09:33:21.091" v="165" actId="478"/>
          <ac:spMkLst>
            <pc:docMk/>
            <pc:sldMk cId="1412051409" sldId="333"/>
            <ac:spMk id="30" creationId="{11705DC0-5259-50F9-07DA-5F7A36583555}"/>
          </ac:spMkLst>
        </pc:spChg>
        <pc:spChg chg="add del">
          <ac:chgData name="Robert Hunter" userId="0c412f1c-a1dd-4c74-a882-7f803c38f654" providerId="ADAL" clId="{D1EBBEB6-E0C3-2E4C-A3ED-9ABFED806046}" dt="2024-12-18T09:28:26.004" v="138" actId="11529"/>
          <ac:spMkLst>
            <pc:docMk/>
            <pc:sldMk cId="1412051409" sldId="333"/>
            <ac:spMk id="31" creationId="{F41C9228-E4EB-3CFF-61C3-8963AD997506}"/>
          </ac:spMkLst>
        </pc:spChg>
        <pc:spChg chg="mod topLvl">
          <ac:chgData name="Robert Hunter" userId="0c412f1c-a1dd-4c74-a882-7f803c38f654" providerId="ADAL" clId="{D1EBBEB6-E0C3-2E4C-A3ED-9ABFED806046}" dt="2024-12-18T09:46:57.822" v="463" actId="1076"/>
          <ac:spMkLst>
            <pc:docMk/>
            <pc:sldMk cId="1412051409" sldId="333"/>
            <ac:spMk id="32" creationId="{98E07249-CA09-6E44-830F-73562E883885}"/>
          </ac:spMkLst>
        </pc:spChg>
        <pc:spChg chg="mod topLvl">
          <ac:chgData name="Robert Hunter" userId="0c412f1c-a1dd-4c74-a882-7f803c38f654" providerId="ADAL" clId="{D1EBBEB6-E0C3-2E4C-A3ED-9ABFED806046}" dt="2024-12-18T09:43:42.580" v="423" actId="1076"/>
          <ac:spMkLst>
            <pc:docMk/>
            <pc:sldMk cId="1412051409" sldId="333"/>
            <ac:spMk id="33" creationId="{83DF7B6A-2824-354B-9B3F-F2254F08663B}"/>
          </ac:spMkLst>
        </pc:spChg>
        <pc:spChg chg="add del mod">
          <ac:chgData name="Robert Hunter" userId="0c412f1c-a1dd-4c74-a882-7f803c38f654" providerId="ADAL" clId="{D1EBBEB6-E0C3-2E4C-A3ED-9ABFED806046}" dt="2024-12-18T09:33:20.313" v="164" actId="478"/>
          <ac:spMkLst>
            <pc:docMk/>
            <pc:sldMk cId="1412051409" sldId="333"/>
            <ac:spMk id="34" creationId="{8AC2FE67-08F0-E0ED-ED6C-818B3E1F3CC1}"/>
          </ac:spMkLst>
        </pc:spChg>
        <pc:spChg chg="add del mod">
          <ac:chgData name="Robert Hunter" userId="0c412f1c-a1dd-4c74-a882-7f803c38f654" providerId="ADAL" clId="{D1EBBEB6-E0C3-2E4C-A3ED-9ABFED806046}" dt="2024-12-18T09:33:19.222" v="163" actId="478"/>
          <ac:spMkLst>
            <pc:docMk/>
            <pc:sldMk cId="1412051409" sldId="333"/>
            <ac:spMk id="36" creationId="{0C4FD999-8BB4-CC40-A849-587C7C9FF3BB}"/>
          </ac:spMkLst>
        </pc:spChg>
        <pc:spChg chg="add mod">
          <ac:chgData name="Robert Hunter" userId="0c412f1c-a1dd-4c74-a882-7f803c38f654" providerId="ADAL" clId="{D1EBBEB6-E0C3-2E4C-A3ED-9ABFED806046}" dt="2024-12-18T09:54:57.893" v="597" actId="167"/>
          <ac:spMkLst>
            <pc:docMk/>
            <pc:sldMk cId="1412051409" sldId="333"/>
            <ac:spMk id="37" creationId="{B49001CD-A1DC-8141-7C50-E87452BE33DB}"/>
          </ac:spMkLst>
        </pc:spChg>
        <pc:spChg chg="add del mod">
          <ac:chgData name="Robert Hunter" userId="0c412f1c-a1dd-4c74-a882-7f803c38f654" providerId="ADAL" clId="{D1EBBEB6-E0C3-2E4C-A3ED-9ABFED806046}" dt="2024-12-18T09:37:11.726" v="304" actId="478"/>
          <ac:spMkLst>
            <pc:docMk/>
            <pc:sldMk cId="1412051409" sldId="333"/>
            <ac:spMk id="38" creationId="{AFF7E4DC-452A-CCEE-D6D6-58CCB5AFE198}"/>
          </ac:spMkLst>
        </pc:spChg>
        <pc:spChg chg="add mod">
          <ac:chgData name="Robert Hunter" userId="0c412f1c-a1dd-4c74-a882-7f803c38f654" providerId="ADAL" clId="{D1EBBEB6-E0C3-2E4C-A3ED-9ABFED806046}" dt="2024-12-18T09:37:58.356" v="312" actId="167"/>
          <ac:spMkLst>
            <pc:docMk/>
            <pc:sldMk cId="1412051409" sldId="333"/>
            <ac:spMk id="39" creationId="{AB2E6CE0-6060-28D3-1568-F10843F776FC}"/>
          </ac:spMkLst>
        </pc:spChg>
        <pc:spChg chg="add mod">
          <ac:chgData name="Robert Hunter" userId="0c412f1c-a1dd-4c74-a882-7f803c38f654" providerId="ADAL" clId="{D1EBBEB6-E0C3-2E4C-A3ED-9ABFED806046}" dt="2024-12-18T09:56:33.303" v="607" actId="166"/>
          <ac:spMkLst>
            <pc:docMk/>
            <pc:sldMk cId="1412051409" sldId="333"/>
            <ac:spMk id="43" creationId="{E1067A28-D536-0773-6D0F-AC5B1A2E9AA0}"/>
          </ac:spMkLst>
        </pc:spChg>
        <pc:spChg chg="add del mod">
          <ac:chgData name="Robert Hunter" userId="0c412f1c-a1dd-4c74-a882-7f803c38f654" providerId="ADAL" clId="{D1EBBEB6-E0C3-2E4C-A3ED-9ABFED806046}" dt="2024-12-18T09:36:06.285" v="299" actId="478"/>
          <ac:spMkLst>
            <pc:docMk/>
            <pc:sldMk cId="1412051409" sldId="333"/>
            <ac:spMk id="44" creationId="{9A0B5721-0DF6-6864-A9BB-1B3677DE85E7}"/>
          </ac:spMkLst>
        </pc:spChg>
        <pc:spChg chg="add del mod">
          <ac:chgData name="Robert Hunter" userId="0c412f1c-a1dd-4c74-a882-7f803c38f654" providerId="ADAL" clId="{D1EBBEB6-E0C3-2E4C-A3ED-9ABFED806046}" dt="2024-12-18T09:54:46.357" v="595" actId="478"/>
          <ac:spMkLst>
            <pc:docMk/>
            <pc:sldMk cId="1412051409" sldId="333"/>
            <ac:spMk id="46" creationId="{9D38E712-404B-9DAD-5238-ABF69ECB0584}"/>
          </ac:spMkLst>
        </pc:spChg>
        <pc:spChg chg="add mod">
          <ac:chgData name="Robert Hunter" userId="0c412f1c-a1dd-4c74-a882-7f803c38f654" providerId="ADAL" clId="{D1EBBEB6-E0C3-2E4C-A3ED-9ABFED806046}" dt="2024-12-18T09:37:49.683" v="311" actId="167"/>
          <ac:spMkLst>
            <pc:docMk/>
            <pc:sldMk cId="1412051409" sldId="333"/>
            <ac:spMk id="47" creationId="{37DC8A0C-1053-5F3A-30FF-306A482FBDAC}"/>
          </ac:spMkLst>
        </pc:spChg>
        <pc:spChg chg="add mod">
          <ac:chgData name="Robert Hunter" userId="0c412f1c-a1dd-4c74-a882-7f803c38f654" providerId="ADAL" clId="{D1EBBEB6-E0C3-2E4C-A3ED-9ABFED806046}" dt="2024-12-18T12:11:38.970" v="694" actId="108"/>
          <ac:spMkLst>
            <pc:docMk/>
            <pc:sldMk cId="1412051409" sldId="333"/>
            <ac:spMk id="48" creationId="{50D94841-7B56-2395-A729-024E14058B8D}"/>
          </ac:spMkLst>
        </pc:spChg>
        <pc:spChg chg="add del">
          <ac:chgData name="Robert Hunter" userId="0c412f1c-a1dd-4c74-a882-7f803c38f654" providerId="ADAL" clId="{D1EBBEB6-E0C3-2E4C-A3ED-9ABFED806046}" dt="2024-12-18T09:39:03.727" v="318" actId="478"/>
          <ac:spMkLst>
            <pc:docMk/>
            <pc:sldMk cId="1412051409" sldId="333"/>
            <ac:spMk id="49" creationId="{99B31578-D699-0DAB-3528-1066C6D7E364}"/>
          </ac:spMkLst>
        </pc:spChg>
        <pc:spChg chg="add del">
          <ac:chgData name="Robert Hunter" userId="0c412f1c-a1dd-4c74-a882-7f803c38f654" providerId="ADAL" clId="{D1EBBEB6-E0C3-2E4C-A3ED-9ABFED806046}" dt="2024-12-18T09:39:47.557" v="321" actId="478"/>
          <ac:spMkLst>
            <pc:docMk/>
            <pc:sldMk cId="1412051409" sldId="333"/>
            <ac:spMk id="50" creationId="{A7463875-67EB-8D9F-028E-7D453E017F0D}"/>
          </ac:spMkLst>
        </pc:spChg>
        <pc:spChg chg="add del mod">
          <ac:chgData name="Robert Hunter" userId="0c412f1c-a1dd-4c74-a882-7f803c38f654" providerId="ADAL" clId="{D1EBBEB6-E0C3-2E4C-A3ED-9ABFED806046}" dt="2024-12-18T09:40:36.675" v="325" actId="478"/>
          <ac:spMkLst>
            <pc:docMk/>
            <pc:sldMk cId="1412051409" sldId="333"/>
            <ac:spMk id="51" creationId="{657929C2-9DC6-0772-85F2-98D244EEF45C}"/>
          </ac:spMkLst>
        </pc:spChg>
        <pc:spChg chg="add mod">
          <ac:chgData name="Robert Hunter" userId="0c412f1c-a1dd-4c74-a882-7f803c38f654" providerId="ADAL" clId="{D1EBBEB6-E0C3-2E4C-A3ED-9ABFED806046}" dt="2024-12-18T12:11:04.903" v="688" actId="108"/>
          <ac:spMkLst>
            <pc:docMk/>
            <pc:sldMk cId="1412051409" sldId="333"/>
            <ac:spMk id="52" creationId="{D3EBE77E-F3EE-2657-E8F0-0F409C1D85C2}"/>
          </ac:spMkLst>
        </pc:spChg>
        <pc:spChg chg="add mod">
          <ac:chgData name="Robert Hunter" userId="0c412f1c-a1dd-4c74-a882-7f803c38f654" providerId="ADAL" clId="{D1EBBEB6-E0C3-2E4C-A3ED-9ABFED806046}" dt="2024-12-18T09:57:56.264" v="619" actId="1076"/>
          <ac:spMkLst>
            <pc:docMk/>
            <pc:sldMk cId="1412051409" sldId="333"/>
            <ac:spMk id="53" creationId="{1A346600-1928-96DD-BB45-74A49EB3456B}"/>
          </ac:spMkLst>
        </pc:spChg>
        <pc:spChg chg="add mod">
          <ac:chgData name="Robert Hunter" userId="0c412f1c-a1dd-4c74-a882-7f803c38f654" providerId="ADAL" clId="{D1EBBEB6-E0C3-2E4C-A3ED-9ABFED806046}" dt="2024-12-18T09:58:05.152" v="620" actId="1076"/>
          <ac:spMkLst>
            <pc:docMk/>
            <pc:sldMk cId="1412051409" sldId="333"/>
            <ac:spMk id="54" creationId="{964E6323-1DB4-F967-9DFE-C1630DFF9F5A}"/>
          </ac:spMkLst>
        </pc:spChg>
        <pc:spChg chg="add mod">
          <ac:chgData name="Robert Hunter" userId="0c412f1c-a1dd-4c74-a882-7f803c38f654" providerId="ADAL" clId="{D1EBBEB6-E0C3-2E4C-A3ED-9ABFED806046}" dt="2024-12-18T09:55:11.567" v="599" actId="404"/>
          <ac:spMkLst>
            <pc:docMk/>
            <pc:sldMk cId="1412051409" sldId="333"/>
            <ac:spMk id="55" creationId="{89F99431-CC28-B29B-C0E4-B2BB04FB6399}"/>
          </ac:spMkLst>
        </pc:spChg>
        <pc:spChg chg="add mod">
          <ac:chgData name="Robert Hunter" userId="0c412f1c-a1dd-4c74-a882-7f803c38f654" providerId="ADAL" clId="{D1EBBEB6-E0C3-2E4C-A3ED-9ABFED806046}" dt="2024-12-18T09:55:16.187" v="600" actId="404"/>
          <ac:spMkLst>
            <pc:docMk/>
            <pc:sldMk cId="1412051409" sldId="333"/>
            <ac:spMk id="56" creationId="{E74A7EE2-C709-AF8E-0397-56C2D6829665}"/>
          </ac:spMkLst>
        </pc:spChg>
        <pc:spChg chg="add mod">
          <ac:chgData name="Robert Hunter" userId="0c412f1c-a1dd-4c74-a882-7f803c38f654" providerId="ADAL" clId="{D1EBBEB6-E0C3-2E4C-A3ED-9ABFED806046}" dt="2024-12-18T09:55:16.187" v="600" actId="404"/>
          <ac:spMkLst>
            <pc:docMk/>
            <pc:sldMk cId="1412051409" sldId="333"/>
            <ac:spMk id="57" creationId="{8C917DF9-8BC9-0C33-A67B-4B07C4FEACCF}"/>
          </ac:spMkLst>
        </pc:spChg>
        <pc:spChg chg="add mod">
          <ac:chgData name="Robert Hunter" userId="0c412f1c-a1dd-4c74-a882-7f803c38f654" providerId="ADAL" clId="{D1EBBEB6-E0C3-2E4C-A3ED-9ABFED806046}" dt="2024-12-18T09:48:51.419" v="491" actId="1076"/>
          <ac:spMkLst>
            <pc:docMk/>
            <pc:sldMk cId="1412051409" sldId="333"/>
            <ac:spMk id="78" creationId="{ED076559-E107-E04B-C181-63F4D713E3FA}"/>
          </ac:spMkLst>
        </pc:spChg>
        <pc:spChg chg="add mod">
          <ac:chgData name="Robert Hunter" userId="0c412f1c-a1dd-4c74-a882-7f803c38f654" providerId="ADAL" clId="{D1EBBEB6-E0C3-2E4C-A3ED-9ABFED806046}" dt="2024-12-18T09:49:48.960" v="521" actId="1076"/>
          <ac:spMkLst>
            <pc:docMk/>
            <pc:sldMk cId="1412051409" sldId="333"/>
            <ac:spMk id="80" creationId="{FE327135-FAF4-98B9-5F6A-FB1207BCA3E4}"/>
          </ac:spMkLst>
        </pc:spChg>
        <pc:spChg chg="add mod">
          <ac:chgData name="Robert Hunter" userId="0c412f1c-a1dd-4c74-a882-7f803c38f654" providerId="ADAL" clId="{D1EBBEB6-E0C3-2E4C-A3ED-9ABFED806046}" dt="2024-12-18T09:55:41.770" v="602" actId="1076"/>
          <ac:spMkLst>
            <pc:docMk/>
            <pc:sldMk cId="1412051409" sldId="333"/>
            <ac:spMk id="81" creationId="{2601446B-0BB4-2BD2-434D-79140B4F7137}"/>
          </ac:spMkLst>
        </pc:spChg>
        <pc:spChg chg="add mod">
          <ac:chgData name="Robert Hunter" userId="0c412f1c-a1dd-4c74-a882-7f803c38f654" providerId="ADAL" clId="{D1EBBEB6-E0C3-2E4C-A3ED-9ABFED806046}" dt="2024-12-18T12:13:35.885" v="704" actId="207"/>
          <ac:spMkLst>
            <pc:docMk/>
            <pc:sldMk cId="1412051409" sldId="333"/>
            <ac:spMk id="82" creationId="{12658567-DBE8-CD06-59B7-3105FC492A8D}"/>
          </ac:spMkLst>
        </pc:spChg>
        <pc:spChg chg="add mod">
          <ac:chgData name="Robert Hunter" userId="0c412f1c-a1dd-4c74-a882-7f803c38f654" providerId="ADAL" clId="{D1EBBEB6-E0C3-2E4C-A3ED-9ABFED806046}" dt="2024-12-18T12:13:38.984" v="705" actId="207"/>
          <ac:spMkLst>
            <pc:docMk/>
            <pc:sldMk cId="1412051409" sldId="333"/>
            <ac:spMk id="83" creationId="{9AF02466-F092-BB5A-FC17-45E360D095AD}"/>
          </ac:spMkLst>
        </pc:spChg>
        <pc:spChg chg="add mod">
          <ac:chgData name="Robert Hunter" userId="0c412f1c-a1dd-4c74-a882-7f803c38f654" providerId="ADAL" clId="{D1EBBEB6-E0C3-2E4C-A3ED-9ABFED806046}" dt="2024-12-18T09:54:50.728" v="596" actId="167"/>
          <ac:spMkLst>
            <pc:docMk/>
            <pc:sldMk cId="1412051409" sldId="333"/>
            <ac:spMk id="84" creationId="{BB8DB68C-BA6C-2195-EFDF-F90431038565}"/>
          </ac:spMkLst>
        </pc:spChg>
        <pc:spChg chg="add mod">
          <ac:chgData name="Robert Hunter" userId="0c412f1c-a1dd-4c74-a882-7f803c38f654" providerId="ADAL" clId="{D1EBBEB6-E0C3-2E4C-A3ED-9ABFED806046}" dt="2024-12-18T09:56:49.981" v="612" actId="14100"/>
          <ac:spMkLst>
            <pc:docMk/>
            <pc:sldMk cId="1412051409" sldId="333"/>
            <ac:spMk id="85" creationId="{9FEFAED8-1F44-4943-4CB7-AD330F7E2374}"/>
          </ac:spMkLst>
        </pc:spChg>
        <pc:spChg chg="add mod">
          <ac:chgData name="Robert Hunter" userId="0c412f1c-a1dd-4c74-a882-7f803c38f654" providerId="ADAL" clId="{D1EBBEB6-E0C3-2E4C-A3ED-9ABFED806046}" dt="2024-12-18T12:09:30.349" v="676" actId="122"/>
          <ac:spMkLst>
            <pc:docMk/>
            <pc:sldMk cId="1412051409" sldId="333"/>
            <ac:spMk id="89" creationId="{AAEA0DBB-CEB2-A097-30BC-77956B63F11F}"/>
          </ac:spMkLst>
        </pc:spChg>
        <pc:spChg chg="add del">
          <ac:chgData name="Robert Hunter" userId="0c412f1c-a1dd-4c74-a882-7f803c38f654" providerId="ADAL" clId="{D1EBBEB6-E0C3-2E4C-A3ED-9ABFED806046}" dt="2024-12-18T12:09:58.711" v="678" actId="478"/>
          <ac:spMkLst>
            <pc:docMk/>
            <pc:sldMk cId="1412051409" sldId="333"/>
            <ac:spMk id="90" creationId="{05219033-5D04-9AC4-C535-5F3FB6134CAB}"/>
          </ac:spMkLst>
        </pc:spChg>
        <pc:spChg chg="add mod">
          <ac:chgData name="Robert Hunter" userId="0c412f1c-a1dd-4c74-a882-7f803c38f654" providerId="ADAL" clId="{D1EBBEB6-E0C3-2E4C-A3ED-9ABFED806046}" dt="2024-12-18T12:11:20.294" v="690"/>
          <ac:spMkLst>
            <pc:docMk/>
            <pc:sldMk cId="1412051409" sldId="333"/>
            <ac:spMk id="91" creationId="{92E55129-58F0-F08F-3912-4471182DF810}"/>
          </ac:spMkLst>
        </pc:spChg>
        <pc:spChg chg="add del">
          <ac:chgData name="Robert Hunter" userId="0c412f1c-a1dd-4c74-a882-7f803c38f654" providerId="ADAL" clId="{D1EBBEB6-E0C3-2E4C-A3ED-9ABFED806046}" dt="2024-12-18T12:10:27.820" v="681" actId="478"/>
          <ac:spMkLst>
            <pc:docMk/>
            <pc:sldMk cId="1412051409" sldId="333"/>
            <ac:spMk id="92" creationId="{AB6BA561-4588-4ABA-62B2-C4224D3F3E6C}"/>
          </ac:spMkLst>
        </pc:spChg>
        <pc:spChg chg="add mod">
          <ac:chgData name="Robert Hunter" userId="0c412f1c-a1dd-4c74-a882-7f803c38f654" providerId="ADAL" clId="{D1EBBEB6-E0C3-2E4C-A3ED-9ABFED806046}" dt="2024-12-18T12:11:54.903" v="697" actId="1582"/>
          <ac:spMkLst>
            <pc:docMk/>
            <pc:sldMk cId="1412051409" sldId="333"/>
            <ac:spMk id="93" creationId="{621629FA-45E2-845D-F538-AF02831C1EDE}"/>
          </ac:spMkLst>
        </pc:spChg>
        <pc:grpChg chg="add del mod">
          <ac:chgData name="Robert Hunter" userId="0c412f1c-a1dd-4c74-a882-7f803c38f654" providerId="ADAL" clId="{D1EBBEB6-E0C3-2E4C-A3ED-9ABFED806046}" dt="2024-12-18T09:35:34.109" v="190" actId="165"/>
          <ac:grpSpMkLst>
            <pc:docMk/>
            <pc:sldMk cId="1412051409" sldId="333"/>
            <ac:grpSpMk id="41" creationId="{3B683A98-BB3B-5000-8D1A-21E2F8525274}"/>
          </ac:grpSpMkLst>
        </pc:grpChg>
        <pc:cxnChg chg="mod topLvl">
          <ac:chgData name="Robert Hunter" userId="0c412f1c-a1dd-4c74-a882-7f803c38f654" providerId="ADAL" clId="{D1EBBEB6-E0C3-2E4C-A3ED-9ABFED806046}" dt="2024-12-18T09:35:34.109" v="190" actId="165"/>
          <ac:cxnSpMkLst>
            <pc:docMk/>
            <pc:sldMk cId="1412051409" sldId="333"/>
            <ac:cxnSpMk id="4" creationId="{CCE5E792-9FD4-8A4C-9768-7BEEC0348EFB}"/>
          </ac:cxnSpMkLst>
        </pc:cxnChg>
        <pc:cxnChg chg="mod topLvl">
          <ac:chgData name="Robert Hunter" userId="0c412f1c-a1dd-4c74-a882-7f803c38f654" providerId="ADAL" clId="{D1EBBEB6-E0C3-2E4C-A3ED-9ABFED806046}" dt="2024-12-18T09:35:34.109" v="190" actId="165"/>
          <ac:cxnSpMkLst>
            <pc:docMk/>
            <pc:sldMk cId="1412051409" sldId="333"/>
            <ac:cxnSpMk id="5" creationId="{04D59E32-07D7-A346-B4CF-2B474DFA1C41}"/>
          </ac:cxnSpMkLst>
        </pc:cxnChg>
        <pc:cxnChg chg="add mod">
          <ac:chgData name="Robert Hunter" userId="0c412f1c-a1dd-4c74-a882-7f803c38f654" providerId="ADAL" clId="{D1EBBEB6-E0C3-2E4C-A3ED-9ABFED806046}" dt="2024-12-18T09:35:06.584" v="180" actId="1076"/>
          <ac:cxnSpMkLst>
            <pc:docMk/>
            <pc:sldMk cId="1412051409" sldId="333"/>
            <ac:cxnSpMk id="15" creationId="{55FECE09-F555-EEE8-E442-CB5970299793}"/>
          </ac:cxnSpMkLst>
        </pc:cxnChg>
        <pc:cxnChg chg="mod topLvl">
          <ac:chgData name="Robert Hunter" userId="0c412f1c-a1dd-4c74-a882-7f803c38f654" providerId="ADAL" clId="{D1EBBEB6-E0C3-2E4C-A3ED-9ABFED806046}" dt="2024-12-18T09:47:47.740" v="466" actId="693"/>
          <ac:cxnSpMkLst>
            <pc:docMk/>
            <pc:sldMk cId="1412051409" sldId="333"/>
            <ac:cxnSpMk id="16" creationId="{9B2859F6-DF1D-8C4F-A08B-0D72BB729250}"/>
          </ac:cxnSpMkLst>
        </pc:cxnChg>
        <pc:cxnChg chg="del">
          <ac:chgData name="Robert Hunter" userId="0c412f1c-a1dd-4c74-a882-7f803c38f654" providerId="ADAL" clId="{D1EBBEB6-E0C3-2E4C-A3ED-9ABFED806046}" dt="2024-12-18T09:22:41.401" v="40" actId="478"/>
          <ac:cxnSpMkLst>
            <pc:docMk/>
            <pc:sldMk cId="1412051409" sldId="333"/>
            <ac:cxnSpMk id="29" creationId="{274919B4-1E62-3E43-9AAD-4024094ECBF0}"/>
          </ac:cxnSpMkLst>
        </pc:cxnChg>
        <pc:cxnChg chg="add mod">
          <ac:chgData name="Robert Hunter" userId="0c412f1c-a1dd-4c74-a882-7f803c38f654" providerId="ADAL" clId="{D1EBBEB6-E0C3-2E4C-A3ED-9ABFED806046}" dt="2024-12-18T09:36:02.080" v="298" actId="1076"/>
          <ac:cxnSpMkLst>
            <pc:docMk/>
            <pc:sldMk cId="1412051409" sldId="333"/>
            <ac:cxnSpMk id="45" creationId="{F048E8BA-7A8F-0366-3AD3-1013B28DA664}"/>
          </ac:cxnSpMkLst>
        </pc:cxnChg>
        <pc:cxnChg chg="add mod">
          <ac:chgData name="Robert Hunter" userId="0c412f1c-a1dd-4c74-a882-7f803c38f654" providerId="ADAL" clId="{D1EBBEB6-E0C3-2E4C-A3ED-9ABFED806046}" dt="2024-12-18T12:12:55.860" v="701" actId="208"/>
          <ac:cxnSpMkLst>
            <pc:docMk/>
            <pc:sldMk cId="1412051409" sldId="333"/>
            <ac:cxnSpMk id="59" creationId="{AE145418-A085-A909-058A-67E8412506EF}"/>
          </ac:cxnSpMkLst>
        </pc:cxnChg>
        <pc:cxnChg chg="add mod">
          <ac:chgData name="Robert Hunter" userId="0c412f1c-a1dd-4c74-a882-7f803c38f654" providerId="ADAL" clId="{D1EBBEB6-E0C3-2E4C-A3ED-9ABFED806046}" dt="2024-12-18T12:13:00.454" v="702" actId="208"/>
          <ac:cxnSpMkLst>
            <pc:docMk/>
            <pc:sldMk cId="1412051409" sldId="333"/>
            <ac:cxnSpMk id="60" creationId="{E8B38541-B1AC-A8A5-514C-9CCDCD4D4C4F}"/>
          </ac:cxnSpMkLst>
        </pc:cxnChg>
        <pc:cxnChg chg="add mod">
          <ac:chgData name="Robert Hunter" userId="0c412f1c-a1dd-4c74-a882-7f803c38f654" providerId="ADAL" clId="{D1EBBEB6-E0C3-2E4C-A3ED-9ABFED806046}" dt="2024-12-18T12:13:17.214" v="703" actId="208"/>
          <ac:cxnSpMkLst>
            <pc:docMk/>
            <pc:sldMk cId="1412051409" sldId="333"/>
            <ac:cxnSpMk id="62" creationId="{3CDCF2E8-BDD4-7E7B-DE4B-D885A177F35B}"/>
          </ac:cxnSpMkLst>
        </pc:cxnChg>
        <pc:cxnChg chg="add del mod">
          <ac:chgData name="Robert Hunter" userId="0c412f1c-a1dd-4c74-a882-7f803c38f654" providerId="ADAL" clId="{D1EBBEB6-E0C3-2E4C-A3ED-9ABFED806046}" dt="2024-12-18T09:45:35.944" v="444" actId="478"/>
          <ac:cxnSpMkLst>
            <pc:docMk/>
            <pc:sldMk cId="1412051409" sldId="333"/>
            <ac:cxnSpMk id="63" creationId="{43345CF5-73F1-3A47-B026-2103B4B9485A}"/>
          </ac:cxnSpMkLst>
        </pc:cxnChg>
        <pc:cxnChg chg="add del mod">
          <ac:chgData name="Robert Hunter" userId="0c412f1c-a1dd-4c74-a882-7f803c38f654" providerId="ADAL" clId="{D1EBBEB6-E0C3-2E4C-A3ED-9ABFED806046}" dt="2024-12-18T12:12:43.907" v="698" actId="208"/>
          <ac:cxnSpMkLst>
            <pc:docMk/>
            <pc:sldMk cId="1412051409" sldId="333"/>
            <ac:cxnSpMk id="64" creationId="{EDC9C9F1-99E6-A4B0-119C-403CE90AA559}"/>
          </ac:cxnSpMkLst>
        </pc:cxnChg>
        <pc:cxnChg chg="add mod">
          <ac:chgData name="Robert Hunter" userId="0c412f1c-a1dd-4c74-a882-7f803c38f654" providerId="ADAL" clId="{D1EBBEB6-E0C3-2E4C-A3ED-9ABFED806046}" dt="2024-12-18T12:12:48.344" v="699" actId="208"/>
          <ac:cxnSpMkLst>
            <pc:docMk/>
            <pc:sldMk cId="1412051409" sldId="333"/>
            <ac:cxnSpMk id="68" creationId="{6C442C80-C8C1-D6F7-686D-63259BD3A710}"/>
          </ac:cxnSpMkLst>
        </pc:cxnChg>
        <pc:cxnChg chg="add mod">
          <ac:chgData name="Robert Hunter" userId="0c412f1c-a1dd-4c74-a882-7f803c38f654" providerId="ADAL" clId="{D1EBBEB6-E0C3-2E4C-A3ED-9ABFED806046}" dt="2024-12-18T12:13:42.865" v="706" actId="208"/>
          <ac:cxnSpMkLst>
            <pc:docMk/>
            <pc:sldMk cId="1412051409" sldId="333"/>
            <ac:cxnSpMk id="69" creationId="{015ED370-A00C-13F7-696E-A05185C55162}"/>
          </ac:cxnSpMkLst>
        </pc:cxnChg>
        <pc:cxnChg chg="add del mod">
          <ac:chgData name="Robert Hunter" userId="0c412f1c-a1dd-4c74-a882-7f803c38f654" providerId="ADAL" clId="{D1EBBEB6-E0C3-2E4C-A3ED-9ABFED806046}" dt="2024-12-18T09:48:59.637" v="493" actId="478"/>
          <ac:cxnSpMkLst>
            <pc:docMk/>
            <pc:sldMk cId="1412051409" sldId="333"/>
            <ac:cxnSpMk id="79" creationId="{B05C84C3-9BBE-7C6A-0F69-5206AB548CF2}"/>
          </ac:cxnSpMkLst>
        </pc:cxnChg>
        <pc:cxnChg chg="add mod">
          <ac:chgData name="Robert Hunter" userId="0c412f1c-a1dd-4c74-a882-7f803c38f654" providerId="ADAL" clId="{D1EBBEB6-E0C3-2E4C-A3ED-9ABFED806046}" dt="2024-12-18T12:13:59.975" v="707" actId="208"/>
          <ac:cxnSpMkLst>
            <pc:docMk/>
            <pc:sldMk cId="1412051409" sldId="333"/>
            <ac:cxnSpMk id="87" creationId="{ED2C04DD-6FAA-065E-A191-57C431EE00F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C5AEA-E3F8-8D45-90D3-D641212FD6AD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43E42-F4C1-1D4A-8F9E-CD53653BC7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40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= volume depletion</a:t>
            </a:r>
            <a:r>
              <a:rPr lang="en-US" baseline="0" dirty="0"/>
              <a:t> causes increased NHE3 activity</a:t>
            </a:r>
          </a:p>
          <a:p>
            <a:pPr marL="228600" indent="-228600">
              <a:buAutoNum type="arabicParenR"/>
            </a:pPr>
            <a:r>
              <a:rPr lang="en-US" baseline="0" dirty="0"/>
              <a:t>= low [</a:t>
            </a:r>
            <a:r>
              <a:rPr lang="en-US" baseline="0" dirty="0" err="1"/>
              <a:t>Cl</a:t>
            </a:r>
            <a:r>
              <a:rPr lang="en-US" baseline="0" dirty="0"/>
              <a:t>] at MD stimulates renin release (and hence </a:t>
            </a:r>
            <a:r>
              <a:rPr lang="en-US" baseline="0" dirty="0" err="1"/>
              <a:t>aldo</a:t>
            </a:r>
            <a:r>
              <a:rPr lang="en-US" baseline="0" dirty="0"/>
              <a:t>); </a:t>
            </a:r>
            <a:r>
              <a:rPr lang="en-US" baseline="0" dirty="0" err="1"/>
              <a:t>aldo</a:t>
            </a:r>
            <a:r>
              <a:rPr lang="en-US" baseline="0" dirty="0"/>
              <a:t> also directly stimulated by volume depletion</a:t>
            </a:r>
          </a:p>
          <a:p>
            <a:pPr marL="228600" indent="-228600">
              <a:buAutoNum type="arabicParenR"/>
            </a:pPr>
            <a:r>
              <a:rPr lang="en-US" baseline="0" dirty="0"/>
              <a:t>= lack of </a:t>
            </a:r>
            <a:r>
              <a:rPr lang="en-US" baseline="0" dirty="0" err="1"/>
              <a:t>Cl</a:t>
            </a:r>
            <a:r>
              <a:rPr lang="en-US" baseline="0" dirty="0"/>
              <a:t> inhibits </a:t>
            </a:r>
            <a:r>
              <a:rPr lang="en-US" baseline="0" dirty="0" err="1"/>
              <a:t>Cl</a:t>
            </a:r>
            <a:r>
              <a:rPr lang="en-US" baseline="0" dirty="0"/>
              <a:t>/HCO3 exchange by </a:t>
            </a:r>
            <a:r>
              <a:rPr lang="en-US" baseline="0" dirty="0" err="1"/>
              <a:t>pendrin</a:t>
            </a:r>
            <a:r>
              <a:rPr lang="en-US" baseline="0" dirty="0"/>
              <a:t> and hence stops HCO3 secretion by B-type </a:t>
            </a:r>
            <a:r>
              <a:rPr lang="en-US" baseline="0" dirty="0" err="1"/>
              <a:t>Ics</a:t>
            </a:r>
            <a:endParaRPr lang="en-US" baseline="0" dirty="0"/>
          </a:p>
          <a:p>
            <a:pPr marL="228600" indent="-228600">
              <a:buAutoNum type="arabicParenR"/>
            </a:pPr>
            <a:r>
              <a:rPr lang="en-US" baseline="0" dirty="0"/>
              <a:t>= lack of </a:t>
            </a:r>
            <a:r>
              <a:rPr lang="en-US" baseline="0" dirty="0" err="1"/>
              <a:t>Cl</a:t>
            </a:r>
            <a:r>
              <a:rPr lang="en-US" baseline="0" dirty="0"/>
              <a:t> </a:t>
            </a:r>
            <a:r>
              <a:rPr lang="en-US" baseline="0" dirty="0" err="1"/>
              <a:t>favours</a:t>
            </a:r>
            <a:r>
              <a:rPr lang="en-US" baseline="0" dirty="0"/>
              <a:t> </a:t>
            </a:r>
            <a:r>
              <a:rPr lang="en-US" baseline="0" dirty="0" err="1"/>
              <a:t>electrogenic</a:t>
            </a:r>
            <a:r>
              <a:rPr lang="en-US" baseline="0" dirty="0"/>
              <a:t> Na exchange – hence H+ excretion and K+ excretion</a:t>
            </a:r>
          </a:p>
          <a:p>
            <a:pPr marL="0" indent="0">
              <a:buNone/>
            </a:pPr>
            <a:r>
              <a:rPr lang="is-IS" baseline="0" dirty="0"/>
              <a:t>…therefore paradoxical acid urine and kaliuresis</a:t>
            </a:r>
            <a:endParaRPr lang="en-US" baseline="0" dirty="0"/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D3E59-5A04-AE42-A523-BB1A5D6CC9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8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Plasmalyte-148 = 27 </a:t>
            </a:r>
            <a:r>
              <a:rPr lang="en-US" dirty="0" err="1"/>
              <a:t>mM</a:t>
            </a:r>
            <a:r>
              <a:rPr lang="en-US" dirty="0"/>
              <a:t> acetate + </a:t>
            </a:r>
            <a:r>
              <a:rPr lang="en-US" dirty="0" err="1"/>
              <a:t>gluconate</a:t>
            </a:r>
            <a:r>
              <a:rPr lang="en-US" dirty="0"/>
              <a:t> 23 </a:t>
            </a:r>
            <a:r>
              <a:rPr lang="en-US" dirty="0" err="1"/>
              <a:t>mM</a:t>
            </a:r>
            <a:r>
              <a:rPr lang="en-US" dirty="0"/>
              <a:t>= 50</a:t>
            </a:r>
            <a:r>
              <a:rPr lang="en-US" baseline="0" dirty="0"/>
              <a:t> </a:t>
            </a:r>
            <a:r>
              <a:rPr lang="en-US" baseline="0" dirty="0" err="1"/>
              <a:t>mM</a:t>
            </a:r>
            <a:r>
              <a:rPr lang="en-US" baseline="0" dirty="0"/>
              <a:t> HCO3 equivalents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Think of lactate etc. as ‘potential bicarbonate’ (</a:t>
            </a:r>
            <a:r>
              <a:rPr lang="en-US" dirty="0">
                <a:solidFill>
                  <a:srgbClr val="2C7C9F"/>
                </a:solidFill>
              </a:rPr>
              <a:t>Sabatini &amp; </a:t>
            </a:r>
            <a:r>
              <a:rPr lang="en-US" dirty="0" err="1">
                <a:solidFill>
                  <a:srgbClr val="2C7C9F"/>
                </a:solidFill>
              </a:rPr>
              <a:t>Kurtzman</a:t>
            </a:r>
            <a:r>
              <a:rPr lang="en-US" dirty="0">
                <a:solidFill>
                  <a:srgbClr val="2C7C9F"/>
                </a:solidFill>
              </a:rPr>
              <a:t>,</a:t>
            </a:r>
            <a:r>
              <a:rPr lang="en-US" baseline="0" dirty="0">
                <a:solidFill>
                  <a:srgbClr val="2C7C9F"/>
                </a:solidFill>
              </a:rPr>
              <a:t> </a:t>
            </a:r>
            <a:r>
              <a:rPr lang="en-US" dirty="0">
                <a:solidFill>
                  <a:srgbClr val="2C7C9F"/>
                </a:solidFill>
              </a:rPr>
              <a:t>JASN 2008)</a:t>
            </a:r>
          </a:p>
          <a:p>
            <a:r>
              <a:rPr lang="en-US" dirty="0"/>
              <a:t>Lactate is </a:t>
            </a:r>
            <a:r>
              <a:rPr lang="en-US" dirty="0" err="1"/>
              <a:t>metabolised</a:t>
            </a:r>
            <a:r>
              <a:rPr lang="en-US" baseline="0" dirty="0"/>
              <a:t> predominantly by the liver (90%); acetate is </a:t>
            </a:r>
            <a:r>
              <a:rPr lang="en-US" baseline="0" dirty="0" err="1"/>
              <a:t>metabolised</a:t>
            </a:r>
            <a:r>
              <a:rPr lang="en-US" baseline="0" dirty="0"/>
              <a:t> by most tissues.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D3E59-5A04-AE42-A523-BB1A5D6CC9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05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D3E59-5A04-AE42-A523-BB1A5D6CC9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Na in CCF / cirrhosis</a:t>
            </a:r>
            <a:r>
              <a:rPr lang="en-US" baseline="0" dirty="0"/>
              <a:t> = poor survival (Kim et al, NEJM 2008; </a:t>
            </a:r>
            <a:r>
              <a:rPr lang="en-US" baseline="0" dirty="0" err="1"/>
              <a:t>Rusinaru</a:t>
            </a:r>
            <a:r>
              <a:rPr lang="en-US" baseline="0" dirty="0"/>
              <a:t> et al, EJH 2012).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A16D7-9203-FC49-A2B3-F4DD40A5B0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70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46EAE-35C6-544C-85F4-27C4359C6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7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46EAE-35C6-544C-85F4-27C4359C63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1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13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9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24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55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6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82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71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28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7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0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066B-DB43-CF4F-8541-8454BEF32DA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1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066B-DB43-CF4F-8541-8454BEF32DA5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9BBF-3032-6B48-805C-72F23819C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2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N2 colour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002" y="1423351"/>
            <a:ext cx="4108802" cy="530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64"/>
          <p:cNvGrpSpPr/>
          <p:nvPr/>
        </p:nvGrpSpPr>
        <p:grpSpPr>
          <a:xfrm>
            <a:off x="6816173" y="1544700"/>
            <a:ext cx="2095537" cy="2506384"/>
            <a:chOff x="6816171" y="1544700"/>
            <a:chExt cx="2095537" cy="2506384"/>
          </a:xfrm>
        </p:grpSpPr>
        <p:grpSp>
          <p:nvGrpSpPr>
            <p:cNvPr id="43" name="Group 42"/>
            <p:cNvGrpSpPr/>
            <p:nvPr/>
          </p:nvGrpSpPr>
          <p:grpSpPr>
            <a:xfrm>
              <a:off x="6816171" y="2422824"/>
              <a:ext cx="1233676" cy="743105"/>
              <a:chOff x="6835709" y="2356418"/>
              <a:chExt cx="1589840" cy="957641"/>
            </a:xfrm>
          </p:grpSpPr>
          <p:sp>
            <p:nvSpPr>
              <p:cNvPr id="40" name="Freeform 39"/>
              <p:cNvSpPr/>
              <p:nvPr/>
            </p:nvSpPr>
            <p:spPr>
              <a:xfrm rot="21109684">
                <a:off x="6835709" y="2391168"/>
                <a:ext cx="521749" cy="922891"/>
              </a:xfrm>
              <a:custGeom>
                <a:avLst/>
                <a:gdLst>
                  <a:gd name="connsiteX0" fmla="*/ 1118033 w 1979039"/>
                  <a:gd name="connsiteY0" fmla="*/ 1782583 h 3500602"/>
                  <a:gd name="connsiteX1" fmla="*/ 844495 w 1979039"/>
                  <a:gd name="connsiteY1" fmla="*/ 1723968 h 3500602"/>
                  <a:gd name="connsiteX2" fmla="*/ 610033 w 1979039"/>
                  <a:gd name="connsiteY2" fmla="*/ 1274583 h 3500602"/>
                  <a:gd name="connsiteX3" fmla="*/ 551418 w 1979039"/>
                  <a:gd name="connsiteY3" fmla="*/ 571199 h 3500602"/>
                  <a:gd name="connsiteX4" fmla="*/ 434187 w 1979039"/>
                  <a:gd name="connsiteY4" fmla="*/ 63199 h 3500602"/>
                  <a:gd name="connsiteX5" fmla="*/ 180187 w 1979039"/>
                  <a:gd name="connsiteY5" fmla="*/ 180429 h 3500602"/>
                  <a:gd name="connsiteX6" fmla="*/ 62956 w 1979039"/>
                  <a:gd name="connsiteY6" fmla="*/ 1118276 h 3500602"/>
                  <a:gd name="connsiteX7" fmla="*/ 23879 w 1979039"/>
                  <a:gd name="connsiteY7" fmla="*/ 2485968 h 3500602"/>
                  <a:gd name="connsiteX8" fmla="*/ 434187 w 1979039"/>
                  <a:gd name="connsiteY8" fmla="*/ 3287045 h 3500602"/>
                  <a:gd name="connsiteX9" fmla="*/ 1118033 w 1979039"/>
                  <a:gd name="connsiteY9" fmla="*/ 3482429 h 3500602"/>
                  <a:gd name="connsiteX10" fmla="*/ 1762802 w 1979039"/>
                  <a:gd name="connsiteY10" fmla="*/ 2935352 h 3500602"/>
                  <a:gd name="connsiteX11" fmla="*/ 1977725 w 1979039"/>
                  <a:gd name="connsiteY11" fmla="*/ 1626276 h 3500602"/>
                  <a:gd name="connsiteX12" fmla="*/ 1684648 w 1979039"/>
                  <a:gd name="connsiteY12" fmla="*/ 24122 h 3500602"/>
                  <a:gd name="connsiteX13" fmla="*/ 1352495 w 1979039"/>
                  <a:gd name="connsiteY13" fmla="*/ 727506 h 3500602"/>
                  <a:gd name="connsiteX14" fmla="*/ 1293879 w 1979039"/>
                  <a:gd name="connsiteY14" fmla="*/ 1626276 h 3500602"/>
                  <a:gd name="connsiteX15" fmla="*/ 1059418 w 1979039"/>
                  <a:gd name="connsiteY15" fmla="*/ 1782583 h 350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79039" h="3500602">
                    <a:moveTo>
                      <a:pt x="1118033" y="1782583"/>
                    </a:moveTo>
                    <a:cubicBezTo>
                      <a:pt x="1023597" y="1795609"/>
                      <a:pt x="929162" y="1808635"/>
                      <a:pt x="844495" y="1723968"/>
                    </a:cubicBezTo>
                    <a:cubicBezTo>
                      <a:pt x="759828" y="1639301"/>
                      <a:pt x="658879" y="1466711"/>
                      <a:pt x="610033" y="1274583"/>
                    </a:cubicBezTo>
                    <a:cubicBezTo>
                      <a:pt x="561187" y="1082455"/>
                      <a:pt x="580726" y="773096"/>
                      <a:pt x="551418" y="571199"/>
                    </a:cubicBezTo>
                    <a:cubicBezTo>
                      <a:pt x="522110" y="369302"/>
                      <a:pt x="496059" y="128327"/>
                      <a:pt x="434187" y="63199"/>
                    </a:cubicBezTo>
                    <a:cubicBezTo>
                      <a:pt x="372315" y="-1929"/>
                      <a:pt x="242059" y="4583"/>
                      <a:pt x="180187" y="180429"/>
                    </a:cubicBezTo>
                    <a:cubicBezTo>
                      <a:pt x="118315" y="356275"/>
                      <a:pt x="89007" y="734019"/>
                      <a:pt x="62956" y="1118276"/>
                    </a:cubicBezTo>
                    <a:cubicBezTo>
                      <a:pt x="36905" y="1502532"/>
                      <a:pt x="-37993" y="2124507"/>
                      <a:pt x="23879" y="2485968"/>
                    </a:cubicBezTo>
                    <a:cubicBezTo>
                      <a:pt x="85751" y="2847430"/>
                      <a:pt x="251828" y="3120968"/>
                      <a:pt x="434187" y="3287045"/>
                    </a:cubicBezTo>
                    <a:cubicBezTo>
                      <a:pt x="616546" y="3453122"/>
                      <a:pt x="896597" y="3541044"/>
                      <a:pt x="1118033" y="3482429"/>
                    </a:cubicBezTo>
                    <a:cubicBezTo>
                      <a:pt x="1339469" y="3423814"/>
                      <a:pt x="1619520" y="3244711"/>
                      <a:pt x="1762802" y="2935352"/>
                    </a:cubicBezTo>
                    <a:cubicBezTo>
                      <a:pt x="1906084" y="2625993"/>
                      <a:pt x="1990751" y="2111481"/>
                      <a:pt x="1977725" y="1626276"/>
                    </a:cubicBezTo>
                    <a:cubicBezTo>
                      <a:pt x="1964699" y="1141071"/>
                      <a:pt x="1788853" y="173917"/>
                      <a:pt x="1684648" y="24122"/>
                    </a:cubicBezTo>
                    <a:cubicBezTo>
                      <a:pt x="1580443" y="-125673"/>
                      <a:pt x="1417623" y="460480"/>
                      <a:pt x="1352495" y="727506"/>
                    </a:cubicBezTo>
                    <a:cubicBezTo>
                      <a:pt x="1287367" y="994532"/>
                      <a:pt x="1342725" y="1450430"/>
                      <a:pt x="1293879" y="1626276"/>
                    </a:cubicBezTo>
                    <a:cubicBezTo>
                      <a:pt x="1245033" y="1802122"/>
                      <a:pt x="1059418" y="1782583"/>
                      <a:pt x="1059418" y="1782583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  <a:alpha val="40000"/>
                </a:schemeClr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7359878" y="2356418"/>
                <a:ext cx="521749" cy="922891"/>
              </a:xfrm>
              <a:custGeom>
                <a:avLst/>
                <a:gdLst>
                  <a:gd name="connsiteX0" fmla="*/ 1118033 w 1979039"/>
                  <a:gd name="connsiteY0" fmla="*/ 1782583 h 3500602"/>
                  <a:gd name="connsiteX1" fmla="*/ 844495 w 1979039"/>
                  <a:gd name="connsiteY1" fmla="*/ 1723968 h 3500602"/>
                  <a:gd name="connsiteX2" fmla="*/ 610033 w 1979039"/>
                  <a:gd name="connsiteY2" fmla="*/ 1274583 h 3500602"/>
                  <a:gd name="connsiteX3" fmla="*/ 551418 w 1979039"/>
                  <a:gd name="connsiteY3" fmla="*/ 571199 h 3500602"/>
                  <a:gd name="connsiteX4" fmla="*/ 434187 w 1979039"/>
                  <a:gd name="connsiteY4" fmla="*/ 63199 h 3500602"/>
                  <a:gd name="connsiteX5" fmla="*/ 180187 w 1979039"/>
                  <a:gd name="connsiteY5" fmla="*/ 180429 h 3500602"/>
                  <a:gd name="connsiteX6" fmla="*/ 62956 w 1979039"/>
                  <a:gd name="connsiteY6" fmla="*/ 1118276 h 3500602"/>
                  <a:gd name="connsiteX7" fmla="*/ 23879 w 1979039"/>
                  <a:gd name="connsiteY7" fmla="*/ 2485968 h 3500602"/>
                  <a:gd name="connsiteX8" fmla="*/ 434187 w 1979039"/>
                  <a:gd name="connsiteY8" fmla="*/ 3287045 h 3500602"/>
                  <a:gd name="connsiteX9" fmla="*/ 1118033 w 1979039"/>
                  <a:gd name="connsiteY9" fmla="*/ 3482429 h 3500602"/>
                  <a:gd name="connsiteX10" fmla="*/ 1762802 w 1979039"/>
                  <a:gd name="connsiteY10" fmla="*/ 2935352 h 3500602"/>
                  <a:gd name="connsiteX11" fmla="*/ 1977725 w 1979039"/>
                  <a:gd name="connsiteY11" fmla="*/ 1626276 h 3500602"/>
                  <a:gd name="connsiteX12" fmla="*/ 1684648 w 1979039"/>
                  <a:gd name="connsiteY12" fmla="*/ 24122 h 3500602"/>
                  <a:gd name="connsiteX13" fmla="*/ 1352495 w 1979039"/>
                  <a:gd name="connsiteY13" fmla="*/ 727506 h 3500602"/>
                  <a:gd name="connsiteX14" fmla="*/ 1293879 w 1979039"/>
                  <a:gd name="connsiteY14" fmla="*/ 1626276 h 3500602"/>
                  <a:gd name="connsiteX15" fmla="*/ 1059418 w 1979039"/>
                  <a:gd name="connsiteY15" fmla="*/ 1782583 h 350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79039" h="3500602">
                    <a:moveTo>
                      <a:pt x="1118033" y="1782583"/>
                    </a:moveTo>
                    <a:cubicBezTo>
                      <a:pt x="1023597" y="1795609"/>
                      <a:pt x="929162" y="1808635"/>
                      <a:pt x="844495" y="1723968"/>
                    </a:cubicBezTo>
                    <a:cubicBezTo>
                      <a:pt x="759828" y="1639301"/>
                      <a:pt x="658879" y="1466711"/>
                      <a:pt x="610033" y="1274583"/>
                    </a:cubicBezTo>
                    <a:cubicBezTo>
                      <a:pt x="561187" y="1082455"/>
                      <a:pt x="580726" y="773096"/>
                      <a:pt x="551418" y="571199"/>
                    </a:cubicBezTo>
                    <a:cubicBezTo>
                      <a:pt x="522110" y="369302"/>
                      <a:pt x="496059" y="128327"/>
                      <a:pt x="434187" y="63199"/>
                    </a:cubicBezTo>
                    <a:cubicBezTo>
                      <a:pt x="372315" y="-1929"/>
                      <a:pt x="242059" y="4583"/>
                      <a:pt x="180187" y="180429"/>
                    </a:cubicBezTo>
                    <a:cubicBezTo>
                      <a:pt x="118315" y="356275"/>
                      <a:pt x="89007" y="734019"/>
                      <a:pt x="62956" y="1118276"/>
                    </a:cubicBezTo>
                    <a:cubicBezTo>
                      <a:pt x="36905" y="1502532"/>
                      <a:pt x="-37993" y="2124507"/>
                      <a:pt x="23879" y="2485968"/>
                    </a:cubicBezTo>
                    <a:cubicBezTo>
                      <a:pt x="85751" y="2847430"/>
                      <a:pt x="251828" y="3120968"/>
                      <a:pt x="434187" y="3287045"/>
                    </a:cubicBezTo>
                    <a:cubicBezTo>
                      <a:pt x="616546" y="3453122"/>
                      <a:pt x="896597" y="3541044"/>
                      <a:pt x="1118033" y="3482429"/>
                    </a:cubicBezTo>
                    <a:cubicBezTo>
                      <a:pt x="1339469" y="3423814"/>
                      <a:pt x="1619520" y="3244711"/>
                      <a:pt x="1762802" y="2935352"/>
                    </a:cubicBezTo>
                    <a:cubicBezTo>
                      <a:pt x="1906084" y="2625993"/>
                      <a:pt x="1990751" y="2111481"/>
                      <a:pt x="1977725" y="1626276"/>
                    </a:cubicBezTo>
                    <a:cubicBezTo>
                      <a:pt x="1964699" y="1141071"/>
                      <a:pt x="1788853" y="173917"/>
                      <a:pt x="1684648" y="24122"/>
                    </a:cubicBezTo>
                    <a:cubicBezTo>
                      <a:pt x="1580443" y="-125673"/>
                      <a:pt x="1417623" y="460480"/>
                      <a:pt x="1352495" y="727506"/>
                    </a:cubicBezTo>
                    <a:cubicBezTo>
                      <a:pt x="1287367" y="994532"/>
                      <a:pt x="1342725" y="1450430"/>
                      <a:pt x="1293879" y="1626276"/>
                    </a:cubicBezTo>
                    <a:cubicBezTo>
                      <a:pt x="1245033" y="1802122"/>
                      <a:pt x="1059418" y="1782583"/>
                      <a:pt x="1059418" y="1782583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  <a:alpha val="40000"/>
                </a:schemeClr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533000">
                <a:off x="7903800" y="2391168"/>
                <a:ext cx="521749" cy="922891"/>
              </a:xfrm>
              <a:custGeom>
                <a:avLst/>
                <a:gdLst>
                  <a:gd name="connsiteX0" fmla="*/ 1118033 w 1979039"/>
                  <a:gd name="connsiteY0" fmla="*/ 1782583 h 3500602"/>
                  <a:gd name="connsiteX1" fmla="*/ 844495 w 1979039"/>
                  <a:gd name="connsiteY1" fmla="*/ 1723968 h 3500602"/>
                  <a:gd name="connsiteX2" fmla="*/ 610033 w 1979039"/>
                  <a:gd name="connsiteY2" fmla="*/ 1274583 h 3500602"/>
                  <a:gd name="connsiteX3" fmla="*/ 551418 w 1979039"/>
                  <a:gd name="connsiteY3" fmla="*/ 571199 h 3500602"/>
                  <a:gd name="connsiteX4" fmla="*/ 434187 w 1979039"/>
                  <a:gd name="connsiteY4" fmla="*/ 63199 h 3500602"/>
                  <a:gd name="connsiteX5" fmla="*/ 180187 w 1979039"/>
                  <a:gd name="connsiteY5" fmla="*/ 180429 h 3500602"/>
                  <a:gd name="connsiteX6" fmla="*/ 62956 w 1979039"/>
                  <a:gd name="connsiteY6" fmla="*/ 1118276 h 3500602"/>
                  <a:gd name="connsiteX7" fmla="*/ 23879 w 1979039"/>
                  <a:gd name="connsiteY7" fmla="*/ 2485968 h 3500602"/>
                  <a:gd name="connsiteX8" fmla="*/ 434187 w 1979039"/>
                  <a:gd name="connsiteY8" fmla="*/ 3287045 h 3500602"/>
                  <a:gd name="connsiteX9" fmla="*/ 1118033 w 1979039"/>
                  <a:gd name="connsiteY9" fmla="*/ 3482429 h 3500602"/>
                  <a:gd name="connsiteX10" fmla="*/ 1762802 w 1979039"/>
                  <a:gd name="connsiteY10" fmla="*/ 2935352 h 3500602"/>
                  <a:gd name="connsiteX11" fmla="*/ 1977725 w 1979039"/>
                  <a:gd name="connsiteY11" fmla="*/ 1626276 h 3500602"/>
                  <a:gd name="connsiteX12" fmla="*/ 1684648 w 1979039"/>
                  <a:gd name="connsiteY12" fmla="*/ 24122 h 3500602"/>
                  <a:gd name="connsiteX13" fmla="*/ 1352495 w 1979039"/>
                  <a:gd name="connsiteY13" fmla="*/ 727506 h 3500602"/>
                  <a:gd name="connsiteX14" fmla="*/ 1293879 w 1979039"/>
                  <a:gd name="connsiteY14" fmla="*/ 1626276 h 3500602"/>
                  <a:gd name="connsiteX15" fmla="*/ 1059418 w 1979039"/>
                  <a:gd name="connsiteY15" fmla="*/ 1782583 h 3500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79039" h="3500602">
                    <a:moveTo>
                      <a:pt x="1118033" y="1782583"/>
                    </a:moveTo>
                    <a:cubicBezTo>
                      <a:pt x="1023597" y="1795609"/>
                      <a:pt x="929162" y="1808635"/>
                      <a:pt x="844495" y="1723968"/>
                    </a:cubicBezTo>
                    <a:cubicBezTo>
                      <a:pt x="759828" y="1639301"/>
                      <a:pt x="658879" y="1466711"/>
                      <a:pt x="610033" y="1274583"/>
                    </a:cubicBezTo>
                    <a:cubicBezTo>
                      <a:pt x="561187" y="1082455"/>
                      <a:pt x="580726" y="773096"/>
                      <a:pt x="551418" y="571199"/>
                    </a:cubicBezTo>
                    <a:cubicBezTo>
                      <a:pt x="522110" y="369302"/>
                      <a:pt x="496059" y="128327"/>
                      <a:pt x="434187" y="63199"/>
                    </a:cubicBezTo>
                    <a:cubicBezTo>
                      <a:pt x="372315" y="-1929"/>
                      <a:pt x="242059" y="4583"/>
                      <a:pt x="180187" y="180429"/>
                    </a:cubicBezTo>
                    <a:cubicBezTo>
                      <a:pt x="118315" y="356275"/>
                      <a:pt x="89007" y="734019"/>
                      <a:pt x="62956" y="1118276"/>
                    </a:cubicBezTo>
                    <a:cubicBezTo>
                      <a:pt x="36905" y="1502532"/>
                      <a:pt x="-37993" y="2124507"/>
                      <a:pt x="23879" y="2485968"/>
                    </a:cubicBezTo>
                    <a:cubicBezTo>
                      <a:pt x="85751" y="2847430"/>
                      <a:pt x="251828" y="3120968"/>
                      <a:pt x="434187" y="3287045"/>
                    </a:cubicBezTo>
                    <a:cubicBezTo>
                      <a:pt x="616546" y="3453122"/>
                      <a:pt x="896597" y="3541044"/>
                      <a:pt x="1118033" y="3482429"/>
                    </a:cubicBezTo>
                    <a:cubicBezTo>
                      <a:pt x="1339469" y="3423814"/>
                      <a:pt x="1619520" y="3244711"/>
                      <a:pt x="1762802" y="2935352"/>
                    </a:cubicBezTo>
                    <a:cubicBezTo>
                      <a:pt x="1906084" y="2625993"/>
                      <a:pt x="1990751" y="2111481"/>
                      <a:pt x="1977725" y="1626276"/>
                    </a:cubicBezTo>
                    <a:cubicBezTo>
                      <a:pt x="1964699" y="1141071"/>
                      <a:pt x="1788853" y="173917"/>
                      <a:pt x="1684648" y="24122"/>
                    </a:cubicBezTo>
                    <a:cubicBezTo>
                      <a:pt x="1580443" y="-125673"/>
                      <a:pt x="1417623" y="460480"/>
                      <a:pt x="1352495" y="727506"/>
                    </a:cubicBezTo>
                    <a:cubicBezTo>
                      <a:pt x="1287367" y="994532"/>
                      <a:pt x="1342725" y="1450430"/>
                      <a:pt x="1293879" y="1626276"/>
                    </a:cubicBezTo>
                    <a:cubicBezTo>
                      <a:pt x="1245033" y="1802122"/>
                      <a:pt x="1059418" y="1782583"/>
                      <a:pt x="1059418" y="1782583"/>
                    </a:cubicBezTo>
                  </a:path>
                </a:pathLst>
              </a:custGeom>
              <a:solidFill>
                <a:schemeClr val="accent6">
                  <a:lumMod val="60000"/>
                  <a:lumOff val="40000"/>
                  <a:alpha val="40000"/>
                </a:schemeClr>
              </a:solidFill>
              <a:ln w="63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7128278" y="1544700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HCl</a:t>
              </a:r>
              <a:endParaRPr lang="en-US" sz="2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008074" y="3650974"/>
              <a:ext cx="735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HCO</a:t>
              </a:r>
              <a:r>
                <a:rPr lang="en-US" sz="2000" baseline="-25000" dirty="0"/>
                <a:t>3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7428813" y="1957562"/>
              <a:ext cx="8392" cy="45251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7433009" y="3178681"/>
              <a:ext cx="0" cy="459541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prstDash val="dot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592116" y="3192895"/>
              <a:ext cx="13195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generation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93510" y="1507516"/>
            <a:ext cx="6714564" cy="3987475"/>
            <a:chOff x="293510" y="1507514"/>
            <a:chExt cx="6714564" cy="3987475"/>
          </a:xfrm>
        </p:grpSpPr>
        <p:sp>
          <p:nvSpPr>
            <p:cNvPr id="2" name="Oval 1"/>
            <p:cNvSpPr/>
            <p:nvPr/>
          </p:nvSpPr>
          <p:spPr>
            <a:xfrm>
              <a:off x="975073" y="2384962"/>
              <a:ext cx="540000" cy="5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2379788" y="3699400"/>
              <a:ext cx="540000" cy="5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93667" y="4314119"/>
              <a:ext cx="540000" cy="5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954591" y="4954989"/>
              <a:ext cx="540000" cy="5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93510" y="1507514"/>
              <a:ext cx="1535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maintenance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1875692" y="1766183"/>
              <a:ext cx="5132382" cy="0"/>
            </a:xfrm>
            <a:prstGeom prst="straightConnector1">
              <a:avLst/>
            </a:prstGeom>
            <a:ln w="12700" cmpd="sng">
              <a:solidFill>
                <a:schemeClr val="tx2">
                  <a:lumMod val="75000"/>
                  <a:lumOff val="25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5203456" y="4281312"/>
            <a:ext cx="3836480" cy="1592639"/>
            <a:chOff x="5203456" y="4281310"/>
            <a:chExt cx="3836480" cy="1592639"/>
          </a:xfrm>
        </p:grpSpPr>
        <p:sp>
          <p:nvSpPr>
            <p:cNvPr id="53" name="TextBox 52"/>
            <p:cNvSpPr txBox="1"/>
            <p:nvPr/>
          </p:nvSpPr>
          <p:spPr>
            <a:xfrm>
              <a:off x="7701640" y="4523155"/>
              <a:ext cx="12250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resolution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5203456" y="4743849"/>
              <a:ext cx="2424321" cy="0"/>
            </a:xfrm>
            <a:prstGeom prst="straightConnector1">
              <a:avLst/>
            </a:prstGeom>
            <a:ln w="12700" cmpd="sng">
              <a:solidFill>
                <a:schemeClr val="tx2">
                  <a:lumMod val="75000"/>
                  <a:lumOff val="25000"/>
                </a:schemeClr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531685" y="4281310"/>
              <a:ext cx="1776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Cl</a:t>
              </a:r>
              <a:r>
                <a:rPr lang="en-US" sz="2000" dirty="0"/>
                <a:t> replacement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477521" y="4950619"/>
              <a:ext cx="15624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bicarbonaturia</a:t>
              </a:r>
              <a:endParaRPr lang="en-US" dirty="0"/>
            </a:p>
            <a:p>
              <a:pPr algn="ctr"/>
              <a:r>
                <a:rPr lang="en-US" dirty="0" err="1"/>
                <a:t>natriuresis</a:t>
              </a:r>
              <a:endParaRPr lang="en-US" dirty="0"/>
            </a:p>
            <a:p>
              <a:pPr algn="ctr"/>
              <a:r>
                <a:rPr lang="en-US" dirty="0" err="1"/>
                <a:t>kaliuresis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8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078551" y="2901428"/>
            <a:ext cx="0" cy="107884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7736" y="2290201"/>
            <a:ext cx="83352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56015" y="2290201"/>
            <a:ext cx="3568612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24627" y="2290201"/>
            <a:ext cx="0" cy="9381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95707" y="4423745"/>
            <a:ext cx="233999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642044" y="1827921"/>
            <a:ext cx="872883" cy="872883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00000">
            <a:off x="1642044" y="1827921"/>
            <a:ext cx="872883" cy="872883"/>
          </a:xfrm>
          <a:prstGeom prst="plus">
            <a:avLst>
              <a:gd name="adj" fmla="val 50000"/>
            </a:avLst>
          </a:prstGeom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59617" y="2085693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80091" y="2329885"/>
            <a:ext cx="38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GB" dirty="0"/>
              <a:t>+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5962" y="1404968"/>
            <a:ext cx="142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hypothalamus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54003" y="3418129"/>
            <a:ext cx="3499861" cy="2105236"/>
          </a:xfrm>
          <a:prstGeom prst="roundRect">
            <a:avLst>
              <a:gd name="adj" fmla="val 10481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12341" y="3570528"/>
            <a:ext cx="305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Renal free water excretion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4539" y="4133386"/>
            <a:ext cx="1937854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/>
              <a:t>[Na</a:t>
            </a:r>
            <a:r>
              <a:rPr lang="en-US" sz="2400" baseline="30000" dirty="0"/>
              <a:t>+</a:t>
            </a:r>
            <a:r>
              <a:rPr lang="en-US" sz="2400" dirty="0"/>
              <a:t>]</a:t>
            </a:r>
          </a:p>
          <a:p>
            <a:pPr algn="ctr">
              <a:lnSpc>
                <a:spcPct val="120000"/>
              </a:lnSpc>
            </a:pPr>
            <a:r>
              <a:rPr lang="en-US" sz="2400" dirty="0"/>
              <a:t>(tonicity)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37215" y="1774300"/>
            <a:ext cx="118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ADH (AVP)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2106" y="3994492"/>
            <a:ext cx="3281758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GFR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diluting segment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ADH-responsive CDs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/>
              <a:t>osmolar</a:t>
            </a:r>
            <a:r>
              <a:rPr lang="en-US" dirty="0"/>
              <a:t> load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27932" y="28590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–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54046" y="3959702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45739" y="301597"/>
            <a:ext cx="1407131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SIADH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drugs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cancer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chest disease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CNS disease</a:t>
            </a:r>
          </a:p>
          <a:p>
            <a:pPr algn="ctr"/>
            <a:r>
              <a:rPr lang="en-US" i="1" dirty="0">
                <a:solidFill>
                  <a:srgbClr val="FF0000"/>
                </a:solidFill>
              </a:rPr>
              <a:t>pain, stress</a:t>
            </a:r>
          </a:p>
        </p:txBody>
      </p:sp>
      <p:sp>
        <p:nvSpPr>
          <p:cNvPr id="33" name="Down Arrow 32"/>
          <p:cNvSpPr/>
          <p:nvPr/>
        </p:nvSpPr>
        <p:spPr>
          <a:xfrm rot="19343870">
            <a:off x="4608287" y="470263"/>
            <a:ext cx="181350" cy="1393440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 rot="1425278" flipH="1">
            <a:off x="5819788" y="950661"/>
            <a:ext cx="181350" cy="797758"/>
          </a:xfrm>
          <a:prstGeom prst="downArrow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 rot="3484901">
            <a:off x="6529889" y="1207343"/>
            <a:ext cx="181350" cy="819969"/>
          </a:xfrm>
          <a:prstGeom prst="downArrow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72008" y="1763398"/>
            <a:ext cx="20427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thiazides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renal salt-wasting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adrenal insufficiency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myxoedema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7905561" y="3047331"/>
            <a:ext cx="181350" cy="242173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 flipV="1">
            <a:off x="7905561" y="1495719"/>
            <a:ext cx="181350" cy="242173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86705" y="301597"/>
            <a:ext cx="176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“reset </a:t>
            </a:r>
            <a:r>
              <a:rPr lang="en-US" dirty="0" err="1">
                <a:solidFill>
                  <a:srgbClr val="FF0000"/>
                </a:solidFill>
              </a:rPr>
              <a:t>osmostat</a:t>
            </a:r>
            <a:r>
              <a:rPr lang="en-US" dirty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903189" y="790688"/>
            <a:ext cx="181350" cy="1295998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67492" y="59674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polydipsia</a:t>
            </a:r>
          </a:p>
        </p:txBody>
      </p:sp>
      <p:sp>
        <p:nvSpPr>
          <p:cNvPr id="40" name="Down Arrow 39"/>
          <p:cNvSpPr/>
          <p:nvPr/>
        </p:nvSpPr>
        <p:spPr>
          <a:xfrm flipV="1">
            <a:off x="1938637" y="5268287"/>
            <a:ext cx="181350" cy="647999"/>
          </a:xfrm>
          <a:prstGeom prst="downArrow">
            <a:avLst/>
          </a:prstGeom>
          <a:noFill/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 flipV="1">
            <a:off x="6918376" y="5685999"/>
            <a:ext cx="181350" cy="242173"/>
          </a:xfrm>
          <a:prstGeom prst="downArrow">
            <a:avLst/>
          </a:prstGeom>
          <a:noFill/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59747" y="5967454"/>
            <a:ext cx="2113154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FFFF"/>
                </a:solidFill>
              </a:rPr>
              <a:t>UOsm</a:t>
            </a:r>
            <a:r>
              <a:rPr lang="en-US" i="1" dirty="0">
                <a:solidFill>
                  <a:srgbClr val="FFFFFF"/>
                </a:solidFill>
              </a:rPr>
              <a:t> &lt; 100 </a:t>
            </a:r>
            <a:r>
              <a:rPr lang="en-US" i="1" dirty="0" err="1">
                <a:solidFill>
                  <a:srgbClr val="FFFFFF"/>
                </a:solidFill>
              </a:rPr>
              <a:t>mOsm</a:t>
            </a:r>
            <a:endParaRPr lang="en-US" i="1" dirty="0">
              <a:solidFill>
                <a:srgbClr val="FFFFF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074927" y="301597"/>
            <a:ext cx="1778715" cy="369332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UNa</a:t>
            </a:r>
            <a:r>
              <a:rPr lang="en-US" i="1" dirty="0">
                <a:solidFill>
                  <a:schemeClr val="bg1"/>
                </a:solidFill>
              </a:rPr>
              <a:t> &lt; 30 </a:t>
            </a:r>
            <a:r>
              <a:rPr lang="en-US" i="1" dirty="0" err="1">
                <a:solidFill>
                  <a:schemeClr val="bg1"/>
                </a:solidFill>
              </a:rPr>
              <a:t>mOsm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00709" y="2417839"/>
            <a:ext cx="177871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chemeClr val="bg1"/>
                </a:solidFill>
              </a:rPr>
              <a:t>UNa</a:t>
            </a:r>
            <a:r>
              <a:rPr lang="en-US" i="1" dirty="0">
                <a:solidFill>
                  <a:schemeClr val="bg1"/>
                </a:solidFill>
              </a:rPr>
              <a:t> &gt; 30 </a:t>
            </a:r>
            <a:r>
              <a:rPr lang="en-US" i="1" dirty="0" err="1">
                <a:solidFill>
                  <a:schemeClr val="bg1"/>
                </a:solidFill>
              </a:rPr>
              <a:t>mOsm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09373" y="797260"/>
            <a:ext cx="18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err="1">
                <a:solidFill>
                  <a:srgbClr val="008000"/>
                </a:solidFill>
              </a:rPr>
              <a:t>hypovolaemia</a:t>
            </a:r>
            <a:endParaRPr lang="en-US" u="sng" dirty="0">
              <a:solidFill>
                <a:srgbClr val="008000"/>
              </a:solidFill>
            </a:endParaRPr>
          </a:p>
          <a:p>
            <a:pPr algn="ctr"/>
            <a:r>
              <a:rPr lang="en-US" i="1" dirty="0">
                <a:solidFill>
                  <a:srgbClr val="008000"/>
                </a:solidFill>
              </a:rPr>
              <a:t>D&amp;V, third-spacing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33217" y="301597"/>
            <a:ext cx="207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rgbClr val="008000"/>
                </a:solidFill>
              </a:rPr>
              <a:t>low EABV</a:t>
            </a:r>
          </a:p>
          <a:p>
            <a:pPr algn="ctr"/>
            <a:r>
              <a:rPr lang="en-US" i="1" dirty="0">
                <a:solidFill>
                  <a:srgbClr val="008000"/>
                </a:solidFill>
              </a:rPr>
              <a:t>heart failure, cirrhosis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586032" y="5967454"/>
            <a:ext cx="2807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rgbClr val="0070C0"/>
                </a:solidFill>
              </a:rPr>
              <a:t>low solute intake</a:t>
            </a:r>
          </a:p>
          <a:p>
            <a:pPr algn="ctr"/>
            <a:r>
              <a:rPr lang="en-US" i="1" dirty="0">
                <a:solidFill>
                  <a:srgbClr val="0070C0"/>
                </a:solidFill>
              </a:rPr>
              <a:t>beer </a:t>
            </a:r>
            <a:r>
              <a:rPr lang="en-US" i="1" dirty="0" err="1">
                <a:solidFill>
                  <a:srgbClr val="0070C0"/>
                </a:solidFill>
              </a:rPr>
              <a:t>potomania</a:t>
            </a:r>
            <a:r>
              <a:rPr lang="en-US" i="1" dirty="0">
                <a:solidFill>
                  <a:srgbClr val="0070C0"/>
                </a:solidFill>
              </a:rPr>
              <a:t>; “tea &amp; toast”</a:t>
            </a:r>
          </a:p>
        </p:txBody>
      </p:sp>
      <p:sp>
        <p:nvSpPr>
          <p:cNvPr id="50" name="Down Arrow 49"/>
          <p:cNvSpPr/>
          <p:nvPr/>
        </p:nvSpPr>
        <p:spPr>
          <a:xfrm rot="2622491">
            <a:off x="2758382" y="477409"/>
            <a:ext cx="181350" cy="1096909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13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783017" y="1869371"/>
            <a:ext cx="0" cy="14481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32202" y="1258145"/>
            <a:ext cx="83352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59542" y="1258145"/>
            <a:ext cx="2889503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49045" y="1258145"/>
            <a:ext cx="0" cy="130151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59542" y="3801429"/>
            <a:ext cx="1700575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346510" y="795865"/>
            <a:ext cx="872883" cy="872883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00000">
            <a:off x="2346510" y="795865"/>
            <a:ext cx="872883" cy="872883"/>
          </a:xfrm>
          <a:prstGeom prst="plus">
            <a:avLst>
              <a:gd name="adj" fmla="val 50000"/>
            </a:avLst>
          </a:prstGeom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64083" y="1053637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4557" y="1297829"/>
            <a:ext cx="38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GB" dirty="0"/>
              <a:t>+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5296" y="372912"/>
            <a:ext cx="14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adrenal cortex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78422" y="2795813"/>
            <a:ext cx="3678474" cy="2105236"/>
          </a:xfrm>
          <a:prstGeom prst="roundRect">
            <a:avLst>
              <a:gd name="adj" fmla="val 10481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42455" y="2948212"/>
            <a:ext cx="304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Renal potassium excretion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1615" y="3504552"/>
            <a:ext cx="193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/>
              <a:t>[K</a:t>
            </a:r>
            <a:r>
              <a:rPr lang="en-US" sz="2400" baseline="30000" dirty="0"/>
              <a:t>+</a:t>
            </a:r>
            <a:r>
              <a:rPr lang="en-US" sz="2400" dirty="0"/>
              <a:t>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8270" y="742244"/>
            <a:ext cx="121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aldosterone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6678" y="3511070"/>
            <a:ext cx="3638983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GFR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tubular flow to distal nephron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K secretion (exchange for Na</a:t>
            </a:r>
            <a:r>
              <a:rPr lang="en-US" baseline="30000" dirty="0"/>
              <a:t>+</a:t>
            </a:r>
            <a:r>
              <a:rPr lang="en-US" dirty="0"/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52351" y="2212163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00675" y="33462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–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797174" y="4280031"/>
            <a:ext cx="0" cy="95599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359542" y="5802421"/>
            <a:ext cx="2902872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249046" y="5211039"/>
            <a:ext cx="13368" cy="59138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 flipV="1">
            <a:off x="2359878" y="5391819"/>
            <a:ext cx="872883" cy="872883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ross 29"/>
          <p:cNvSpPr/>
          <p:nvPr/>
        </p:nvSpPr>
        <p:spPr>
          <a:xfrm rot="18900000" flipV="1">
            <a:off x="2359878" y="5391819"/>
            <a:ext cx="872883" cy="872883"/>
          </a:xfrm>
          <a:prstGeom prst="plus">
            <a:avLst>
              <a:gd name="adj" fmla="val 50000"/>
            </a:avLst>
          </a:prstGeom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flipV="1">
            <a:off x="2377451" y="5637598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3" name="TextBox 32"/>
          <p:cNvSpPr txBox="1"/>
          <p:nvPr/>
        </p:nvSpPr>
        <p:spPr>
          <a:xfrm flipV="1">
            <a:off x="2637617" y="5393406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2332" y="6322755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DCT (Kir4.1; Kir5.4)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71737" y="50881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–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74022" y="2046381"/>
            <a:ext cx="1097359" cy="1026552"/>
          </a:xfrm>
          <a:prstGeom prst="roundRect">
            <a:avLst>
              <a:gd name="adj" fmla="val 10481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65892" y="2374991"/>
            <a:ext cx="7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Cells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65892" y="3215378"/>
            <a:ext cx="1980618" cy="1814209"/>
            <a:chOff x="590030" y="3215378"/>
            <a:chExt cx="1756480" cy="1814209"/>
          </a:xfrm>
        </p:grpSpPr>
        <p:sp>
          <p:nvSpPr>
            <p:cNvPr id="42" name="TextBox 41"/>
            <p:cNvSpPr txBox="1"/>
            <p:nvPr/>
          </p:nvSpPr>
          <p:spPr>
            <a:xfrm>
              <a:off x="590030" y="3829258"/>
              <a:ext cx="154788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insulin</a:t>
              </a:r>
            </a:p>
            <a:p>
              <a:r>
                <a:rPr lang="en-US" i="1" dirty="0" err="1"/>
                <a:t>catecholamines</a:t>
              </a:r>
              <a:endParaRPr lang="en-US" i="1" dirty="0"/>
            </a:p>
            <a:p>
              <a:r>
                <a:rPr lang="en-US" i="1" dirty="0"/>
                <a:t>acid-base</a:t>
              </a:r>
            </a:p>
            <a:p>
              <a:endParaRPr lang="en-US" i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676876" y="3801429"/>
              <a:ext cx="1669634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678871" y="3215378"/>
              <a:ext cx="13368" cy="59138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285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783017" y="1869371"/>
            <a:ext cx="0" cy="14481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32202" y="1258145"/>
            <a:ext cx="83352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59542" y="1258145"/>
            <a:ext cx="2889503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49045" y="1258145"/>
            <a:ext cx="0" cy="130151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59542" y="3801429"/>
            <a:ext cx="1700575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346510" y="795865"/>
            <a:ext cx="872883" cy="872883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00000">
            <a:off x="2346510" y="795865"/>
            <a:ext cx="872883" cy="872883"/>
          </a:xfrm>
          <a:prstGeom prst="plus">
            <a:avLst>
              <a:gd name="adj" fmla="val 50000"/>
            </a:avLst>
          </a:prstGeom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64083" y="1053637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4557" y="1297829"/>
            <a:ext cx="38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GB" dirty="0"/>
              <a:t>+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55296" y="372912"/>
            <a:ext cx="14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adrenal cortex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78422" y="2795813"/>
            <a:ext cx="3678474" cy="2105236"/>
          </a:xfrm>
          <a:prstGeom prst="roundRect">
            <a:avLst>
              <a:gd name="adj" fmla="val 10481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42455" y="2948212"/>
            <a:ext cx="304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Renal potassium excretion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8270" y="783218"/>
            <a:ext cx="121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aldosterone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6678" y="3511070"/>
            <a:ext cx="3638983" cy="108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GFR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tubular flow to distal nephron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K secretion (exchange for Na</a:t>
            </a:r>
            <a:r>
              <a:rPr lang="en-US" baseline="30000" dirty="0"/>
              <a:t>+</a:t>
            </a:r>
            <a:r>
              <a:rPr lang="en-US" dirty="0"/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52351" y="2212163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300675" y="33462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–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174022" y="2046381"/>
            <a:ext cx="1097359" cy="1026552"/>
          </a:xfrm>
          <a:prstGeom prst="roundRect">
            <a:avLst>
              <a:gd name="adj" fmla="val 10481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65892" y="2374991"/>
            <a:ext cx="7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Cells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5892" y="3829258"/>
            <a:ext cx="1745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insulin</a:t>
            </a:r>
          </a:p>
          <a:p>
            <a:r>
              <a:rPr lang="en-US" i="1" dirty="0" err="1"/>
              <a:t>catecholamines</a:t>
            </a:r>
            <a:endParaRPr lang="en-US" i="1" dirty="0"/>
          </a:p>
          <a:p>
            <a:r>
              <a:rPr lang="en-US" i="1" dirty="0"/>
              <a:t>acid-base</a:t>
            </a:r>
          </a:p>
          <a:p>
            <a:endParaRPr lang="en-US" i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63820" y="3801429"/>
            <a:ext cx="1882690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66070" y="3215378"/>
            <a:ext cx="15074" cy="59138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22820" y="6814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adrenal insufficiency</a:t>
            </a:r>
          </a:p>
        </p:txBody>
      </p:sp>
      <p:sp>
        <p:nvSpPr>
          <p:cNvPr id="47" name="Down Arrow 46"/>
          <p:cNvSpPr/>
          <p:nvPr/>
        </p:nvSpPr>
        <p:spPr>
          <a:xfrm>
            <a:off x="5462910" y="524280"/>
            <a:ext cx="181350" cy="242173"/>
          </a:xfrm>
          <a:prstGeom prst="downArrow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154771" y="1595524"/>
            <a:ext cx="1597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AKI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advanced CKD</a:t>
            </a:r>
          </a:p>
        </p:txBody>
      </p:sp>
      <p:sp>
        <p:nvSpPr>
          <p:cNvPr id="50" name="Down Arrow 49"/>
          <p:cNvSpPr/>
          <p:nvPr/>
        </p:nvSpPr>
        <p:spPr>
          <a:xfrm>
            <a:off x="7862733" y="2339521"/>
            <a:ext cx="181350" cy="340179"/>
          </a:xfrm>
          <a:prstGeom prst="downArrow">
            <a:avLst/>
          </a:prstGeom>
          <a:noFill/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51873" y="5507999"/>
            <a:ext cx="1931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K-sparing diuretics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trimethoprim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CNIs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12403" y="121395"/>
            <a:ext cx="88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heparin</a:t>
            </a:r>
          </a:p>
        </p:txBody>
      </p:sp>
      <p:sp>
        <p:nvSpPr>
          <p:cNvPr id="55" name="Down Arrow 54"/>
          <p:cNvSpPr/>
          <p:nvPr/>
        </p:nvSpPr>
        <p:spPr>
          <a:xfrm>
            <a:off x="7862733" y="1173038"/>
            <a:ext cx="181350" cy="395998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 rot="5400000">
            <a:off x="6810482" y="285644"/>
            <a:ext cx="181350" cy="1327909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 rot="4415492">
            <a:off x="6683782" y="-56653"/>
            <a:ext cx="181350" cy="1247478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10800000">
            <a:off x="7825622" y="4991077"/>
            <a:ext cx="181350" cy="489901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75332" y="5301073"/>
            <a:ext cx="1621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6600"/>
                </a:solidFill>
              </a:rPr>
              <a:t>rhabdomyolysis</a:t>
            </a:r>
            <a:endParaRPr lang="en-US" dirty="0">
              <a:solidFill>
                <a:srgbClr val="FF6600"/>
              </a:solidFill>
            </a:endParaRPr>
          </a:p>
          <a:p>
            <a:pPr algn="ctr"/>
            <a:r>
              <a:rPr lang="en-US" dirty="0" err="1">
                <a:solidFill>
                  <a:srgbClr val="FF6600"/>
                </a:solidFill>
              </a:rPr>
              <a:t>tumour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lysis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60" name="Down Arrow 59"/>
          <p:cNvSpPr/>
          <p:nvPr/>
        </p:nvSpPr>
        <p:spPr>
          <a:xfrm rot="10800000">
            <a:off x="809586" y="4811980"/>
            <a:ext cx="181350" cy="489901"/>
          </a:xfrm>
          <a:prstGeom prst="downArrow">
            <a:avLst/>
          </a:prstGeom>
          <a:noFill/>
          <a:ln w="19050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FD016A-A3D4-D946-A355-5D8285CE64D7}"/>
              </a:ext>
            </a:extLst>
          </p:cNvPr>
          <p:cNvSpPr txBox="1"/>
          <p:nvPr/>
        </p:nvSpPr>
        <p:spPr>
          <a:xfrm>
            <a:off x="7623987" y="763081"/>
            <a:ext cx="65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ACEi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A002D1-D820-1D41-96F1-FDD5CDB09128}"/>
              </a:ext>
            </a:extLst>
          </p:cNvPr>
          <p:cNvSpPr txBox="1"/>
          <p:nvPr/>
        </p:nvSpPr>
        <p:spPr>
          <a:xfrm>
            <a:off x="1901615" y="3504552"/>
            <a:ext cx="193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/>
              <a:t>[K</a:t>
            </a:r>
            <a:r>
              <a:rPr lang="en-US" sz="2400" baseline="30000" dirty="0"/>
              <a:t>+</a:t>
            </a:r>
            <a:r>
              <a:rPr lang="en-US" sz="2400" dirty="0"/>
              <a:t>]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797174" y="4280031"/>
            <a:ext cx="0" cy="95599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359542" y="5802421"/>
            <a:ext cx="2902872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249046" y="5211039"/>
            <a:ext cx="13368" cy="59138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 flipV="1">
            <a:off x="2359878" y="5391819"/>
            <a:ext cx="872883" cy="872883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/>
          <p:cNvSpPr/>
          <p:nvPr/>
        </p:nvSpPr>
        <p:spPr>
          <a:xfrm rot="18900000" flipV="1">
            <a:off x="2359878" y="5391819"/>
            <a:ext cx="872883" cy="872883"/>
          </a:xfrm>
          <a:prstGeom prst="plus">
            <a:avLst>
              <a:gd name="adj" fmla="val 50000"/>
            </a:avLst>
          </a:prstGeom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 flipV="1">
            <a:off x="2377451" y="5637598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4" name="TextBox 63"/>
          <p:cNvSpPr txBox="1"/>
          <p:nvPr/>
        </p:nvSpPr>
        <p:spPr>
          <a:xfrm flipV="1">
            <a:off x="2637617" y="5393406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832332" y="6322755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DCT (Kir4.1; Kir5.4)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71737" y="50881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779044" y="1809846"/>
            <a:ext cx="0" cy="210940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8229" y="1198619"/>
            <a:ext cx="83352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356508" y="1198619"/>
            <a:ext cx="3568612" cy="1301512"/>
            <a:chOff x="3337762" y="1158935"/>
            <a:chExt cx="3731030" cy="205971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337762" y="1158935"/>
              <a:ext cx="3731030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068792" y="1158935"/>
              <a:ext cx="0" cy="2059714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/>
          <p:cNvCxnSpPr/>
          <p:nvPr/>
        </p:nvCxnSpPr>
        <p:spPr>
          <a:xfrm flipH="1">
            <a:off x="2396200" y="4401236"/>
            <a:ext cx="233999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342537" y="736339"/>
            <a:ext cx="872883" cy="872883"/>
            <a:chOff x="2323791" y="696655"/>
            <a:chExt cx="872883" cy="872883"/>
          </a:xfrm>
        </p:grpSpPr>
        <p:sp>
          <p:nvSpPr>
            <p:cNvPr id="2" name="Oval 1"/>
            <p:cNvSpPr/>
            <p:nvPr/>
          </p:nvSpPr>
          <p:spPr>
            <a:xfrm>
              <a:off x="2323791" y="696655"/>
              <a:ext cx="872883" cy="872883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ross 2"/>
            <p:cNvSpPr/>
            <p:nvPr/>
          </p:nvSpPr>
          <p:spPr>
            <a:xfrm rot="2700000">
              <a:off x="2323791" y="696655"/>
              <a:ext cx="872883" cy="872883"/>
            </a:xfrm>
            <a:prstGeom prst="plus">
              <a:avLst>
                <a:gd name="adj" fmla="val 50000"/>
              </a:avLst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341364" y="954427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61838" y="1198619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mr-IN" dirty="0"/>
                <a:t>–</a:t>
              </a:r>
              <a:r>
                <a:rPr lang="en-US" dirty="0"/>
                <a:t> 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56730" y="313386"/>
            <a:ext cx="18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parathyroid (</a:t>
            </a:r>
            <a:r>
              <a:rPr lang="en-US" i="1" dirty="0" err="1"/>
              <a:t>CaSR</a:t>
            </a:r>
            <a:r>
              <a:rPr lang="en-US" i="1" dirty="0"/>
              <a:t>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54496" y="2736287"/>
            <a:ext cx="3638782" cy="2105236"/>
          </a:xfrm>
          <a:prstGeom prst="roundRect">
            <a:avLst>
              <a:gd name="adj" fmla="val 10481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91674" y="288868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Bone, gut, kidney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4878" y="4020669"/>
            <a:ext cx="193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/>
              <a:t>[Ca</a:t>
            </a:r>
            <a:r>
              <a:rPr lang="en-US" sz="2400" baseline="30000" dirty="0"/>
              <a:t>2+</a:t>
            </a:r>
            <a:r>
              <a:rPr lang="en-US" sz="2400" dirty="0"/>
              <a:t>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1674" y="787470"/>
            <a:ext cx="6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PTH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0090" y="3451544"/>
            <a:ext cx="3790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mobilisation</a:t>
            </a:r>
            <a:r>
              <a:rPr lang="en-US" dirty="0"/>
              <a:t> from bone stores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absorption from food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renal excretion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urine flow rate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57194" y="1198619"/>
            <a:ext cx="0" cy="187473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57194" y="3167005"/>
            <a:ext cx="1878997" cy="0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88575" y="3170885"/>
            <a:ext cx="132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kidney (PCT)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68565" y="2704020"/>
            <a:ext cx="140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1,25-OH </a:t>
            </a:r>
            <a:r>
              <a:rPr lang="en-US" i="1" dirty="0" err="1"/>
              <a:t>vitD</a:t>
            </a:r>
            <a:endParaRPr lang="en-US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88575" y="2559657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28425" y="2152637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409568" y="3939098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942324" y="4722467"/>
            <a:ext cx="5424955" cy="1971093"/>
            <a:chOff x="763710" y="4603415"/>
            <a:chExt cx="5424955" cy="1971093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1614587" y="4603415"/>
              <a:ext cx="0" cy="573087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191262" y="5742895"/>
              <a:ext cx="3568612" cy="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5741741" y="4940736"/>
              <a:ext cx="18133" cy="80216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 flipV="1">
              <a:off x="1177291" y="5332293"/>
              <a:ext cx="872883" cy="872883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ross 44"/>
            <p:cNvSpPr/>
            <p:nvPr/>
          </p:nvSpPr>
          <p:spPr>
            <a:xfrm rot="18900000" flipV="1">
              <a:off x="1177291" y="5332293"/>
              <a:ext cx="872883" cy="872883"/>
            </a:xfrm>
            <a:prstGeom prst="plus">
              <a:avLst>
                <a:gd name="adj" fmla="val 50000"/>
              </a:avLst>
            </a:prstGeom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 flipV="1">
              <a:off x="1194864" y="5578072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flipV="1">
              <a:off x="1455030" y="5333880"/>
              <a:ext cx="36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</a:t>
              </a:r>
              <a:r>
                <a:rPr lang="mr-IN" dirty="0"/>
                <a:t>–</a:t>
              </a:r>
              <a:r>
                <a:rPr lang="en-US" dirty="0"/>
                <a:t> 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3710" y="6205176"/>
              <a:ext cx="1914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renal tubule (</a:t>
              </a:r>
              <a:r>
                <a:rPr lang="en-US" i="1" dirty="0" err="1"/>
                <a:t>CaSR</a:t>
              </a:r>
              <a:r>
                <a:rPr lang="en-US" i="1" dirty="0"/>
                <a:t>)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869197" y="4901236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91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779044" y="1809846"/>
            <a:ext cx="0" cy="210940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8229" y="1198619"/>
            <a:ext cx="83352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356508" y="1198619"/>
            <a:ext cx="3568612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25120" y="1198619"/>
            <a:ext cx="0" cy="130151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396200" y="4401236"/>
            <a:ext cx="233999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342537" y="736339"/>
            <a:ext cx="872883" cy="872883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00000">
            <a:off x="1342537" y="736339"/>
            <a:ext cx="872883" cy="872883"/>
          </a:xfrm>
          <a:prstGeom prst="plus">
            <a:avLst>
              <a:gd name="adj" fmla="val 50000"/>
            </a:avLst>
          </a:prstGeom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360110" y="994111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80584" y="1238303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30" y="313386"/>
            <a:ext cx="18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parathyroid (</a:t>
            </a:r>
            <a:r>
              <a:rPr lang="en-US" i="1" dirty="0" err="1"/>
              <a:t>CaSR</a:t>
            </a:r>
            <a:r>
              <a:rPr lang="en-US" i="1" dirty="0"/>
              <a:t>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54496" y="2736287"/>
            <a:ext cx="3638782" cy="2105236"/>
          </a:xfrm>
          <a:prstGeom prst="roundRect">
            <a:avLst>
              <a:gd name="adj" fmla="val 10481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91674" y="2888686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Bone, gut, kidney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04878" y="4020669"/>
            <a:ext cx="1937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/>
              <a:t>[Ca</a:t>
            </a:r>
            <a:r>
              <a:rPr lang="en-US" sz="2400" baseline="30000" dirty="0"/>
              <a:t>2+</a:t>
            </a:r>
            <a:r>
              <a:rPr lang="en-US" sz="2400" dirty="0"/>
              <a:t>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91674" y="787470"/>
            <a:ext cx="60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PTH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0090" y="3451544"/>
            <a:ext cx="37905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mobilisation</a:t>
            </a:r>
            <a:r>
              <a:rPr lang="en-US" dirty="0"/>
              <a:t> from bone stores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absorption from food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renal excretion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urine flow rate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57194" y="1198619"/>
            <a:ext cx="0" cy="187473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57194" y="3167005"/>
            <a:ext cx="1878997" cy="0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88575" y="3170885"/>
            <a:ext cx="1323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kidney (PCT)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68565" y="2704020"/>
            <a:ext cx="140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1,25-OH </a:t>
            </a:r>
            <a:r>
              <a:rPr lang="en-US" i="1" dirty="0" err="1"/>
              <a:t>vitD</a:t>
            </a:r>
            <a:endParaRPr lang="en-US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2488575" y="2559657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28425" y="2152637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409568" y="3939098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4150" y="1560608"/>
            <a:ext cx="62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FHH</a:t>
            </a:r>
          </a:p>
        </p:txBody>
      </p:sp>
      <p:sp>
        <p:nvSpPr>
          <p:cNvPr id="42" name="Down Arrow 41"/>
          <p:cNvSpPr/>
          <p:nvPr/>
        </p:nvSpPr>
        <p:spPr>
          <a:xfrm rot="10800000">
            <a:off x="556941" y="1318435"/>
            <a:ext cx="181350" cy="242173"/>
          </a:xfrm>
          <a:prstGeom prst="downArrow">
            <a:avLst/>
          </a:prstGeom>
          <a:noFill/>
          <a:ln w="1905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4003840" y="2438570"/>
            <a:ext cx="181350" cy="242173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80546" y="1424048"/>
            <a:ext cx="1643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vitD</a:t>
            </a:r>
            <a:r>
              <a:rPr lang="en-US" dirty="0">
                <a:solidFill>
                  <a:srgbClr val="FF0000"/>
                </a:solidFill>
              </a:rPr>
              <a:t> ingestion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lymphoma</a:t>
            </a: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sarcoidosis</a:t>
            </a:r>
            <a:r>
              <a:rPr lang="en-US" dirty="0">
                <a:solidFill>
                  <a:srgbClr val="FF0000"/>
                </a:solidFill>
              </a:rPr>
              <a:t> / TB</a:t>
            </a:r>
          </a:p>
        </p:txBody>
      </p:sp>
      <p:sp>
        <p:nvSpPr>
          <p:cNvPr id="55" name="Down Arrow 54"/>
          <p:cNvSpPr/>
          <p:nvPr/>
        </p:nvSpPr>
        <p:spPr>
          <a:xfrm rot="4181534">
            <a:off x="6524695" y="4866"/>
            <a:ext cx="181350" cy="1363224"/>
          </a:xfrm>
          <a:prstGeom prst="downArrow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>
            <a:off x="7474812" y="2347378"/>
            <a:ext cx="181350" cy="242173"/>
          </a:xfrm>
          <a:prstGeom prst="downArrow">
            <a:avLst/>
          </a:prstGeom>
          <a:noFill/>
          <a:ln w="190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094647" y="5426787"/>
            <a:ext cx="15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immobilisation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thyrotoxicosis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07788" y="5295554"/>
            <a:ext cx="110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milk-alkali</a:t>
            </a:r>
          </a:p>
        </p:txBody>
      </p:sp>
      <p:sp>
        <p:nvSpPr>
          <p:cNvPr id="58" name="Down Arrow 57"/>
          <p:cNvSpPr/>
          <p:nvPr/>
        </p:nvSpPr>
        <p:spPr>
          <a:xfrm rot="7374892">
            <a:off x="2585642" y="4413758"/>
            <a:ext cx="181350" cy="1165929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/>
          <p:cNvSpPr/>
          <p:nvPr/>
        </p:nvSpPr>
        <p:spPr>
          <a:xfrm rot="14400913">
            <a:off x="4550962" y="4713454"/>
            <a:ext cx="181350" cy="827544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/>
          <p:cNvSpPr/>
          <p:nvPr/>
        </p:nvSpPr>
        <p:spPr>
          <a:xfrm rot="10800000">
            <a:off x="7824173" y="4959921"/>
            <a:ext cx="181350" cy="429700"/>
          </a:xfrm>
          <a:prstGeom prst="downArrow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538218" y="716025"/>
            <a:ext cx="1293944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PTH not low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36713" y="900691"/>
            <a:ext cx="953218" cy="369332"/>
          </a:xfrm>
          <a:prstGeom prst="rect">
            <a:avLst/>
          </a:prstGeom>
          <a:solidFill>
            <a:srgbClr val="008000"/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FF"/>
                </a:solidFill>
              </a:rPr>
              <a:t>PTH low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72709" y="5749952"/>
            <a:ext cx="1475184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solidFill>
                  <a:srgbClr val="FFFFFF"/>
                </a:solidFill>
              </a:rPr>
              <a:t>PTH low</a:t>
            </a:r>
          </a:p>
          <a:p>
            <a:pPr algn="ctr"/>
            <a:r>
              <a:rPr lang="en-US" i="1" dirty="0">
                <a:solidFill>
                  <a:srgbClr val="FFFFFF"/>
                </a:solidFill>
              </a:rPr>
              <a:t>(less common)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410017" y="18842"/>
            <a:ext cx="81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rgbClr val="008000"/>
                </a:solidFill>
              </a:rPr>
              <a:t>cancer</a:t>
            </a:r>
          </a:p>
          <a:p>
            <a:pPr algn="ctr"/>
            <a:r>
              <a:rPr lang="en-US" i="1" dirty="0" err="1">
                <a:solidFill>
                  <a:srgbClr val="008000"/>
                </a:solidFill>
              </a:rPr>
              <a:t>PTHrP</a:t>
            </a:r>
            <a:endParaRPr lang="en-US" i="1" dirty="0">
              <a:solidFill>
                <a:srgbClr val="008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753281" y="1329961"/>
            <a:ext cx="1631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rgbClr val="008000"/>
                </a:solidFill>
              </a:rPr>
              <a:t>cancer</a:t>
            </a:r>
          </a:p>
          <a:p>
            <a:pPr algn="ctr"/>
            <a:r>
              <a:rPr lang="en-US" i="1" dirty="0" err="1">
                <a:solidFill>
                  <a:srgbClr val="008000"/>
                </a:solidFill>
              </a:rPr>
              <a:t>osteolytic</a:t>
            </a:r>
            <a:r>
              <a:rPr lang="en-US" i="1" dirty="0">
                <a:solidFill>
                  <a:srgbClr val="008000"/>
                </a:solidFill>
              </a:rPr>
              <a:t> lesions</a:t>
            </a:r>
          </a:p>
          <a:p>
            <a:pPr algn="ctr"/>
            <a:r>
              <a:rPr lang="en-US" i="1" dirty="0">
                <a:solidFill>
                  <a:srgbClr val="008000"/>
                </a:solidFill>
              </a:rPr>
              <a:t>myeloma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58999" y="18842"/>
            <a:ext cx="2162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>
                <a:solidFill>
                  <a:srgbClr val="0070C0"/>
                </a:solidFill>
              </a:rPr>
              <a:t>hyperparathyroidism</a:t>
            </a:r>
          </a:p>
          <a:p>
            <a:pPr algn="ctr"/>
            <a:r>
              <a:rPr lang="en-US" i="1" dirty="0">
                <a:solidFill>
                  <a:srgbClr val="0070C0"/>
                </a:solidFill>
              </a:rPr>
              <a:t>primary / tertiary</a:t>
            </a:r>
          </a:p>
        </p:txBody>
      </p:sp>
      <p:sp>
        <p:nvSpPr>
          <p:cNvPr id="71" name="Down Arrow 70"/>
          <p:cNvSpPr/>
          <p:nvPr/>
        </p:nvSpPr>
        <p:spPr>
          <a:xfrm rot="18429008">
            <a:off x="5071718" y="751857"/>
            <a:ext cx="181350" cy="242173"/>
          </a:xfrm>
          <a:prstGeom prst="downArrow">
            <a:avLst/>
          </a:prstGeom>
          <a:noFill/>
          <a:ln w="1905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7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0-04-28 at 10.07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555"/>
            <a:ext cx="9144000" cy="51322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9465" y="6477726"/>
            <a:ext cx="4878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7F7F7F"/>
                </a:solidFill>
              </a:rPr>
              <a:t>Bernstein (AJKD, 2019)</a:t>
            </a:r>
          </a:p>
        </p:txBody>
      </p:sp>
    </p:spTree>
    <p:extLst>
      <p:ext uri="{BB962C8B-B14F-4D97-AF65-F5344CB8AC3E}">
        <p14:creationId xmlns:p14="http://schemas.microsoft.com/office/powerpoint/2010/main" val="44661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D1A118A-CF87-384E-999E-9E2FF0F80A63}"/>
              </a:ext>
            </a:extLst>
          </p:cNvPr>
          <p:cNvGrpSpPr/>
          <p:nvPr/>
        </p:nvGrpSpPr>
        <p:grpSpPr>
          <a:xfrm>
            <a:off x="1747755" y="220005"/>
            <a:ext cx="6965939" cy="5608120"/>
            <a:chOff x="1613284" y="303861"/>
            <a:chExt cx="6965939" cy="5608120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3DF7B6A-2824-354B-9B3F-F2254F08663B}"/>
                </a:ext>
              </a:extLst>
            </p:cNvPr>
            <p:cNvSpPr/>
            <p:nvPr/>
          </p:nvSpPr>
          <p:spPr>
            <a:xfrm>
              <a:off x="3731513" y="1942404"/>
              <a:ext cx="3664889" cy="3171560"/>
            </a:xfrm>
            <a:custGeom>
              <a:avLst/>
              <a:gdLst>
                <a:gd name="connsiteX0" fmla="*/ 6770 w 3664889"/>
                <a:gd name="connsiteY0" fmla="*/ 3167478 h 3171560"/>
                <a:gd name="connsiteX1" fmla="*/ 544652 w 3664889"/>
                <a:gd name="connsiteY1" fmla="*/ 2979219 h 3171560"/>
                <a:gd name="connsiteX2" fmla="*/ 1445605 w 3664889"/>
                <a:gd name="connsiteY2" fmla="*/ 2481678 h 3171560"/>
                <a:gd name="connsiteX3" fmla="*/ 2413793 w 3664889"/>
                <a:gd name="connsiteY3" fmla="*/ 1473149 h 3171560"/>
                <a:gd name="connsiteX4" fmla="*/ 3247511 w 3664889"/>
                <a:gd name="connsiteY4" fmla="*/ 74655 h 3171560"/>
                <a:gd name="connsiteX5" fmla="*/ 3637475 w 3664889"/>
                <a:gd name="connsiteY5" fmla="*/ 303255 h 3171560"/>
                <a:gd name="connsiteX6" fmla="*/ 3570240 w 3664889"/>
                <a:gd name="connsiteY6" fmla="*/ 1257996 h 3171560"/>
                <a:gd name="connsiteX7" fmla="*/ 3072699 w 3664889"/>
                <a:gd name="connsiteY7" fmla="*/ 1742090 h 3171560"/>
                <a:gd name="connsiteX8" fmla="*/ 2534817 w 3664889"/>
                <a:gd name="connsiteY8" fmla="*/ 2226184 h 3171560"/>
                <a:gd name="connsiteX9" fmla="*/ 1754887 w 3664889"/>
                <a:gd name="connsiteY9" fmla="*/ 2710278 h 3171560"/>
                <a:gd name="connsiteX10" fmla="*/ 907723 w 3664889"/>
                <a:gd name="connsiteY10" fmla="*/ 3073349 h 3171560"/>
                <a:gd name="connsiteX11" fmla="*/ 6770 w 3664889"/>
                <a:gd name="connsiteY11" fmla="*/ 3167478 h 317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4889" h="3171560">
                  <a:moveTo>
                    <a:pt x="6770" y="3167478"/>
                  </a:moveTo>
                  <a:cubicBezTo>
                    <a:pt x="-53742" y="3151790"/>
                    <a:pt x="304846" y="3093519"/>
                    <a:pt x="544652" y="2979219"/>
                  </a:cubicBezTo>
                  <a:cubicBezTo>
                    <a:pt x="784458" y="2864919"/>
                    <a:pt x="1134082" y="2732690"/>
                    <a:pt x="1445605" y="2481678"/>
                  </a:cubicBezTo>
                  <a:cubicBezTo>
                    <a:pt x="1757128" y="2230666"/>
                    <a:pt x="2113475" y="1874319"/>
                    <a:pt x="2413793" y="1473149"/>
                  </a:cubicBezTo>
                  <a:cubicBezTo>
                    <a:pt x="2714111" y="1071979"/>
                    <a:pt x="3043564" y="269637"/>
                    <a:pt x="3247511" y="74655"/>
                  </a:cubicBezTo>
                  <a:cubicBezTo>
                    <a:pt x="3451458" y="-120327"/>
                    <a:pt x="3583687" y="106031"/>
                    <a:pt x="3637475" y="303255"/>
                  </a:cubicBezTo>
                  <a:cubicBezTo>
                    <a:pt x="3691263" y="500478"/>
                    <a:pt x="3664369" y="1018190"/>
                    <a:pt x="3570240" y="1257996"/>
                  </a:cubicBezTo>
                  <a:cubicBezTo>
                    <a:pt x="3476111" y="1497802"/>
                    <a:pt x="3245269" y="1580725"/>
                    <a:pt x="3072699" y="1742090"/>
                  </a:cubicBezTo>
                  <a:cubicBezTo>
                    <a:pt x="2900129" y="1903455"/>
                    <a:pt x="2754452" y="2064819"/>
                    <a:pt x="2534817" y="2226184"/>
                  </a:cubicBezTo>
                  <a:cubicBezTo>
                    <a:pt x="2315182" y="2387549"/>
                    <a:pt x="2026069" y="2569084"/>
                    <a:pt x="1754887" y="2710278"/>
                  </a:cubicBezTo>
                  <a:cubicBezTo>
                    <a:pt x="1483705" y="2851472"/>
                    <a:pt x="1203558" y="2992667"/>
                    <a:pt x="907723" y="3073349"/>
                  </a:cubicBezTo>
                  <a:cubicBezTo>
                    <a:pt x="611888" y="3154031"/>
                    <a:pt x="67282" y="3183166"/>
                    <a:pt x="6770" y="3167478"/>
                  </a:cubicBez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8E07249-CA09-6E44-830F-73562E883885}"/>
                </a:ext>
              </a:extLst>
            </p:cNvPr>
            <p:cNvSpPr/>
            <p:nvPr/>
          </p:nvSpPr>
          <p:spPr>
            <a:xfrm>
              <a:off x="3751729" y="2437220"/>
              <a:ext cx="4098160" cy="1314509"/>
            </a:xfrm>
            <a:custGeom>
              <a:avLst/>
              <a:gdLst>
                <a:gd name="connsiteX0" fmla="*/ 161365 w 4098160"/>
                <a:gd name="connsiteY0" fmla="*/ 1193485 h 1314509"/>
                <a:gd name="connsiteX1" fmla="*/ 806824 w 4098160"/>
                <a:gd name="connsiteY1" fmla="*/ 763180 h 1314509"/>
                <a:gd name="connsiteX2" fmla="*/ 1304365 w 4098160"/>
                <a:gd name="connsiteY2" fmla="*/ 507685 h 1314509"/>
                <a:gd name="connsiteX3" fmla="*/ 2178424 w 4098160"/>
                <a:gd name="connsiteY3" fmla="*/ 184956 h 1314509"/>
                <a:gd name="connsiteX4" fmla="*/ 2998695 w 4098160"/>
                <a:gd name="connsiteY4" fmla="*/ 63933 h 1314509"/>
                <a:gd name="connsiteX5" fmla="*/ 3751730 w 4098160"/>
                <a:gd name="connsiteY5" fmla="*/ 10144 h 1314509"/>
                <a:gd name="connsiteX6" fmla="*/ 4020671 w 4098160"/>
                <a:gd name="connsiteY6" fmla="*/ 265638 h 1314509"/>
                <a:gd name="connsiteX7" fmla="*/ 3993777 w 4098160"/>
                <a:gd name="connsiteY7" fmla="*/ 749733 h 1314509"/>
                <a:gd name="connsiteX8" fmla="*/ 2864224 w 4098160"/>
                <a:gd name="connsiteY8" fmla="*/ 816968 h 1314509"/>
                <a:gd name="connsiteX9" fmla="*/ 1815353 w 4098160"/>
                <a:gd name="connsiteY9" fmla="*/ 816968 h 1314509"/>
                <a:gd name="connsiteX10" fmla="*/ 995083 w 4098160"/>
                <a:gd name="connsiteY10" fmla="*/ 924544 h 1314509"/>
                <a:gd name="connsiteX11" fmla="*/ 389965 w 4098160"/>
                <a:gd name="connsiteY11" fmla="*/ 1126250 h 1314509"/>
                <a:gd name="connsiteX12" fmla="*/ 0 w 4098160"/>
                <a:gd name="connsiteY12" fmla="*/ 1314509 h 131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98160" h="1314509">
                  <a:moveTo>
                    <a:pt x="161365" y="1193485"/>
                  </a:moveTo>
                  <a:cubicBezTo>
                    <a:pt x="388844" y="1035482"/>
                    <a:pt x="616324" y="877480"/>
                    <a:pt x="806824" y="763180"/>
                  </a:cubicBezTo>
                  <a:cubicBezTo>
                    <a:pt x="997324" y="648880"/>
                    <a:pt x="1075765" y="604056"/>
                    <a:pt x="1304365" y="507685"/>
                  </a:cubicBezTo>
                  <a:cubicBezTo>
                    <a:pt x="1532965" y="411314"/>
                    <a:pt x="1896036" y="258915"/>
                    <a:pt x="2178424" y="184956"/>
                  </a:cubicBezTo>
                  <a:cubicBezTo>
                    <a:pt x="2460812" y="110997"/>
                    <a:pt x="2736477" y="93068"/>
                    <a:pt x="2998695" y="63933"/>
                  </a:cubicBezTo>
                  <a:cubicBezTo>
                    <a:pt x="3260913" y="34798"/>
                    <a:pt x="3581401" y="-23473"/>
                    <a:pt x="3751730" y="10144"/>
                  </a:cubicBezTo>
                  <a:cubicBezTo>
                    <a:pt x="3922059" y="43761"/>
                    <a:pt x="3980330" y="142373"/>
                    <a:pt x="4020671" y="265638"/>
                  </a:cubicBezTo>
                  <a:cubicBezTo>
                    <a:pt x="4061012" y="388903"/>
                    <a:pt x="4186518" y="657845"/>
                    <a:pt x="3993777" y="749733"/>
                  </a:cubicBezTo>
                  <a:cubicBezTo>
                    <a:pt x="3801036" y="841621"/>
                    <a:pt x="3227295" y="805762"/>
                    <a:pt x="2864224" y="816968"/>
                  </a:cubicBezTo>
                  <a:cubicBezTo>
                    <a:pt x="2501153" y="828174"/>
                    <a:pt x="2126876" y="799039"/>
                    <a:pt x="1815353" y="816968"/>
                  </a:cubicBezTo>
                  <a:cubicBezTo>
                    <a:pt x="1503830" y="834897"/>
                    <a:pt x="1232648" y="872997"/>
                    <a:pt x="995083" y="924544"/>
                  </a:cubicBezTo>
                  <a:cubicBezTo>
                    <a:pt x="757518" y="976091"/>
                    <a:pt x="555812" y="1061256"/>
                    <a:pt x="389965" y="1126250"/>
                  </a:cubicBezTo>
                  <a:cubicBezTo>
                    <a:pt x="224118" y="1191244"/>
                    <a:pt x="112059" y="1252876"/>
                    <a:pt x="0" y="1314509"/>
                  </a:cubicBezTo>
                </a:path>
              </a:pathLst>
            </a:custGeom>
            <a:solidFill>
              <a:srgbClr val="0070C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2EAC0A-A7A8-9341-8C33-002078C9E95D}"/>
                </a:ext>
              </a:extLst>
            </p:cNvPr>
            <p:cNvSpPr txBox="1"/>
            <p:nvPr/>
          </p:nvSpPr>
          <p:spPr>
            <a:xfrm>
              <a:off x="2436183" y="5190707"/>
              <a:ext cx="4532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20000"/>
              <a:r>
                <a:rPr lang="en-US" dirty="0"/>
                <a:t>0	10	20	30	40	50</a:t>
              </a:r>
              <a:endParaRPr 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ED646A-69AB-FF43-9757-284E305C01AC}"/>
                </a:ext>
              </a:extLst>
            </p:cNvPr>
            <p:cNvSpPr txBox="1"/>
            <p:nvPr/>
          </p:nvSpPr>
          <p:spPr>
            <a:xfrm rot="16200000">
              <a:off x="332645" y="2616609"/>
              <a:ext cx="2930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tabLst>
                  <a:tab pos="887413" algn="l"/>
                  <a:tab pos="1819275" algn="l"/>
                  <a:tab pos="2708275" algn="l"/>
                  <a:tab pos="3197225" algn="l"/>
                </a:tabLst>
              </a:pPr>
              <a:r>
                <a:rPr lang="en-US" b="1" i="1" dirty="0"/>
                <a:t>HCO</a:t>
              </a:r>
              <a:r>
                <a:rPr lang="en-US" b="1" i="1" baseline="-25000" dirty="0"/>
                <a:t>3</a:t>
              </a:r>
              <a:r>
                <a:rPr lang="en-US" b="1" i="1" baseline="30000" dirty="0"/>
                <a:t>–</a:t>
              </a:r>
              <a:r>
                <a:rPr lang="en-US" b="1" i="1" dirty="0"/>
                <a:t> flux / mmol per min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8DE660-A880-8242-BC36-1B7D2E08AA14}"/>
                </a:ext>
              </a:extLst>
            </p:cNvPr>
            <p:cNvSpPr txBox="1"/>
            <p:nvPr/>
          </p:nvSpPr>
          <p:spPr>
            <a:xfrm>
              <a:off x="1995779" y="397990"/>
              <a:ext cx="300082" cy="4994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200000"/>
                </a:lnSpc>
                <a:tabLst>
                  <a:tab pos="887413" algn="l"/>
                  <a:tab pos="1819275" algn="l"/>
                  <a:tab pos="2708275" algn="l"/>
                  <a:tab pos="3197225" algn="l"/>
                </a:tabLst>
              </a:pPr>
              <a:endParaRPr lang="en-US" dirty="0"/>
            </a:p>
            <a:p>
              <a:pPr algn="r">
                <a:lnSpc>
                  <a:spcPct val="200000"/>
                </a:lnSpc>
                <a:tabLst>
                  <a:tab pos="887413" algn="l"/>
                  <a:tab pos="1819275" algn="l"/>
                  <a:tab pos="2708275" algn="l"/>
                  <a:tab pos="3197225" algn="l"/>
                </a:tabLst>
              </a:pPr>
              <a:endParaRPr lang="en-US" dirty="0"/>
            </a:p>
            <a:p>
              <a:pPr algn="r">
                <a:lnSpc>
                  <a:spcPct val="200000"/>
                </a:lnSpc>
                <a:tabLst>
                  <a:tab pos="887413" algn="l"/>
                  <a:tab pos="1819275" algn="l"/>
                  <a:tab pos="2708275" algn="l"/>
                  <a:tab pos="3197225" algn="l"/>
                </a:tabLst>
              </a:pPr>
              <a:r>
                <a:rPr lang="en-US" dirty="0"/>
                <a:t>6</a:t>
              </a:r>
            </a:p>
            <a:p>
              <a:pPr algn="r">
                <a:lnSpc>
                  <a:spcPct val="200000"/>
                </a:lnSpc>
                <a:tabLst>
                  <a:tab pos="887413" algn="l"/>
                  <a:tab pos="1819275" algn="l"/>
                  <a:tab pos="2708275" algn="l"/>
                  <a:tab pos="3197225" algn="l"/>
                </a:tabLst>
              </a:pPr>
              <a:r>
                <a:rPr lang="en-US" dirty="0"/>
                <a:t>5</a:t>
              </a:r>
            </a:p>
            <a:p>
              <a:pPr algn="r">
                <a:lnSpc>
                  <a:spcPct val="200000"/>
                </a:lnSpc>
                <a:tabLst>
                  <a:tab pos="887413" algn="l"/>
                  <a:tab pos="1819275" algn="l"/>
                  <a:tab pos="2708275" algn="l"/>
                  <a:tab pos="3197225" algn="l"/>
                </a:tabLst>
              </a:pPr>
              <a:r>
                <a:rPr lang="en-US" dirty="0"/>
                <a:t>4</a:t>
              </a:r>
            </a:p>
            <a:p>
              <a:pPr algn="r">
                <a:lnSpc>
                  <a:spcPct val="200000"/>
                </a:lnSpc>
                <a:tabLst>
                  <a:tab pos="887413" algn="l"/>
                  <a:tab pos="1819275" algn="l"/>
                  <a:tab pos="2708275" algn="l"/>
                  <a:tab pos="3197225" algn="l"/>
                </a:tabLst>
              </a:pPr>
              <a:r>
                <a:rPr lang="en-US" dirty="0"/>
                <a:t>3</a:t>
              </a:r>
            </a:p>
            <a:p>
              <a:pPr algn="r">
                <a:lnSpc>
                  <a:spcPct val="200000"/>
                </a:lnSpc>
                <a:tabLst>
                  <a:tab pos="887413" algn="l"/>
                  <a:tab pos="1819275" algn="l"/>
                  <a:tab pos="2708275" algn="l"/>
                  <a:tab pos="3197225" algn="l"/>
                </a:tabLst>
              </a:pPr>
              <a:r>
                <a:rPr lang="en-US" dirty="0"/>
                <a:t>2</a:t>
              </a:r>
            </a:p>
            <a:p>
              <a:pPr algn="r">
                <a:lnSpc>
                  <a:spcPct val="200000"/>
                </a:lnSpc>
                <a:tabLst>
                  <a:tab pos="887413" algn="l"/>
                  <a:tab pos="1819275" algn="l"/>
                  <a:tab pos="2708275" algn="l"/>
                  <a:tab pos="3197225" algn="l"/>
                </a:tabLst>
              </a:pPr>
              <a:r>
                <a:rPr lang="en-US" dirty="0"/>
                <a:t>1</a:t>
              </a:r>
            </a:p>
            <a:p>
              <a:pPr algn="r">
                <a:lnSpc>
                  <a:spcPct val="200000"/>
                </a:lnSpc>
                <a:tabLst>
                  <a:tab pos="887413" algn="l"/>
                  <a:tab pos="1819275" algn="l"/>
                  <a:tab pos="2708275" algn="l"/>
                  <a:tab pos="3197225" algn="l"/>
                </a:tabLst>
              </a:pPr>
              <a:r>
                <a:rPr lang="en-US" dirty="0"/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84938B-A43B-694D-A140-D185485DCF69}"/>
                </a:ext>
              </a:extLst>
            </p:cNvPr>
            <p:cNvSpPr txBox="1"/>
            <p:nvPr/>
          </p:nvSpPr>
          <p:spPr>
            <a:xfrm>
              <a:off x="4456647" y="5542649"/>
              <a:ext cx="244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tabLst>
                  <a:tab pos="887413" algn="l"/>
                  <a:tab pos="1819275" algn="l"/>
                  <a:tab pos="2708275" algn="l"/>
                  <a:tab pos="3197225" algn="l"/>
                </a:tabLst>
              </a:pPr>
              <a:r>
                <a:rPr lang="en-US" b="1" i="1" dirty="0"/>
                <a:t>plasma [HCO</a:t>
              </a:r>
              <a:r>
                <a:rPr lang="en-US" b="1" i="1" baseline="-25000" dirty="0"/>
                <a:t>3</a:t>
              </a:r>
              <a:r>
                <a:rPr lang="en-US" b="1" i="1" baseline="30000" dirty="0"/>
                <a:t>–</a:t>
              </a:r>
              <a:r>
                <a:rPr lang="en-US" b="1" i="1" dirty="0"/>
                <a:t>] / mM</a:t>
              </a:r>
              <a:endParaRPr lang="en-US" b="1" i="1" baseline="30000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2859F6-DF1D-8C4F-A08B-0D72BB729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114" y="1687821"/>
              <a:ext cx="3604380" cy="3434571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4F6A482-8533-4F40-B81C-8B43DCA2763C}"/>
                </a:ext>
              </a:extLst>
            </p:cNvPr>
            <p:cNvSpPr/>
            <p:nvPr/>
          </p:nvSpPr>
          <p:spPr>
            <a:xfrm rot="21540000">
              <a:off x="2407023" y="1807149"/>
              <a:ext cx="5728447" cy="3299418"/>
            </a:xfrm>
            <a:custGeom>
              <a:avLst/>
              <a:gdLst>
                <a:gd name="connsiteX0" fmla="*/ 0 w 5728447"/>
                <a:gd name="connsiteY0" fmla="*/ 3281083 h 3299418"/>
                <a:gd name="connsiteX1" fmla="*/ 833718 w 5728447"/>
                <a:gd name="connsiteY1" fmla="*/ 3281083 h 3299418"/>
                <a:gd name="connsiteX2" fmla="*/ 1465730 w 5728447"/>
                <a:gd name="connsiteY2" fmla="*/ 3294530 h 3299418"/>
                <a:gd name="connsiteX3" fmla="*/ 1949824 w 5728447"/>
                <a:gd name="connsiteY3" fmla="*/ 3186953 h 3299418"/>
                <a:gd name="connsiteX4" fmla="*/ 2689412 w 5728447"/>
                <a:gd name="connsiteY4" fmla="*/ 2918012 h 3299418"/>
                <a:gd name="connsiteX5" fmla="*/ 3442447 w 5728447"/>
                <a:gd name="connsiteY5" fmla="*/ 2353236 h 3299418"/>
                <a:gd name="connsiteX6" fmla="*/ 4020671 w 5728447"/>
                <a:gd name="connsiteY6" fmla="*/ 1748118 h 3299418"/>
                <a:gd name="connsiteX7" fmla="*/ 5728447 w 5728447"/>
                <a:gd name="connsiteY7" fmla="*/ 0 h 329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8447" h="3299418">
                  <a:moveTo>
                    <a:pt x="0" y="3281083"/>
                  </a:moveTo>
                  <a:lnTo>
                    <a:pt x="833718" y="3281083"/>
                  </a:lnTo>
                  <a:cubicBezTo>
                    <a:pt x="1078006" y="3283324"/>
                    <a:pt x="1279712" y="3310218"/>
                    <a:pt x="1465730" y="3294530"/>
                  </a:cubicBezTo>
                  <a:cubicBezTo>
                    <a:pt x="1651748" y="3278842"/>
                    <a:pt x="1745877" y="3249706"/>
                    <a:pt x="1949824" y="3186953"/>
                  </a:cubicBezTo>
                  <a:cubicBezTo>
                    <a:pt x="2153771" y="3124200"/>
                    <a:pt x="2440642" y="3056965"/>
                    <a:pt x="2689412" y="2918012"/>
                  </a:cubicBezTo>
                  <a:cubicBezTo>
                    <a:pt x="2938183" y="2779059"/>
                    <a:pt x="3220571" y="2548218"/>
                    <a:pt x="3442447" y="2353236"/>
                  </a:cubicBezTo>
                  <a:cubicBezTo>
                    <a:pt x="3664323" y="2158254"/>
                    <a:pt x="4020671" y="1748118"/>
                    <a:pt x="4020671" y="1748118"/>
                  </a:cubicBezTo>
                  <a:lnTo>
                    <a:pt x="5728447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97902AA-47D2-514A-BB1F-DF2890973866}"/>
                </a:ext>
              </a:extLst>
            </p:cNvPr>
            <p:cNvSpPr/>
            <p:nvPr/>
          </p:nvSpPr>
          <p:spPr>
            <a:xfrm>
              <a:off x="2339788" y="2950149"/>
              <a:ext cx="5567082" cy="2191870"/>
            </a:xfrm>
            <a:custGeom>
              <a:avLst/>
              <a:gdLst>
                <a:gd name="connsiteX0" fmla="*/ 0 w 5567082"/>
                <a:gd name="connsiteY0" fmla="*/ 2191870 h 2191870"/>
                <a:gd name="connsiteX1" fmla="*/ 618565 w 5567082"/>
                <a:gd name="connsiteY1" fmla="*/ 1640541 h 2191870"/>
                <a:gd name="connsiteX2" fmla="*/ 1344706 w 5567082"/>
                <a:gd name="connsiteY2" fmla="*/ 914400 h 2191870"/>
                <a:gd name="connsiteX3" fmla="*/ 1882588 w 5567082"/>
                <a:gd name="connsiteY3" fmla="*/ 551329 h 2191870"/>
                <a:gd name="connsiteX4" fmla="*/ 2541494 w 5567082"/>
                <a:gd name="connsiteY4" fmla="*/ 228600 h 2191870"/>
                <a:gd name="connsiteX5" fmla="*/ 3092823 w 5567082"/>
                <a:gd name="connsiteY5" fmla="*/ 94129 h 2191870"/>
                <a:gd name="connsiteX6" fmla="*/ 3603812 w 5567082"/>
                <a:gd name="connsiteY6" fmla="*/ 26894 h 2191870"/>
                <a:gd name="connsiteX7" fmla="*/ 4182035 w 5567082"/>
                <a:gd name="connsiteY7" fmla="*/ 13447 h 2191870"/>
                <a:gd name="connsiteX8" fmla="*/ 5567082 w 5567082"/>
                <a:gd name="connsiteY8" fmla="*/ 0 h 2191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67082" h="2191870">
                  <a:moveTo>
                    <a:pt x="0" y="2191870"/>
                  </a:moveTo>
                  <a:cubicBezTo>
                    <a:pt x="197223" y="2022661"/>
                    <a:pt x="394447" y="1853453"/>
                    <a:pt x="618565" y="1640541"/>
                  </a:cubicBezTo>
                  <a:cubicBezTo>
                    <a:pt x="842683" y="1427629"/>
                    <a:pt x="1134036" y="1095935"/>
                    <a:pt x="1344706" y="914400"/>
                  </a:cubicBezTo>
                  <a:cubicBezTo>
                    <a:pt x="1555377" y="732865"/>
                    <a:pt x="1683123" y="665629"/>
                    <a:pt x="1882588" y="551329"/>
                  </a:cubicBezTo>
                  <a:cubicBezTo>
                    <a:pt x="2082053" y="437029"/>
                    <a:pt x="2339788" y="304800"/>
                    <a:pt x="2541494" y="228600"/>
                  </a:cubicBezTo>
                  <a:cubicBezTo>
                    <a:pt x="2743200" y="152400"/>
                    <a:pt x="2915770" y="127747"/>
                    <a:pt x="3092823" y="94129"/>
                  </a:cubicBezTo>
                  <a:cubicBezTo>
                    <a:pt x="3269876" y="60511"/>
                    <a:pt x="3422277" y="40341"/>
                    <a:pt x="3603812" y="26894"/>
                  </a:cubicBezTo>
                  <a:cubicBezTo>
                    <a:pt x="3785347" y="13447"/>
                    <a:pt x="4182035" y="13447"/>
                    <a:pt x="4182035" y="13447"/>
                  </a:cubicBezTo>
                  <a:lnTo>
                    <a:pt x="5567082" y="0"/>
                  </a:lnTo>
                </a:path>
              </a:pathLst>
            </a:custGeom>
            <a:ln w="381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01ACC23-C143-0948-A2DA-EA0493FF3E87}"/>
                </a:ext>
              </a:extLst>
            </p:cNvPr>
            <p:cNvSpPr/>
            <p:nvPr/>
          </p:nvSpPr>
          <p:spPr>
            <a:xfrm>
              <a:off x="6683188" y="303861"/>
              <a:ext cx="1896035" cy="46095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F3D410-9B45-7D48-807F-ABCC7B8BF2C1}"/>
                </a:ext>
              </a:extLst>
            </p:cNvPr>
            <p:cNvSpPr txBox="1"/>
            <p:nvPr/>
          </p:nvSpPr>
          <p:spPr>
            <a:xfrm>
              <a:off x="4643774" y="1656563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tabLst>
                  <a:tab pos="887413" algn="l"/>
                  <a:tab pos="1819275" algn="l"/>
                  <a:tab pos="2708275" algn="l"/>
                  <a:tab pos="3197225" algn="l"/>
                </a:tabLst>
              </a:pPr>
              <a:r>
                <a:rPr lang="en-US" b="1" dirty="0">
                  <a:solidFill>
                    <a:srgbClr val="00B050"/>
                  </a:solidFill>
                </a:rPr>
                <a:t>filtered</a:t>
              </a:r>
              <a:endParaRPr lang="en-US" b="1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F5F39F-2856-EA46-BA58-637B53685D49}"/>
                </a:ext>
              </a:extLst>
            </p:cNvPr>
            <p:cNvSpPr txBox="1"/>
            <p:nvPr/>
          </p:nvSpPr>
          <p:spPr>
            <a:xfrm>
              <a:off x="5656915" y="2105309"/>
              <a:ext cx="14031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tabLst>
                  <a:tab pos="887413" algn="l"/>
                  <a:tab pos="1819275" algn="l"/>
                  <a:tab pos="2708275" algn="l"/>
                  <a:tab pos="3197225" algn="l"/>
                </a:tabLst>
              </a:pPr>
              <a:r>
                <a:rPr lang="en-US" b="1" dirty="0">
                  <a:solidFill>
                    <a:srgbClr val="0070C0"/>
                  </a:solidFill>
                </a:rPr>
                <a:t>reabsorbed</a:t>
              </a:r>
              <a:endParaRPr lang="en-US" b="1" baseline="30000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15A9EC-25FB-AF4E-83E2-8FDA6C3DA208}"/>
                </a:ext>
              </a:extLst>
            </p:cNvPr>
            <p:cNvSpPr txBox="1"/>
            <p:nvPr/>
          </p:nvSpPr>
          <p:spPr>
            <a:xfrm>
              <a:off x="5677494" y="4535393"/>
              <a:ext cx="1131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tabLst>
                  <a:tab pos="887413" algn="l"/>
                  <a:tab pos="1819275" algn="l"/>
                  <a:tab pos="2708275" algn="l"/>
                  <a:tab pos="3197225" algn="l"/>
                </a:tabLst>
              </a:pPr>
              <a:r>
                <a:rPr lang="en-US" b="1" dirty="0">
                  <a:solidFill>
                    <a:srgbClr val="FF0000"/>
                  </a:solidFill>
                </a:rPr>
                <a:t>excreted</a:t>
              </a:r>
              <a:endParaRPr lang="en-US" b="1" baseline="30000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CB30BD-7C1F-1D45-89A5-B32F962DB62B}"/>
                </a:ext>
              </a:extLst>
            </p:cNvPr>
            <p:cNvSpPr txBox="1"/>
            <p:nvPr/>
          </p:nvSpPr>
          <p:spPr>
            <a:xfrm>
              <a:off x="2493676" y="2518169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tabLst>
                  <a:tab pos="887413" algn="l"/>
                  <a:tab pos="1819275" algn="l"/>
                  <a:tab pos="2708275" algn="l"/>
                  <a:tab pos="3197225" algn="l"/>
                </a:tabLst>
              </a:pPr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</a:t>
              </a:r>
              <a:r>
                <a:rPr lang="en-US" b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4919B4-1E62-3E43-9AAD-4024094EC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6115" y="2948647"/>
              <a:ext cx="460229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CE5E792-9FD4-8A4C-9768-7BEEC0348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114" y="1470972"/>
              <a:ext cx="0" cy="3664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4D59E32-07D7-A346-B4CF-2B474DFA1C41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14" y="5146092"/>
              <a:ext cx="45322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5518CEB-4CEE-14BB-27D7-30190E4C62E1}"/>
              </a:ext>
            </a:extLst>
          </p:cNvPr>
          <p:cNvCxnSpPr>
            <a:cxnSpLocks/>
          </p:cNvCxnSpPr>
          <p:nvPr/>
        </p:nvCxnSpPr>
        <p:spPr>
          <a:xfrm flipV="1">
            <a:off x="4070292" y="2353364"/>
            <a:ext cx="0" cy="272627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6437E1-2062-48EA-4A7E-D14A6A7F2BEF}"/>
              </a:ext>
            </a:extLst>
          </p:cNvPr>
          <p:cNvSpPr txBox="1"/>
          <p:nvPr/>
        </p:nvSpPr>
        <p:spPr>
          <a:xfrm>
            <a:off x="3439504" y="1960749"/>
            <a:ext cx="120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tabLst>
                <a:tab pos="887413" algn="l"/>
                <a:tab pos="1819275" algn="l"/>
                <a:tab pos="2708275" algn="l"/>
                <a:tab pos="3197225" algn="l"/>
              </a:tabLs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threshold</a:t>
            </a:r>
            <a:endParaRPr lang="en-US" b="1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3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2C04DD-6FAA-065E-A191-57C431EE00F1}"/>
              </a:ext>
            </a:extLst>
          </p:cNvPr>
          <p:cNvCxnSpPr>
            <a:cxnSpLocks/>
          </p:cNvCxnSpPr>
          <p:nvPr/>
        </p:nvCxnSpPr>
        <p:spPr>
          <a:xfrm>
            <a:off x="2048522" y="1104958"/>
            <a:ext cx="474823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>
            <a:extLst>
              <a:ext uri="{FF2B5EF4-FFF2-40B4-BE49-F238E27FC236}">
                <a16:creationId xmlns:a16="http://schemas.microsoft.com/office/drawing/2014/main" id="{B49001CD-A1DC-8141-7C50-E87452BE33DB}"/>
              </a:ext>
            </a:extLst>
          </p:cNvPr>
          <p:cNvSpPr/>
          <p:nvPr/>
        </p:nvSpPr>
        <p:spPr>
          <a:xfrm>
            <a:off x="1937212" y="499668"/>
            <a:ext cx="5690943" cy="2080575"/>
          </a:xfrm>
          <a:custGeom>
            <a:avLst/>
            <a:gdLst>
              <a:gd name="connsiteX0" fmla="*/ 4533811 w 5690943"/>
              <a:gd name="connsiteY0" fmla="*/ 1954407 h 2080575"/>
              <a:gd name="connsiteX1" fmla="*/ 4133118 w 5690943"/>
              <a:gd name="connsiteY1" fmla="*/ 1954407 h 2080575"/>
              <a:gd name="connsiteX2" fmla="*/ 3547491 w 5690943"/>
              <a:gd name="connsiteY2" fmla="*/ 1964681 h 2080575"/>
              <a:gd name="connsiteX3" fmla="*/ 3044058 w 5690943"/>
              <a:gd name="connsiteY3" fmla="*/ 1913310 h 2080575"/>
              <a:gd name="connsiteX4" fmla="*/ 2776930 w 5690943"/>
              <a:gd name="connsiteY4" fmla="*/ 1779746 h 2080575"/>
              <a:gd name="connsiteX5" fmla="*/ 2294044 w 5690943"/>
              <a:gd name="connsiteY5" fmla="*/ 1204393 h 2080575"/>
              <a:gd name="connsiteX6" fmla="*/ 1975545 w 5690943"/>
              <a:gd name="connsiteY6" fmla="*/ 700960 h 2080575"/>
              <a:gd name="connsiteX7" fmla="*/ 1585127 w 5690943"/>
              <a:gd name="connsiteY7" fmla="*/ 320816 h 2080575"/>
              <a:gd name="connsiteX8" fmla="*/ 1246080 w 5690943"/>
              <a:gd name="connsiteY8" fmla="*/ 94784 h 2080575"/>
              <a:gd name="connsiteX9" fmla="*/ 814566 w 5690943"/>
              <a:gd name="connsiteY9" fmla="*/ 12591 h 2080575"/>
              <a:gd name="connsiteX10" fmla="*/ 208390 w 5690943"/>
              <a:gd name="connsiteY10" fmla="*/ 2317 h 2080575"/>
              <a:gd name="connsiteX11" fmla="*/ 2907 w 5690943"/>
              <a:gd name="connsiteY11" fmla="*/ 33139 h 2080575"/>
              <a:gd name="connsiteX12" fmla="*/ 105649 w 5690943"/>
              <a:gd name="connsiteY12" fmla="*/ 84510 h 2080575"/>
              <a:gd name="connsiteX13" fmla="*/ 352228 w 5690943"/>
              <a:gd name="connsiteY13" fmla="*/ 105058 h 2080575"/>
              <a:gd name="connsiteX14" fmla="*/ 763195 w 5690943"/>
              <a:gd name="connsiteY14" fmla="*/ 115333 h 2080575"/>
              <a:gd name="connsiteX15" fmla="*/ 1112516 w 5690943"/>
              <a:gd name="connsiteY15" fmla="*/ 156429 h 2080575"/>
              <a:gd name="connsiteX16" fmla="*/ 1389918 w 5690943"/>
              <a:gd name="connsiteY16" fmla="*/ 351638 h 2080575"/>
              <a:gd name="connsiteX17" fmla="*/ 1677595 w 5690943"/>
              <a:gd name="connsiteY17" fmla="*/ 629040 h 2080575"/>
              <a:gd name="connsiteX18" fmla="*/ 1996094 w 5690943"/>
              <a:gd name="connsiteY18" fmla="*/ 1081103 h 2080575"/>
              <a:gd name="connsiteX19" fmla="*/ 2252948 w 5690943"/>
              <a:gd name="connsiteY19" fmla="*/ 1502344 h 2080575"/>
              <a:gd name="connsiteX20" fmla="*/ 2561172 w 5690943"/>
              <a:gd name="connsiteY20" fmla="*/ 1831117 h 2080575"/>
              <a:gd name="connsiteX21" fmla="*/ 2889945 w 5690943"/>
              <a:gd name="connsiteY21" fmla="*/ 2016052 h 2080575"/>
              <a:gd name="connsiteX22" fmla="*/ 3311186 w 5690943"/>
              <a:gd name="connsiteY22" fmla="*/ 2026326 h 2080575"/>
              <a:gd name="connsiteX23" fmla="*/ 3681055 w 5690943"/>
              <a:gd name="connsiteY23" fmla="*/ 2046874 h 2080575"/>
              <a:gd name="connsiteX24" fmla="*/ 4020103 w 5690943"/>
              <a:gd name="connsiteY24" fmla="*/ 2057148 h 2080575"/>
              <a:gd name="connsiteX25" fmla="*/ 4451617 w 5690943"/>
              <a:gd name="connsiteY25" fmla="*/ 2057148 h 2080575"/>
              <a:gd name="connsiteX26" fmla="*/ 5057793 w 5690943"/>
              <a:gd name="connsiteY26" fmla="*/ 2057148 h 2080575"/>
              <a:gd name="connsiteX27" fmla="*/ 5622871 w 5690943"/>
              <a:gd name="connsiteY27" fmla="*/ 2077697 h 2080575"/>
              <a:gd name="connsiteX28" fmla="*/ 5633145 w 5690943"/>
              <a:gd name="connsiteY28" fmla="*/ 1985229 h 2080575"/>
              <a:gd name="connsiteX29" fmla="*/ 5191357 w 5690943"/>
              <a:gd name="connsiteY29" fmla="*/ 1964681 h 2080575"/>
              <a:gd name="connsiteX30" fmla="*/ 4718745 w 5690943"/>
              <a:gd name="connsiteY30" fmla="*/ 1954407 h 2080575"/>
              <a:gd name="connsiteX31" fmla="*/ 4533811 w 5690943"/>
              <a:gd name="connsiteY31" fmla="*/ 1954407 h 208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90943" h="2080575">
                <a:moveTo>
                  <a:pt x="4533811" y="1954407"/>
                </a:moveTo>
                <a:lnTo>
                  <a:pt x="4133118" y="1954407"/>
                </a:lnTo>
                <a:cubicBezTo>
                  <a:pt x="3968731" y="1956119"/>
                  <a:pt x="3729001" y="1971531"/>
                  <a:pt x="3547491" y="1964681"/>
                </a:cubicBezTo>
                <a:cubicBezTo>
                  <a:pt x="3365981" y="1957831"/>
                  <a:pt x="3172485" y="1944132"/>
                  <a:pt x="3044058" y="1913310"/>
                </a:cubicBezTo>
                <a:cubicBezTo>
                  <a:pt x="2915631" y="1882488"/>
                  <a:pt x="2901932" y="1897899"/>
                  <a:pt x="2776930" y="1779746"/>
                </a:cubicBezTo>
                <a:cubicBezTo>
                  <a:pt x="2651928" y="1661593"/>
                  <a:pt x="2427608" y="1384191"/>
                  <a:pt x="2294044" y="1204393"/>
                </a:cubicBezTo>
                <a:cubicBezTo>
                  <a:pt x="2160480" y="1024595"/>
                  <a:pt x="2093698" y="848223"/>
                  <a:pt x="1975545" y="700960"/>
                </a:cubicBezTo>
                <a:cubicBezTo>
                  <a:pt x="1857392" y="553697"/>
                  <a:pt x="1706704" y="421845"/>
                  <a:pt x="1585127" y="320816"/>
                </a:cubicBezTo>
                <a:cubicBezTo>
                  <a:pt x="1463549" y="219787"/>
                  <a:pt x="1374507" y="146155"/>
                  <a:pt x="1246080" y="94784"/>
                </a:cubicBezTo>
                <a:cubicBezTo>
                  <a:pt x="1117653" y="43413"/>
                  <a:pt x="987514" y="28002"/>
                  <a:pt x="814566" y="12591"/>
                </a:cubicBezTo>
                <a:cubicBezTo>
                  <a:pt x="641618" y="-2820"/>
                  <a:pt x="343666" y="-1108"/>
                  <a:pt x="208390" y="2317"/>
                </a:cubicBezTo>
                <a:cubicBezTo>
                  <a:pt x="73114" y="5742"/>
                  <a:pt x="20030" y="19440"/>
                  <a:pt x="2907" y="33139"/>
                </a:cubicBezTo>
                <a:cubicBezTo>
                  <a:pt x="-14216" y="46838"/>
                  <a:pt x="47429" y="72523"/>
                  <a:pt x="105649" y="84510"/>
                </a:cubicBezTo>
                <a:cubicBezTo>
                  <a:pt x="163869" y="96496"/>
                  <a:pt x="242637" y="99921"/>
                  <a:pt x="352228" y="105058"/>
                </a:cubicBezTo>
                <a:cubicBezTo>
                  <a:pt x="461819" y="110195"/>
                  <a:pt x="636480" y="106771"/>
                  <a:pt x="763195" y="115333"/>
                </a:cubicBezTo>
                <a:cubicBezTo>
                  <a:pt x="889910" y="123895"/>
                  <a:pt x="1008062" y="117045"/>
                  <a:pt x="1112516" y="156429"/>
                </a:cubicBezTo>
                <a:cubicBezTo>
                  <a:pt x="1216970" y="195813"/>
                  <a:pt x="1295738" y="272870"/>
                  <a:pt x="1389918" y="351638"/>
                </a:cubicBezTo>
                <a:cubicBezTo>
                  <a:pt x="1484098" y="430406"/>
                  <a:pt x="1576566" y="507462"/>
                  <a:pt x="1677595" y="629040"/>
                </a:cubicBezTo>
                <a:cubicBezTo>
                  <a:pt x="1778624" y="750617"/>
                  <a:pt x="1900202" y="935552"/>
                  <a:pt x="1996094" y="1081103"/>
                </a:cubicBezTo>
                <a:cubicBezTo>
                  <a:pt x="2091986" y="1226654"/>
                  <a:pt x="2158768" y="1377342"/>
                  <a:pt x="2252948" y="1502344"/>
                </a:cubicBezTo>
                <a:cubicBezTo>
                  <a:pt x="2347128" y="1627346"/>
                  <a:pt x="2455006" y="1745499"/>
                  <a:pt x="2561172" y="1831117"/>
                </a:cubicBezTo>
                <a:cubicBezTo>
                  <a:pt x="2667338" y="1916735"/>
                  <a:pt x="2764943" y="1983517"/>
                  <a:pt x="2889945" y="2016052"/>
                </a:cubicBezTo>
                <a:cubicBezTo>
                  <a:pt x="3014947" y="2048587"/>
                  <a:pt x="3179334" y="2021189"/>
                  <a:pt x="3311186" y="2026326"/>
                </a:cubicBezTo>
                <a:cubicBezTo>
                  <a:pt x="3443038" y="2031463"/>
                  <a:pt x="3562902" y="2041737"/>
                  <a:pt x="3681055" y="2046874"/>
                </a:cubicBezTo>
                <a:cubicBezTo>
                  <a:pt x="3799208" y="2052011"/>
                  <a:pt x="3891676" y="2055436"/>
                  <a:pt x="4020103" y="2057148"/>
                </a:cubicBezTo>
                <a:cubicBezTo>
                  <a:pt x="4148530" y="2058860"/>
                  <a:pt x="4451617" y="2057148"/>
                  <a:pt x="4451617" y="2057148"/>
                </a:cubicBezTo>
                <a:lnTo>
                  <a:pt x="5057793" y="2057148"/>
                </a:lnTo>
                <a:cubicBezTo>
                  <a:pt x="5253002" y="2060573"/>
                  <a:pt x="5526979" y="2089683"/>
                  <a:pt x="5622871" y="2077697"/>
                </a:cubicBezTo>
                <a:cubicBezTo>
                  <a:pt x="5718763" y="2065711"/>
                  <a:pt x="5705064" y="2004065"/>
                  <a:pt x="5633145" y="1985229"/>
                </a:cubicBezTo>
                <a:cubicBezTo>
                  <a:pt x="5561226" y="1966393"/>
                  <a:pt x="5343757" y="1969818"/>
                  <a:pt x="5191357" y="1964681"/>
                </a:cubicBezTo>
                <a:cubicBezTo>
                  <a:pt x="5038957" y="1959544"/>
                  <a:pt x="4830048" y="1956119"/>
                  <a:pt x="4718745" y="1954407"/>
                </a:cubicBezTo>
                <a:cubicBezTo>
                  <a:pt x="4607442" y="1952695"/>
                  <a:pt x="4631415" y="1954407"/>
                  <a:pt x="4533811" y="1954407"/>
                </a:cubicBez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BB8DB68C-BA6C-2195-EFDF-F90431038565}"/>
              </a:ext>
            </a:extLst>
          </p:cNvPr>
          <p:cNvSpPr/>
          <p:nvPr/>
        </p:nvSpPr>
        <p:spPr>
          <a:xfrm>
            <a:off x="1941816" y="725660"/>
            <a:ext cx="3042885" cy="1863592"/>
          </a:xfrm>
          <a:custGeom>
            <a:avLst/>
            <a:gdLst>
              <a:gd name="connsiteX0" fmla="*/ 2887038 w 3042885"/>
              <a:gd name="connsiteY0" fmla="*/ 1791509 h 1863592"/>
              <a:gd name="connsiteX1" fmla="*/ 3010328 w 3042885"/>
              <a:gd name="connsiteY1" fmla="*/ 1801783 h 1863592"/>
              <a:gd name="connsiteX2" fmla="*/ 3010328 w 3042885"/>
              <a:gd name="connsiteY2" fmla="*/ 1842879 h 1863592"/>
              <a:gd name="connsiteX3" fmla="*/ 2640458 w 3042885"/>
              <a:gd name="connsiteY3" fmla="*/ 1863428 h 1863592"/>
              <a:gd name="connsiteX4" fmla="*/ 2291137 w 3042885"/>
              <a:gd name="connsiteY4" fmla="*/ 1832605 h 1863592"/>
              <a:gd name="connsiteX5" fmla="*/ 1880171 w 3042885"/>
              <a:gd name="connsiteY5" fmla="*/ 1832605 h 1863592"/>
              <a:gd name="connsiteX6" fmla="*/ 1541123 w 3042885"/>
              <a:gd name="connsiteY6" fmla="*/ 1657944 h 1863592"/>
              <a:gd name="connsiteX7" fmla="*/ 1335640 w 3042885"/>
              <a:gd name="connsiteY7" fmla="*/ 1390816 h 1863592"/>
              <a:gd name="connsiteX8" fmla="*/ 986319 w 3042885"/>
              <a:gd name="connsiteY8" fmla="*/ 928479 h 1863592"/>
              <a:gd name="connsiteX9" fmla="*/ 523982 w 3042885"/>
              <a:gd name="connsiteY9" fmla="*/ 445594 h 1863592"/>
              <a:gd name="connsiteX10" fmla="*/ 154112 w 3042885"/>
              <a:gd name="connsiteY10" fmla="*/ 199014 h 1863592"/>
              <a:gd name="connsiteX11" fmla="*/ 0 w 3042885"/>
              <a:gd name="connsiteY11" fmla="*/ 65450 h 1863592"/>
              <a:gd name="connsiteX12" fmla="*/ 154112 w 3042885"/>
              <a:gd name="connsiteY12" fmla="*/ 3805 h 1863592"/>
              <a:gd name="connsiteX13" fmla="*/ 431514 w 3042885"/>
              <a:gd name="connsiteY13" fmla="*/ 24353 h 1863592"/>
              <a:gd name="connsiteX14" fmla="*/ 811658 w 3042885"/>
              <a:gd name="connsiteY14" fmla="*/ 168192 h 1863592"/>
              <a:gd name="connsiteX15" fmla="*/ 1232899 w 3042885"/>
              <a:gd name="connsiteY15" fmla="*/ 620255 h 1863592"/>
              <a:gd name="connsiteX16" fmla="*/ 1571946 w 3042885"/>
              <a:gd name="connsiteY16" fmla="*/ 1164785 h 1863592"/>
              <a:gd name="connsiteX17" fmla="*/ 1952090 w 3042885"/>
              <a:gd name="connsiteY17" fmla="*/ 1647670 h 1863592"/>
              <a:gd name="connsiteX18" fmla="*/ 2393878 w 3042885"/>
              <a:gd name="connsiteY18" fmla="*/ 1760686 h 1863592"/>
              <a:gd name="connsiteX19" fmla="*/ 2887038 w 3042885"/>
              <a:gd name="connsiteY19" fmla="*/ 1791509 h 186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042885" h="1863592">
                <a:moveTo>
                  <a:pt x="2887038" y="1791509"/>
                </a:moveTo>
                <a:cubicBezTo>
                  <a:pt x="2989780" y="1798359"/>
                  <a:pt x="3010328" y="1801783"/>
                  <a:pt x="3010328" y="1801783"/>
                </a:cubicBezTo>
                <a:cubicBezTo>
                  <a:pt x="3030876" y="1810345"/>
                  <a:pt x="3071973" y="1832605"/>
                  <a:pt x="3010328" y="1842879"/>
                </a:cubicBezTo>
                <a:cubicBezTo>
                  <a:pt x="2948683" y="1853153"/>
                  <a:pt x="2760323" y="1865140"/>
                  <a:pt x="2640458" y="1863428"/>
                </a:cubicBezTo>
                <a:cubicBezTo>
                  <a:pt x="2520593" y="1861716"/>
                  <a:pt x="2417851" y="1837742"/>
                  <a:pt x="2291137" y="1832605"/>
                </a:cubicBezTo>
                <a:cubicBezTo>
                  <a:pt x="2164422" y="1827468"/>
                  <a:pt x="2005173" y="1861715"/>
                  <a:pt x="1880171" y="1832605"/>
                </a:cubicBezTo>
                <a:cubicBezTo>
                  <a:pt x="1755169" y="1803495"/>
                  <a:pt x="1631878" y="1731575"/>
                  <a:pt x="1541123" y="1657944"/>
                </a:cubicBezTo>
                <a:cubicBezTo>
                  <a:pt x="1450368" y="1584313"/>
                  <a:pt x="1335640" y="1390816"/>
                  <a:pt x="1335640" y="1390816"/>
                </a:cubicBezTo>
                <a:cubicBezTo>
                  <a:pt x="1243173" y="1269238"/>
                  <a:pt x="1121595" y="1086016"/>
                  <a:pt x="986319" y="928479"/>
                </a:cubicBezTo>
                <a:cubicBezTo>
                  <a:pt x="851043" y="770942"/>
                  <a:pt x="662683" y="567171"/>
                  <a:pt x="523982" y="445594"/>
                </a:cubicBezTo>
                <a:cubicBezTo>
                  <a:pt x="385281" y="324017"/>
                  <a:pt x="241442" y="262371"/>
                  <a:pt x="154112" y="199014"/>
                </a:cubicBezTo>
                <a:cubicBezTo>
                  <a:pt x="66782" y="135657"/>
                  <a:pt x="0" y="97985"/>
                  <a:pt x="0" y="65450"/>
                </a:cubicBezTo>
                <a:cubicBezTo>
                  <a:pt x="0" y="32915"/>
                  <a:pt x="82193" y="10654"/>
                  <a:pt x="154112" y="3805"/>
                </a:cubicBezTo>
                <a:cubicBezTo>
                  <a:pt x="226031" y="-3044"/>
                  <a:pt x="321923" y="-3045"/>
                  <a:pt x="431514" y="24353"/>
                </a:cubicBezTo>
                <a:cubicBezTo>
                  <a:pt x="541105" y="51751"/>
                  <a:pt x="678094" y="68875"/>
                  <a:pt x="811658" y="168192"/>
                </a:cubicBezTo>
                <a:cubicBezTo>
                  <a:pt x="945222" y="267509"/>
                  <a:pt x="1106184" y="454156"/>
                  <a:pt x="1232899" y="620255"/>
                </a:cubicBezTo>
                <a:cubicBezTo>
                  <a:pt x="1359614" y="786354"/>
                  <a:pt x="1452081" y="993549"/>
                  <a:pt x="1571946" y="1164785"/>
                </a:cubicBezTo>
                <a:cubicBezTo>
                  <a:pt x="1691811" y="1336021"/>
                  <a:pt x="1815101" y="1548353"/>
                  <a:pt x="1952090" y="1647670"/>
                </a:cubicBezTo>
                <a:cubicBezTo>
                  <a:pt x="2089079" y="1746987"/>
                  <a:pt x="2239766" y="1738425"/>
                  <a:pt x="2393878" y="1760686"/>
                </a:cubicBezTo>
                <a:cubicBezTo>
                  <a:pt x="2547990" y="1782947"/>
                  <a:pt x="2784296" y="1784659"/>
                  <a:pt x="2887038" y="1791509"/>
                </a:cubicBezTo>
                <a:close/>
              </a:path>
            </a:pathLst>
          </a:cu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E145418-A085-A909-058A-67E8412506EF}"/>
              </a:ext>
            </a:extLst>
          </p:cNvPr>
          <p:cNvCxnSpPr>
            <a:cxnSpLocks/>
          </p:cNvCxnSpPr>
          <p:nvPr/>
        </p:nvCxnSpPr>
        <p:spPr>
          <a:xfrm flipV="1">
            <a:off x="4782683" y="163693"/>
            <a:ext cx="0" cy="63979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8B38541-B1AC-A8A5-514C-9CCDCD4D4C4F}"/>
              </a:ext>
            </a:extLst>
          </p:cNvPr>
          <p:cNvCxnSpPr>
            <a:cxnSpLocks/>
          </p:cNvCxnSpPr>
          <p:nvPr/>
        </p:nvCxnSpPr>
        <p:spPr>
          <a:xfrm flipV="1">
            <a:off x="3465852" y="163484"/>
            <a:ext cx="0" cy="639817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AB2E6CE0-6060-28D3-1568-F10843F776FC}"/>
              </a:ext>
            </a:extLst>
          </p:cNvPr>
          <p:cNvSpPr/>
          <p:nvPr/>
        </p:nvSpPr>
        <p:spPr>
          <a:xfrm>
            <a:off x="1823016" y="1788061"/>
            <a:ext cx="3807422" cy="810265"/>
          </a:xfrm>
          <a:custGeom>
            <a:avLst/>
            <a:gdLst>
              <a:gd name="connsiteX0" fmla="*/ 3663574 w 3807422"/>
              <a:gd name="connsiteY0" fmla="*/ 707110 h 810265"/>
              <a:gd name="connsiteX1" fmla="*/ 2851915 w 3807422"/>
              <a:gd name="connsiteY1" fmla="*/ 717384 h 810265"/>
              <a:gd name="connsiteX2" fmla="*/ 2040257 w 3807422"/>
              <a:gd name="connsiteY2" fmla="*/ 666014 h 810265"/>
              <a:gd name="connsiteX3" fmla="*/ 1598468 w 3807422"/>
              <a:gd name="connsiteY3" fmla="*/ 563272 h 810265"/>
              <a:gd name="connsiteX4" fmla="*/ 930648 w 3807422"/>
              <a:gd name="connsiteY4" fmla="*/ 285870 h 810265"/>
              <a:gd name="connsiteX5" fmla="*/ 314199 w 3807422"/>
              <a:gd name="connsiteY5" fmla="*/ 8468 h 810265"/>
              <a:gd name="connsiteX6" fmla="*/ 36796 w 3807422"/>
              <a:gd name="connsiteY6" fmla="*/ 90661 h 810265"/>
              <a:gd name="connsiteX7" fmla="*/ 16248 w 3807422"/>
              <a:gd name="connsiteY7" fmla="*/ 285870 h 810265"/>
              <a:gd name="connsiteX8" fmla="*/ 160086 w 3807422"/>
              <a:gd name="connsiteY8" fmla="*/ 552998 h 810265"/>
              <a:gd name="connsiteX9" fmla="*/ 910100 w 3807422"/>
              <a:gd name="connsiteY9" fmla="*/ 696836 h 810265"/>
              <a:gd name="connsiteX10" fmla="*/ 1742306 w 3807422"/>
              <a:gd name="connsiteY10" fmla="*/ 779029 h 810265"/>
              <a:gd name="connsiteX11" fmla="*/ 2523142 w 3807422"/>
              <a:gd name="connsiteY11" fmla="*/ 789304 h 810265"/>
              <a:gd name="connsiteX12" fmla="*/ 3324527 w 3807422"/>
              <a:gd name="connsiteY12" fmla="*/ 809852 h 810265"/>
              <a:gd name="connsiteX13" fmla="*/ 3776590 w 3807422"/>
              <a:gd name="connsiteY13" fmla="*/ 768755 h 810265"/>
              <a:gd name="connsiteX14" fmla="*/ 3663574 w 3807422"/>
              <a:gd name="connsiteY14" fmla="*/ 707110 h 81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07422" h="810265">
                <a:moveTo>
                  <a:pt x="3663574" y="707110"/>
                </a:moveTo>
                <a:cubicBezTo>
                  <a:pt x="3509462" y="698548"/>
                  <a:pt x="3122468" y="724233"/>
                  <a:pt x="2851915" y="717384"/>
                </a:cubicBezTo>
                <a:cubicBezTo>
                  <a:pt x="2581362" y="710535"/>
                  <a:pt x="2249165" y="691699"/>
                  <a:pt x="2040257" y="666014"/>
                </a:cubicBezTo>
                <a:cubicBezTo>
                  <a:pt x="1831349" y="640329"/>
                  <a:pt x="1783403" y="626629"/>
                  <a:pt x="1598468" y="563272"/>
                </a:cubicBezTo>
                <a:cubicBezTo>
                  <a:pt x="1413533" y="499915"/>
                  <a:pt x="1144693" y="378337"/>
                  <a:pt x="930648" y="285870"/>
                </a:cubicBezTo>
                <a:cubicBezTo>
                  <a:pt x="716603" y="193403"/>
                  <a:pt x="463174" y="41003"/>
                  <a:pt x="314199" y="8468"/>
                </a:cubicBezTo>
                <a:cubicBezTo>
                  <a:pt x="165224" y="-24067"/>
                  <a:pt x="86454" y="44427"/>
                  <a:pt x="36796" y="90661"/>
                </a:cubicBezTo>
                <a:cubicBezTo>
                  <a:pt x="-12862" y="136895"/>
                  <a:pt x="-4300" y="208814"/>
                  <a:pt x="16248" y="285870"/>
                </a:cubicBezTo>
                <a:cubicBezTo>
                  <a:pt x="36796" y="362926"/>
                  <a:pt x="11111" y="484504"/>
                  <a:pt x="160086" y="552998"/>
                </a:cubicBezTo>
                <a:cubicBezTo>
                  <a:pt x="309061" y="621492"/>
                  <a:pt x="646397" y="659164"/>
                  <a:pt x="910100" y="696836"/>
                </a:cubicBezTo>
                <a:cubicBezTo>
                  <a:pt x="1173803" y="734508"/>
                  <a:pt x="1473466" y="763618"/>
                  <a:pt x="1742306" y="779029"/>
                </a:cubicBezTo>
                <a:cubicBezTo>
                  <a:pt x="2011146" y="794440"/>
                  <a:pt x="2523142" y="789304"/>
                  <a:pt x="2523142" y="789304"/>
                </a:cubicBezTo>
                <a:cubicBezTo>
                  <a:pt x="2786845" y="794441"/>
                  <a:pt x="3115619" y="813277"/>
                  <a:pt x="3324527" y="809852"/>
                </a:cubicBezTo>
                <a:cubicBezTo>
                  <a:pt x="3533435" y="806427"/>
                  <a:pt x="3718370" y="789303"/>
                  <a:pt x="3776590" y="768755"/>
                </a:cubicBezTo>
                <a:cubicBezTo>
                  <a:pt x="3834810" y="748207"/>
                  <a:pt x="3817686" y="715672"/>
                  <a:pt x="3663574" y="707110"/>
                </a:cubicBezTo>
                <a:close/>
              </a:path>
            </a:pathLst>
          </a:cu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DC8A0C-1053-5F3A-30FF-306A482FBDAC}"/>
              </a:ext>
            </a:extLst>
          </p:cNvPr>
          <p:cNvSpPr/>
          <p:nvPr/>
        </p:nvSpPr>
        <p:spPr>
          <a:xfrm>
            <a:off x="1728980" y="408798"/>
            <a:ext cx="333715" cy="2277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EAC0A-A7A8-9341-8C33-002078C9E95D}"/>
              </a:ext>
            </a:extLst>
          </p:cNvPr>
          <p:cNvSpPr txBox="1"/>
          <p:nvPr/>
        </p:nvSpPr>
        <p:spPr>
          <a:xfrm>
            <a:off x="2118591" y="5887688"/>
            <a:ext cx="492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0"/>
            <a:r>
              <a:rPr lang="en-US" dirty="0"/>
              <a:t>12	16	20	24	28	32	36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4938B-A43B-694D-A140-D185485DCF69}"/>
              </a:ext>
            </a:extLst>
          </p:cNvPr>
          <p:cNvSpPr txBox="1"/>
          <p:nvPr/>
        </p:nvSpPr>
        <p:spPr>
          <a:xfrm>
            <a:off x="5186144" y="6183717"/>
            <a:ext cx="232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tabLst>
                <a:tab pos="887413" algn="l"/>
                <a:tab pos="1819275" algn="l"/>
                <a:tab pos="2708275" algn="l"/>
                <a:tab pos="3197225" algn="l"/>
              </a:tabLst>
            </a:pPr>
            <a:r>
              <a:rPr lang="en-US" b="1" i="1" dirty="0"/>
              <a:t>serum [HCO</a:t>
            </a:r>
            <a:r>
              <a:rPr lang="en-US" b="1" i="1" baseline="-25000" dirty="0"/>
              <a:t>3</a:t>
            </a:r>
            <a:r>
              <a:rPr lang="en-US" b="1" i="1" baseline="30000" dirty="0"/>
              <a:t>–</a:t>
            </a:r>
            <a:r>
              <a:rPr lang="en-US" b="1" i="1" dirty="0"/>
              <a:t>] / mM</a:t>
            </a:r>
            <a:endParaRPr lang="en-US" b="1" i="1" baseline="30000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3DF7B6A-2824-354B-9B3F-F2254F08663B}"/>
              </a:ext>
            </a:extLst>
          </p:cNvPr>
          <p:cNvSpPr/>
          <p:nvPr/>
        </p:nvSpPr>
        <p:spPr>
          <a:xfrm>
            <a:off x="4548297" y="3322157"/>
            <a:ext cx="3664889" cy="2532360"/>
          </a:xfrm>
          <a:custGeom>
            <a:avLst/>
            <a:gdLst>
              <a:gd name="connsiteX0" fmla="*/ 6770 w 3664889"/>
              <a:gd name="connsiteY0" fmla="*/ 3167478 h 3171560"/>
              <a:gd name="connsiteX1" fmla="*/ 544652 w 3664889"/>
              <a:gd name="connsiteY1" fmla="*/ 2979219 h 3171560"/>
              <a:gd name="connsiteX2" fmla="*/ 1445605 w 3664889"/>
              <a:gd name="connsiteY2" fmla="*/ 2481678 h 3171560"/>
              <a:gd name="connsiteX3" fmla="*/ 2413793 w 3664889"/>
              <a:gd name="connsiteY3" fmla="*/ 1473149 h 3171560"/>
              <a:gd name="connsiteX4" fmla="*/ 3247511 w 3664889"/>
              <a:gd name="connsiteY4" fmla="*/ 74655 h 3171560"/>
              <a:gd name="connsiteX5" fmla="*/ 3637475 w 3664889"/>
              <a:gd name="connsiteY5" fmla="*/ 303255 h 3171560"/>
              <a:gd name="connsiteX6" fmla="*/ 3570240 w 3664889"/>
              <a:gd name="connsiteY6" fmla="*/ 1257996 h 3171560"/>
              <a:gd name="connsiteX7" fmla="*/ 3072699 w 3664889"/>
              <a:gd name="connsiteY7" fmla="*/ 1742090 h 3171560"/>
              <a:gd name="connsiteX8" fmla="*/ 2534817 w 3664889"/>
              <a:gd name="connsiteY8" fmla="*/ 2226184 h 3171560"/>
              <a:gd name="connsiteX9" fmla="*/ 1754887 w 3664889"/>
              <a:gd name="connsiteY9" fmla="*/ 2710278 h 3171560"/>
              <a:gd name="connsiteX10" fmla="*/ 907723 w 3664889"/>
              <a:gd name="connsiteY10" fmla="*/ 3073349 h 3171560"/>
              <a:gd name="connsiteX11" fmla="*/ 6770 w 3664889"/>
              <a:gd name="connsiteY11" fmla="*/ 3167478 h 317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64889" h="3171560">
                <a:moveTo>
                  <a:pt x="6770" y="3167478"/>
                </a:moveTo>
                <a:cubicBezTo>
                  <a:pt x="-53742" y="3151790"/>
                  <a:pt x="304846" y="3093519"/>
                  <a:pt x="544652" y="2979219"/>
                </a:cubicBezTo>
                <a:cubicBezTo>
                  <a:pt x="784458" y="2864919"/>
                  <a:pt x="1134082" y="2732690"/>
                  <a:pt x="1445605" y="2481678"/>
                </a:cubicBezTo>
                <a:cubicBezTo>
                  <a:pt x="1757128" y="2230666"/>
                  <a:pt x="2113475" y="1874319"/>
                  <a:pt x="2413793" y="1473149"/>
                </a:cubicBezTo>
                <a:cubicBezTo>
                  <a:pt x="2714111" y="1071979"/>
                  <a:pt x="3043564" y="269637"/>
                  <a:pt x="3247511" y="74655"/>
                </a:cubicBezTo>
                <a:cubicBezTo>
                  <a:pt x="3451458" y="-120327"/>
                  <a:pt x="3583687" y="106031"/>
                  <a:pt x="3637475" y="303255"/>
                </a:cubicBezTo>
                <a:cubicBezTo>
                  <a:pt x="3691263" y="500478"/>
                  <a:pt x="3664369" y="1018190"/>
                  <a:pt x="3570240" y="1257996"/>
                </a:cubicBezTo>
                <a:cubicBezTo>
                  <a:pt x="3476111" y="1497802"/>
                  <a:pt x="3245269" y="1580725"/>
                  <a:pt x="3072699" y="1742090"/>
                </a:cubicBezTo>
                <a:cubicBezTo>
                  <a:pt x="2900129" y="1903455"/>
                  <a:pt x="2754452" y="2064819"/>
                  <a:pt x="2534817" y="2226184"/>
                </a:cubicBezTo>
                <a:cubicBezTo>
                  <a:pt x="2315182" y="2387549"/>
                  <a:pt x="2026069" y="2569084"/>
                  <a:pt x="1754887" y="2710278"/>
                </a:cubicBezTo>
                <a:cubicBezTo>
                  <a:pt x="1483705" y="2851472"/>
                  <a:pt x="1203558" y="2992667"/>
                  <a:pt x="907723" y="3073349"/>
                </a:cubicBezTo>
                <a:cubicBezTo>
                  <a:pt x="611888" y="3154031"/>
                  <a:pt x="67282" y="3183166"/>
                  <a:pt x="6770" y="3167478"/>
                </a:cubicBezTo>
                <a:close/>
              </a:path>
            </a:pathLst>
          </a:cu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8E07249-CA09-6E44-830F-73562E883885}"/>
              </a:ext>
            </a:extLst>
          </p:cNvPr>
          <p:cNvSpPr/>
          <p:nvPr/>
        </p:nvSpPr>
        <p:spPr>
          <a:xfrm>
            <a:off x="4178640" y="3143892"/>
            <a:ext cx="4098160" cy="1049581"/>
          </a:xfrm>
          <a:custGeom>
            <a:avLst/>
            <a:gdLst>
              <a:gd name="connsiteX0" fmla="*/ 161365 w 4098160"/>
              <a:gd name="connsiteY0" fmla="*/ 1193485 h 1314509"/>
              <a:gd name="connsiteX1" fmla="*/ 806824 w 4098160"/>
              <a:gd name="connsiteY1" fmla="*/ 763180 h 1314509"/>
              <a:gd name="connsiteX2" fmla="*/ 1304365 w 4098160"/>
              <a:gd name="connsiteY2" fmla="*/ 507685 h 1314509"/>
              <a:gd name="connsiteX3" fmla="*/ 2178424 w 4098160"/>
              <a:gd name="connsiteY3" fmla="*/ 184956 h 1314509"/>
              <a:gd name="connsiteX4" fmla="*/ 2998695 w 4098160"/>
              <a:gd name="connsiteY4" fmla="*/ 63933 h 1314509"/>
              <a:gd name="connsiteX5" fmla="*/ 3751730 w 4098160"/>
              <a:gd name="connsiteY5" fmla="*/ 10144 h 1314509"/>
              <a:gd name="connsiteX6" fmla="*/ 4020671 w 4098160"/>
              <a:gd name="connsiteY6" fmla="*/ 265638 h 1314509"/>
              <a:gd name="connsiteX7" fmla="*/ 3993777 w 4098160"/>
              <a:gd name="connsiteY7" fmla="*/ 749733 h 1314509"/>
              <a:gd name="connsiteX8" fmla="*/ 2864224 w 4098160"/>
              <a:gd name="connsiteY8" fmla="*/ 816968 h 1314509"/>
              <a:gd name="connsiteX9" fmla="*/ 1815353 w 4098160"/>
              <a:gd name="connsiteY9" fmla="*/ 816968 h 1314509"/>
              <a:gd name="connsiteX10" fmla="*/ 995083 w 4098160"/>
              <a:gd name="connsiteY10" fmla="*/ 924544 h 1314509"/>
              <a:gd name="connsiteX11" fmla="*/ 389965 w 4098160"/>
              <a:gd name="connsiteY11" fmla="*/ 1126250 h 1314509"/>
              <a:gd name="connsiteX12" fmla="*/ 0 w 4098160"/>
              <a:gd name="connsiteY12" fmla="*/ 1314509 h 131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98160" h="1314509">
                <a:moveTo>
                  <a:pt x="161365" y="1193485"/>
                </a:moveTo>
                <a:cubicBezTo>
                  <a:pt x="388844" y="1035482"/>
                  <a:pt x="616324" y="877480"/>
                  <a:pt x="806824" y="763180"/>
                </a:cubicBezTo>
                <a:cubicBezTo>
                  <a:pt x="997324" y="648880"/>
                  <a:pt x="1075765" y="604056"/>
                  <a:pt x="1304365" y="507685"/>
                </a:cubicBezTo>
                <a:cubicBezTo>
                  <a:pt x="1532965" y="411314"/>
                  <a:pt x="1896036" y="258915"/>
                  <a:pt x="2178424" y="184956"/>
                </a:cubicBezTo>
                <a:cubicBezTo>
                  <a:pt x="2460812" y="110997"/>
                  <a:pt x="2736477" y="93068"/>
                  <a:pt x="2998695" y="63933"/>
                </a:cubicBezTo>
                <a:cubicBezTo>
                  <a:pt x="3260913" y="34798"/>
                  <a:pt x="3581401" y="-23473"/>
                  <a:pt x="3751730" y="10144"/>
                </a:cubicBezTo>
                <a:cubicBezTo>
                  <a:pt x="3922059" y="43761"/>
                  <a:pt x="3980330" y="142373"/>
                  <a:pt x="4020671" y="265638"/>
                </a:cubicBezTo>
                <a:cubicBezTo>
                  <a:pt x="4061012" y="388903"/>
                  <a:pt x="4186518" y="657845"/>
                  <a:pt x="3993777" y="749733"/>
                </a:cubicBezTo>
                <a:cubicBezTo>
                  <a:pt x="3801036" y="841621"/>
                  <a:pt x="3227295" y="805762"/>
                  <a:pt x="2864224" y="816968"/>
                </a:cubicBezTo>
                <a:cubicBezTo>
                  <a:pt x="2501153" y="828174"/>
                  <a:pt x="2126876" y="799039"/>
                  <a:pt x="1815353" y="816968"/>
                </a:cubicBezTo>
                <a:cubicBezTo>
                  <a:pt x="1503830" y="834897"/>
                  <a:pt x="1232648" y="872997"/>
                  <a:pt x="995083" y="924544"/>
                </a:cubicBezTo>
                <a:cubicBezTo>
                  <a:pt x="757518" y="976091"/>
                  <a:pt x="555812" y="1061256"/>
                  <a:pt x="389965" y="1126250"/>
                </a:cubicBezTo>
                <a:cubicBezTo>
                  <a:pt x="224118" y="1191244"/>
                  <a:pt x="112059" y="1252876"/>
                  <a:pt x="0" y="1314509"/>
                </a:cubicBezTo>
              </a:path>
            </a:pathLst>
          </a:cu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D646A-69AB-FF43-9757-284E305C01AC}"/>
              </a:ext>
            </a:extLst>
          </p:cNvPr>
          <p:cNvSpPr txBox="1"/>
          <p:nvPr/>
        </p:nvSpPr>
        <p:spPr>
          <a:xfrm rot="16200000">
            <a:off x="558600" y="4511751"/>
            <a:ext cx="233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887413" algn="l"/>
                <a:tab pos="1819275" algn="l"/>
                <a:tab pos="2708275" algn="l"/>
                <a:tab pos="3197225" algn="l"/>
              </a:tabLst>
            </a:pPr>
            <a:r>
              <a:rPr lang="en-US" b="1" i="1" dirty="0"/>
              <a:t>HCO</a:t>
            </a:r>
            <a:r>
              <a:rPr lang="en-US" b="1" i="1" baseline="-25000" dirty="0"/>
              <a:t>3</a:t>
            </a:r>
            <a:r>
              <a:rPr lang="en-US" b="1" i="1" baseline="30000" dirty="0"/>
              <a:t>–</a:t>
            </a:r>
            <a:r>
              <a:rPr lang="en-US" b="1" i="1" dirty="0"/>
              <a:t> flux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2859F6-DF1D-8C4F-A08B-0D72BB729250}"/>
              </a:ext>
            </a:extLst>
          </p:cNvPr>
          <p:cNvCxnSpPr>
            <a:cxnSpLocks/>
          </p:cNvCxnSpPr>
          <p:nvPr/>
        </p:nvCxnSpPr>
        <p:spPr>
          <a:xfrm flipV="1">
            <a:off x="2048522" y="3241244"/>
            <a:ext cx="3400978" cy="258760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E5E792-9FD4-8A4C-9768-7BEEC0348EFB}"/>
              </a:ext>
            </a:extLst>
          </p:cNvPr>
          <p:cNvCxnSpPr>
            <a:cxnSpLocks/>
          </p:cNvCxnSpPr>
          <p:nvPr/>
        </p:nvCxnSpPr>
        <p:spPr>
          <a:xfrm flipV="1">
            <a:off x="2048522" y="3322157"/>
            <a:ext cx="0" cy="2517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D59E32-07D7-A346-B4CF-2B474DFA1C41}"/>
              </a:ext>
            </a:extLst>
          </p:cNvPr>
          <p:cNvCxnSpPr>
            <a:cxnSpLocks/>
          </p:cNvCxnSpPr>
          <p:nvPr/>
        </p:nvCxnSpPr>
        <p:spPr>
          <a:xfrm>
            <a:off x="2048522" y="5847775"/>
            <a:ext cx="49995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CCD8AD02-8F3B-9F3D-4398-4E6ECC09A8A5}"/>
              </a:ext>
            </a:extLst>
          </p:cNvPr>
          <p:cNvSpPr/>
          <p:nvPr/>
        </p:nvSpPr>
        <p:spPr>
          <a:xfrm>
            <a:off x="3425812" y="3719130"/>
            <a:ext cx="4098160" cy="1049581"/>
          </a:xfrm>
          <a:custGeom>
            <a:avLst/>
            <a:gdLst>
              <a:gd name="connsiteX0" fmla="*/ 161365 w 4098160"/>
              <a:gd name="connsiteY0" fmla="*/ 1193485 h 1314509"/>
              <a:gd name="connsiteX1" fmla="*/ 806824 w 4098160"/>
              <a:gd name="connsiteY1" fmla="*/ 763180 h 1314509"/>
              <a:gd name="connsiteX2" fmla="*/ 1304365 w 4098160"/>
              <a:gd name="connsiteY2" fmla="*/ 507685 h 1314509"/>
              <a:gd name="connsiteX3" fmla="*/ 2178424 w 4098160"/>
              <a:gd name="connsiteY3" fmla="*/ 184956 h 1314509"/>
              <a:gd name="connsiteX4" fmla="*/ 2998695 w 4098160"/>
              <a:gd name="connsiteY4" fmla="*/ 63933 h 1314509"/>
              <a:gd name="connsiteX5" fmla="*/ 3751730 w 4098160"/>
              <a:gd name="connsiteY5" fmla="*/ 10144 h 1314509"/>
              <a:gd name="connsiteX6" fmla="*/ 4020671 w 4098160"/>
              <a:gd name="connsiteY6" fmla="*/ 265638 h 1314509"/>
              <a:gd name="connsiteX7" fmla="*/ 3993777 w 4098160"/>
              <a:gd name="connsiteY7" fmla="*/ 749733 h 1314509"/>
              <a:gd name="connsiteX8" fmla="*/ 2864224 w 4098160"/>
              <a:gd name="connsiteY8" fmla="*/ 816968 h 1314509"/>
              <a:gd name="connsiteX9" fmla="*/ 1815353 w 4098160"/>
              <a:gd name="connsiteY9" fmla="*/ 816968 h 1314509"/>
              <a:gd name="connsiteX10" fmla="*/ 995083 w 4098160"/>
              <a:gd name="connsiteY10" fmla="*/ 924544 h 1314509"/>
              <a:gd name="connsiteX11" fmla="*/ 389965 w 4098160"/>
              <a:gd name="connsiteY11" fmla="*/ 1126250 h 1314509"/>
              <a:gd name="connsiteX12" fmla="*/ 0 w 4098160"/>
              <a:gd name="connsiteY12" fmla="*/ 1314509 h 1314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98160" h="1314509">
                <a:moveTo>
                  <a:pt x="161365" y="1193485"/>
                </a:moveTo>
                <a:cubicBezTo>
                  <a:pt x="388844" y="1035482"/>
                  <a:pt x="616324" y="877480"/>
                  <a:pt x="806824" y="763180"/>
                </a:cubicBezTo>
                <a:cubicBezTo>
                  <a:pt x="997324" y="648880"/>
                  <a:pt x="1075765" y="604056"/>
                  <a:pt x="1304365" y="507685"/>
                </a:cubicBezTo>
                <a:cubicBezTo>
                  <a:pt x="1532965" y="411314"/>
                  <a:pt x="1896036" y="258915"/>
                  <a:pt x="2178424" y="184956"/>
                </a:cubicBezTo>
                <a:cubicBezTo>
                  <a:pt x="2460812" y="110997"/>
                  <a:pt x="2736477" y="93068"/>
                  <a:pt x="2998695" y="63933"/>
                </a:cubicBezTo>
                <a:cubicBezTo>
                  <a:pt x="3260913" y="34798"/>
                  <a:pt x="3581401" y="-23473"/>
                  <a:pt x="3751730" y="10144"/>
                </a:cubicBezTo>
                <a:cubicBezTo>
                  <a:pt x="3922059" y="43761"/>
                  <a:pt x="3980330" y="142373"/>
                  <a:pt x="4020671" y="265638"/>
                </a:cubicBezTo>
                <a:cubicBezTo>
                  <a:pt x="4061012" y="388903"/>
                  <a:pt x="4186518" y="657845"/>
                  <a:pt x="3993777" y="749733"/>
                </a:cubicBezTo>
                <a:cubicBezTo>
                  <a:pt x="3801036" y="841621"/>
                  <a:pt x="3227295" y="805762"/>
                  <a:pt x="2864224" y="816968"/>
                </a:cubicBezTo>
                <a:cubicBezTo>
                  <a:pt x="2501153" y="828174"/>
                  <a:pt x="2126876" y="799039"/>
                  <a:pt x="1815353" y="816968"/>
                </a:cubicBezTo>
                <a:cubicBezTo>
                  <a:pt x="1503830" y="834897"/>
                  <a:pt x="1232648" y="872997"/>
                  <a:pt x="995083" y="924544"/>
                </a:cubicBezTo>
                <a:cubicBezTo>
                  <a:pt x="757518" y="976091"/>
                  <a:pt x="555812" y="1061256"/>
                  <a:pt x="389965" y="1126250"/>
                </a:cubicBezTo>
                <a:cubicBezTo>
                  <a:pt x="224118" y="1191244"/>
                  <a:pt x="112059" y="1252876"/>
                  <a:pt x="0" y="1314509"/>
                </a:cubicBezTo>
              </a:path>
            </a:pathLst>
          </a:custGeom>
          <a:solidFill>
            <a:srgbClr val="0070C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FECE09-F555-EEE8-E442-CB5970299793}"/>
              </a:ext>
            </a:extLst>
          </p:cNvPr>
          <p:cNvCxnSpPr>
            <a:cxnSpLocks/>
          </p:cNvCxnSpPr>
          <p:nvPr/>
        </p:nvCxnSpPr>
        <p:spPr>
          <a:xfrm flipV="1">
            <a:off x="2026007" y="245885"/>
            <a:ext cx="2252" cy="23503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728E2A-52BC-12FC-D0AA-B5B00CBD10CA}"/>
              </a:ext>
            </a:extLst>
          </p:cNvPr>
          <p:cNvSpPr txBox="1"/>
          <p:nvPr/>
        </p:nvSpPr>
        <p:spPr>
          <a:xfrm rot="16200000">
            <a:off x="659072" y="1355289"/>
            <a:ext cx="114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887413" algn="l"/>
                <a:tab pos="1819275" algn="l"/>
                <a:tab pos="2708275" algn="l"/>
                <a:tab pos="3197225" algn="l"/>
              </a:tabLst>
            </a:pPr>
            <a:r>
              <a:rPr lang="en-US" b="1" i="1" dirty="0"/>
              <a:t>urine pH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8F3E30-BACB-9EE3-6165-61AAC0C439EE}"/>
              </a:ext>
            </a:extLst>
          </p:cNvPr>
          <p:cNvSpPr txBox="1"/>
          <p:nvPr/>
        </p:nvSpPr>
        <p:spPr>
          <a:xfrm>
            <a:off x="1454449" y="369433"/>
            <a:ext cx="4667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tabLst>
                <a:tab pos="887413" algn="l"/>
                <a:tab pos="1819275" algn="l"/>
                <a:tab pos="2708275" algn="l"/>
                <a:tab pos="3197225" algn="l"/>
              </a:tabLst>
            </a:pPr>
            <a:r>
              <a:rPr lang="en-US" dirty="0"/>
              <a:t>4.5</a:t>
            </a:r>
          </a:p>
          <a:p>
            <a:pPr algn="r">
              <a:tabLst>
                <a:tab pos="887413" algn="l"/>
                <a:tab pos="1819275" algn="l"/>
                <a:tab pos="2708275" algn="l"/>
                <a:tab pos="3197225" algn="l"/>
              </a:tabLst>
            </a:pPr>
            <a:r>
              <a:rPr lang="en-US" dirty="0"/>
              <a:t>5.0</a:t>
            </a:r>
          </a:p>
          <a:p>
            <a:pPr algn="r">
              <a:tabLst>
                <a:tab pos="887413" algn="l"/>
                <a:tab pos="1819275" algn="l"/>
                <a:tab pos="2708275" algn="l"/>
                <a:tab pos="3197225" algn="l"/>
              </a:tabLst>
            </a:pPr>
            <a:r>
              <a:rPr lang="en-US" dirty="0"/>
              <a:t>5.5</a:t>
            </a:r>
          </a:p>
          <a:p>
            <a:pPr algn="r">
              <a:tabLst>
                <a:tab pos="887413" algn="l"/>
                <a:tab pos="1819275" algn="l"/>
                <a:tab pos="2708275" algn="l"/>
                <a:tab pos="3197225" algn="l"/>
              </a:tabLst>
            </a:pPr>
            <a:r>
              <a:rPr lang="en-US" dirty="0"/>
              <a:t>6.0</a:t>
            </a:r>
          </a:p>
          <a:p>
            <a:pPr algn="r">
              <a:tabLst>
                <a:tab pos="887413" algn="l"/>
                <a:tab pos="1819275" algn="l"/>
                <a:tab pos="2708275" algn="l"/>
                <a:tab pos="3197225" algn="l"/>
              </a:tabLst>
            </a:pPr>
            <a:r>
              <a:rPr lang="en-US" dirty="0"/>
              <a:t>6.5</a:t>
            </a:r>
          </a:p>
          <a:p>
            <a:pPr algn="r">
              <a:tabLst>
                <a:tab pos="887413" algn="l"/>
                <a:tab pos="1819275" algn="l"/>
                <a:tab pos="2708275" algn="l"/>
                <a:tab pos="3197225" algn="l"/>
              </a:tabLst>
            </a:pPr>
            <a:r>
              <a:rPr lang="en-US" dirty="0"/>
              <a:t>7.0</a:t>
            </a:r>
          </a:p>
          <a:p>
            <a:pPr algn="r">
              <a:tabLst>
                <a:tab pos="887413" algn="l"/>
                <a:tab pos="1819275" algn="l"/>
                <a:tab pos="2708275" algn="l"/>
                <a:tab pos="3197225" algn="l"/>
              </a:tabLst>
            </a:pPr>
            <a:r>
              <a:rPr lang="en-US" dirty="0"/>
              <a:t>7.5</a:t>
            </a:r>
          </a:p>
          <a:p>
            <a:pPr algn="r">
              <a:tabLst>
                <a:tab pos="887413" algn="l"/>
                <a:tab pos="1819275" algn="l"/>
                <a:tab pos="2708275" algn="l"/>
                <a:tab pos="3197225" algn="l"/>
              </a:tabLst>
            </a:pPr>
            <a:r>
              <a:rPr lang="en-US" dirty="0"/>
              <a:t>8.0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48E8BA-7A8F-0366-3AD3-1013B28DA664}"/>
              </a:ext>
            </a:extLst>
          </p:cNvPr>
          <p:cNvCxnSpPr>
            <a:cxnSpLocks/>
          </p:cNvCxnSpPr>
          <p:nvPr/>
        </p:nvCxnSpPr>
        <p:spPr>
          <a:xfrm>
            <a:off x="2048522" y="2822042"/>
            <a:ext cx="49995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 51">
            <a:extLst>
              <a:ext uri="{FF2B5EF4-FFF2-40B4-BE49-F238E27FC236}">
                <a16:creationId xmlns:a16="http://schemas.microsoft.com/office/drawing/2014/main" id="{D3EBE77E-F3EE-2657-E8F0-0F409C1D85C2}"/>
              </a:ext>
            </a:extLst>
          </p:cNvPr>
          <p:cNvSpPr/>
          <p:nvPr/>
        </p:nvSpPr>
        <p:spPr>
          <a:xfrm>
            <a:off x="3009319" y="3350357"/>
            <a:ext cx="4035512" cy="2512085"/>
          </a:xfrm>
          <a:custGeom>
            <a:avLst/>
            <a:gdLst>
              <a:gd name="connsiteX0" fmla="*/ 761297 w 4035512"/>
              <a:gd name="connsiteY0" fmla="*/ 2485364 h 2512085"/>
              <a:gd name="connsiteX1" fmla="*/ 103751 w 4035512"/>
              <a:gd name="connsiteY1" fmla="*/ 2505913 h 2512085"/>
              <a:gd name="connsiteX2" fmla="*/ 21558 w 4035512"/>
              <a:gd name="connsiteY2" fmla="*/ 2505913 h 2512085"/>
              <a:gd name="connsiteX3" fmla="*/ 309234 w 4035512"/>
              <a:gd name="connsiteY3" fmla="*/ 2433994 h 2512085"/>
              <a:gd name="connsiteX4" fmla="*/ 1079796 w 4035512"/>
              <a:gd name="connsiteY4" fmla="*/ 2146317 h 2512085"/>
              <a:gd name="connsiteX5" fmla="*/ 2076389 w 4035512"/>
              <a:gd name="connsiteY5" fmla="*/ 1519594 h 2512085"/>
              <a:gd name="connsiteX6" fmla="*/ 3103805 w 4035512"/>
              <a:gd name="connsiteY6" fmla="*/ 615468 h 2512085"/>
              <a:gd name="connsiteX7" fmla="*/ 3586690 w 4035512"/>
              <a:gd name="connsiteY7" fmla="*/ 70937 h 2512085"/>
              <a:gd name="connsiteX8" fmla="*/ 3925737 w 4035512"/>
              <a:gd name="connsiteY8" fmla="*/ 29841 h 2512085"/>
              <a:gd name="connsiteX9" fmla="*/ 4028479 w 4035512"/>
              <a:gd name="connsiteY9" fmla="*/ 286695 h 2512085"/>
              <a:gd name="connsiteX10" fmla="*/ 3761351 w 4035512"/>
              <a:gd name="connsiteY10" fmla="*/ 769580 h 2512085"/>
              <a:gd name="connsiteX11" fmla="*/ 3031886 w 4035512"/>
              <a:gd name="connsiteY11" fmla="*/ 1468223 h 2512085"/>
              <a:gd name="connsiteX12" fmla="*/ 2199679 w 4035512"/>
              <a:gd name="connsiteY12" fmla="*/ 2033301 h 2512085"/>
              <a:gd name="connsiteX13" fmla="*/ 1141441 w 4035512"/>
              <a:gd name="connsiteY13" fmla="*/ 2423719 h 2512085"/>
              <a:gd name="connsiteX14" fmla="*/ 761297 w 4035512"/>
              <a:gd name="connsiteY14" fmla="*/ 2485364 h 251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35512" h="2512085">
                <a:moveTo>
                  <a:pt x="761297" y="2485364"/>
                </a:moveTo>
                <a:cubicBezTo>
                  <a:pt x="588349" y="2499063"/>
                  <a:pt x="227041" y="2502488"/>
                  <a:pt x="103751" y="2505913"/>
                </a:cubicBezTo>
                <a:cubicBezTo>
                  <a:pt x="-19539" y="2509338"/>
                  <a:pt x="-12689" y="2517899"/>
                  <a:pt x="21558" y="2505913"/>
                </a:cubicBezTo>
                <a:cubicBezTo>
                  <a:pt x="55805" y="2493927"/>
                  <a:pt x="132861" y="2493927"/>
                  <a:pt x="309234" y="2433994"/>
                </a:cubicBezTo>
                <a:cubicBezTo>
                  <a:pt x="485607" y="2374061"/>
                  <a:pt x="785270" y="2298717"/>
                  <a:pt x="1079796" y="2146317"/>
                </a:cubicBezTo>
                <a:cubicBezTo>
                  <a:pt x="1374322" y="1993917"/>
                  <a:pt x="1739054" y="1774735"/>
                  <a:pt x="2076389" y="1519594"/>
                </a:cubicBezTo>
                <a:cubicBezTo>
                  <a:pt x="2413724" y="1264453"/>
                  <a:pt x="2852088" y="856911"/>
                  <a:pt x="3103805" y="615468"/>
                </a:cubicBezTo>
                <a:cubicBezTo>
                  <a:pt x="3355522" y="374025"/>
                  <a:pt x="3449701" y="168542"/>
                  <a:pt x="3586690" y="70937"/>
                </a:cubicBezTo>
                <a:cubicBezTo>
                  <a:pt x="3723679" y="-26668"/>
                  <a:pt x="3852106" y="-6119"/>
                  <a:pt x="3925737" y="29841"/>
                </a:cubicBezTo>
                <a:cubicBezTo>
                  <a:pt x="3999369" y="65801"/>
                  <a:pt x="4055877" y="163405"/>
                  <a:pt x="4028479" y="286695"/>
                </a:cubicBezTo>
                <a:cubicBezTo>
                  <a:pt x="4001081" y="409985"/>
                  <a:pt x="3927450" y="572659"/>
                  <a:pt x="3761351" y="769580"/>
                </a:cubicBezTo>
                <a:cubicBezTo>
                  <a:pt x="3595252" y="966501"/>
                  <a:pt x="3292165" y="1257603"/>
                  <a:pt x="3031886" y="1468223"/>
                </a:cubicBezTo>
                <a:cubicBezTo>
                  <a:pt x="2771607" y="1678843"/>
                  <a:pt x="2514753" y="1874052"/>
                  <a:pt x="2199679" y="2033301"/>
                </a:cubicBezTo>
                <a:cubicBezTo>
                  <a:pt x="1884605" y="2192550"/>
                  <a:pt x="1376034" y="2348375"/>
                  <a:pt x="1141441" y="2423719"/>
                </a:cubicBezTo>
                <a:cubicBezTo>
                  <a:pt x="906848" y="2499063"/>
                  <a:pt x="934245" y="2471665"/>
                  <a:pt x="761297" y="2485364"/>
                </a:cubicBezTo>
                <a:close/>
              </a:path>
            </a:pathLst>
          </a:cu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D94841-7B56-2395-A729-024E14058B8D}"/>
              </a:ext>
            </a:extLst>
          </p:cNvPr>
          <p:cNvSpPr/>
          <p:nvPr/>
        </p:nvSpPr>
        <p:spPr>
          <a:xfrm>
            <a:off x="6560245" y="3000308"/>
            <a:ext cx="1885356" cy="2428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346600-1928-96DD-BB45-74A49EB3456B}"/>
              </a:ext>
            </a:extLst>
          </p:cNvPr>
          <p:cNvSpPr txBox="1"/>
          <p:nvPr/>
        </p:nvSpPr>
        <p:spPr>
          <a:xfrm>
            <a:off x="2188741" y="19189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4E6323-1DB4-F967-9DFE-C1630DFF9F5A}"/>
              </a:ext>
            </a:extLst>
          </p:cNvPr>
          <p:cNvSpPr txBox="1"/>
          <p:nvPr/>
        </p:nvSpPr>
        <p:spPr>
          <a:xfrm>
            <a:off x="2577998" y="1100967"/>
            <a:ext cx="578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pRTA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F99431-CC28-B29B-C0E4-B2BB04FB6399}"/>
              </a:ext>
            </a:extLst>
          </p:cNvPr>
          <p:cNvSpPr txBox="1"/>
          <p:nvPr/>
        </p:nvSpPr>
        <p:spPr>
          <a:xfrm>
            <a:off x="2117054" y="2023916"/>
            <a:ext cx="580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7030A0"/>
                </a:solidFill>
              </a:rPr>
              <a:t>dRTA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4A7EE2-C709-AF8E-0397-56C2D6829665}"/>
              </a:ext>
            </a:extLst>
          </p:cNvPr>
          <p:cNvSpPr txBox="1"/>
          <p:nvPr/>
        </p:nvSpPr>
        <p:spPr>
          <a:xfrm>
            <a:off x="6635400" y="4831715"/>
            <a:ext cx="85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(&amp;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dRTA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917DF9-8BC9-0C33-A67B-4B07C4FEACCF}"/>
              </a:ext>
            </a:extLst>
          </p:cNvPr>
          <p:cNvSpPr txBox="1"/>
          <p:nvPr/>
        </p:nvSpPr>
        <p:spPr>
          <a:xfrm>
            <a:off x="5453088" y="4487763"/>
            <a:ext cx="578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pRTA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CDCF2E8-BDD4-7E7B-DE4B-D885A177F35B}"/>
              </a:ext>
            </a:extLst>
          </p:cNvPr>
          <p:cNvCxnSpPr/>
          <p:nvPr/>
        </p:nvCxnSpPr>
        <p:spPr>
          <a:xfrm flipV="1">
            <a:off x="7239286" y="3526431"/>
            <a:ext cx="0" cy="589890"/>
          </a:xfrm>
          <a:prstGeom prst="straightConnector1">
            <a:avLst/>
          </a:pr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C9C9F1-99E6-A4B0-119C-403CE90AA559}"/>
              </a:ext>
            </a:extLst>
          </p:cNvPr>
          <p:cNvCxnSpPr>
            <a:cxnSpLocks/>
          </p:cNvCxnSpPr>
          <p:nvPr/>
        </p:nvCxnSpPr>
        <p:spPr>
          <a:xfrm flipH="1">
            <a:off x="6227720" y="3526431"/>
            <a:ext cx="891613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C442C80-C8C1-D6F7-686D-63259BD3A710}"/>
              </a:ext>
            </a:extLst>
          </p:cNvPr>
          <p:cNvCxnSpPr>
            <a:cxnSpLocks/>
          </p:cNvCxnSpPr>
          <p:nvPr/>
        </p:nvCxnSpPr>
        <p:spPr>
          <a:xfrm flipH="1">
            <a:off x="6227720" y="4106729"/>
            <a:ext cx="891613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5ED370-A00C-13F7-696E-A05185C55162}"/>
              </a:ext>
            </a:extLst>
          </p:cNvPr>
          <p:cNvCxnSpPr>
            <a:cxnSpLocks/>
          </p:cNvCxnSpPr>
          <p:nvPr/>
        </p:nvCxnSpPr>
        <p:spPr>
          <a:xfrm>
            <a:off x="3506950" y="6459180"/>
            <a:ext cx="1198614" cy="0"/>
          </a:xfrm>
          <a:prstGeom prst="straightConnector1">
            <a:avLst/>
          </a:prstGeom>
          <a:ln w="19050">
            <a:solidFill>
              <a:srgbClr val="0070C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ED076559-E107-E04B-C181-63F4D713E3FA}"/>
              </a:ext>
            </a:extLst>
          </p:cNvPr>
          <p:cNvSpPr txBox="1"/>
          <p:nvPr/>
        </p:nvSpPr>
        <p:spPr>
          <a:xfrm rot="19297285">
            <a:off x="2634178" y="4840558"/>
            <a:ext cx="577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filtered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327135-FAF4-98B9-5F6A-FB1207BCA3E4}"/>
              </a:ext>
            </a:extLst>
          </p:cNvPr>
          <p:cNvSpPr txBox="1"/>
          <p:nvPr/>
        </p:nvSpPr>
        <p:spPr>
          <a:xfrm rot="19993386">
            <a:off x="5785757" y="5238264"/>
            <a:ext cx="673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excreted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01446B-0BB4-2BD2-434D-79140B4F7137}"/>
              </a:ext>
            </a:extLst>
          </p:cNvPr>
          <p:cNvSpPr txBox="1"/>
          <p:nvPr/>
        </p:nvSpPr>
        <p:spPr>
          <a:xfrm>
            <a:off x="5449565" y="3500491"/>
            <a:ext cx="825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reabsorbed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2658567-DBE8-CD06-59B7-3105FC492A8D}"/>
              </a:ext>
            </a:extLst>
          </p:cNvPr>
          <p:cNvSpPr txBox="1"/>
          <p:nvPr/>
        </p:nvSpPr>
        <p:spPr>
          <a:xfrm>
            <a:off x="7303838" y="3689198"/>
            <a:ext cx="1744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pRTA</a:t>
            </a:r>
            <a:r>
              <a:rPr lang="en-US" sz="1200" dirty="0">
                <a:solidFill>
                  <a:srgbClr val="0070C0"/>
                </a:solidFill>
              </a:rPr>
              <a:t> = down-shifted Tm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F02466-F092-BB5A-FC17-45E360D095AD}"/>
              </a:ext>
            </a:extLst>
          </p:cNvPr>
          <p:cNvSpPr txBox="1"/>
          <p:nvPr/>
        </p:nvSpPr>
        <p:spPr>
          <a:xfrm>
            <a:off x="3182341" y="6586259"/>
            <a:ext cx="1992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</a:rPr>
              <a:t>pRTA</a:t>
            </a:r>
            <a:r>
              <a:rPr lang="en-US" sz="1200" dirty="0">
                <a:solidFill>
                  <a:srgbClr val="0070C0"/>
                </a:solidFill>
              </a:rPr>
              <a:t> = left-shifted threshold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067A28-D536-0773-6D0F-AC5B1A2E9AA0}"/>
              </a:ext>
            </a:extLst>
          </p:cNvPr>
          <p:cNvSpPr txBox="1"/>
          <p:nvPr/>
        </p:nvSpPr>
        <p:spPr>
          <a:xfrm>
            <a:off x="2118591" y="2861955"/>
            <a:ext cx="492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20000"/>
            <a:r>
              <a:rPr lang="en-US" dirty="0"/>
              <a:t>12	16	20	24	28	32	36</a:t>
            </a:r>
            <a:endParaRPr lang="en-US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FEFAED8-1F44-4943-4CB7-AD330F7E2374}"/>
              </a:ext>
            </a:extLst>
          </p:cNvPr>
          <p:cNvSpPr/>
          <p:nvPr/>
        </p:nvSpPr>
        <p:spPr>
          <a:xfrm>
            <a:off x="6796761" y="2226967"/>
            <a:ext cx="1416423" cy="468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EA0DBB-CEB2-A097-30BC-77956B63F11F}"/>
              </a:ext>
            </a:extLst>
          </p:cNvPr>
          <p:cNvSpPr txBox="1"/>
          <p:nvPr/>
        </p:nvSpPr>
        <p:spPr>
          <a:xfrm>
            <a:off x="7268832" y="4428134"/>
            <a:ext cx="177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rgbClr val="FF0000"/>
                </a:solidFill>
              </a:rPr>
              <a:t>HCO</a:t>
            </a:r>
            <a:r>
              <a:rPr lang="en-US" sz="1200" i="1" baseline="-25000" dirty="0">
                <a:solidFill>
                  <a:srgbClr val="FF0000"/>
                </a:solidFill>
              </a:rPr>
              <a:t>3</a:t>
            </a:r>
            <a:r>
              <a:rPr lang="en-US" sz="1200" i="1" dirty="0">
                <a:solidFill>
                  <a:srgbClr val="FF0000"/>
                </a:solidFill>
              </a:rPr>
              <a:t> in distal tubular fluid consumes secreted H</a:t>
            </a:r>
            <a:r>
              <a:rPr lang="en-US" sz="1200" i="1" baseline="30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92E55129-58F0-F08F-3912-4471182DF810}"/>
              </a:ext>
            </a:extLst>
          </p:cNvPr>
          <p:cNvSpPr/>
          <p:nvPr/>
        </p:nvSpPr>
        <p:spPr>
          <a:xfrm>
            <a:off x="6166884" y="4409830"/>
            <a:ext cx="1095153" cy="236598"/>
          </a:xfrm>
          <a:custGeom>
            <a:avLst/>
            <a:gdLst>
              <a:gd name="connsiteX0" fmla="*/ 0 w 1095153"/>
              <a:gd name="connsiteY0" fmla="*/ 236598 h 236598"/>
              <a:gd name="connsiteX1" fmla="*/ 457200 w 1095153"/>
              <a:gd name="connsiteY1" fmla="*/ 23947 h 236598"/>
              <a:gd name="connsiteX2" fmla="*/ 850604 w 1095153"/>
              <a:gd name="connsiteY2" fmla="*/ 13314 h 236598"/>
              <a:gd name="connsiteX3" fmla="*/ 1095153 w 1095153"/>
              <a:gd name="connsiteY3" fmla="*/ 98375 h 23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5153" h="236598">
                <a:moveTo>
                  <a:pt x="0" y="236598"/>
                </a:moveTo>
                <a:cubicBezTo>
                  <a:pt x="157716" y="148879"/>
                  <a:pt x="315433" y="61161"/>
                  <a:pt x="457200" y="23947"/>
                </a:cubicBezTo>
                <a:cubicBezTo>
                  <a:pt x="598967" y="-13267"/>
                  <a:pt x="744279" y="909"/>
                  <a:pt x="850604" y="13314"/>
                </a:cubicBezTo>
                <a:cubicBezTo>
                  <a:pt x="956929" y="25719"/>
                  <a:pt x="1026041" y="62047"/>
                  <a:pt x="1095153" y="98375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21629FA-45E2-845D-F538-AF02831C1EDE}"/>
              </a:ext>
            </a:extLst>
          </p:cNvPr>
          <p:cNvSpPr/>
          <p:nvPr/>
        </p:nvSpPr>
        <p:spPr>
          <a:xfrm>
            <a:off x="6496493" y="4593265"/>
            <a:ext cx="765544" cy="393405"/>
          </a:xfrm>
          <a:custGeom>
            <a:avLst/>
            <a:gdLst>
              <a:gd name="connsiteX0" fmla="*/ 0 w 765544"/>
              <a:gd name="connsiteY0" fmla="*/ 393405 h 393405"/>
              <a:gd name="connsiteX1" fmla="*/ 233916 w 765544"/>
              <a:gd name="connsiteY1" fmla="*/ 116958 h 393405"/>
              <a:gd name="connsiteX2" fmla="*/ 478465 w 765544"/>
              <a:gd name="connsiteY2" fmla="*/ 31898 h 393405"/>
              <a:gd name="connsiteX3" fmla="*/ 765544 w 765544"/>
              <a:gd name="connsiteY3" fmla="*/ 0 h 39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544" h="393405">
                <a:moveTo>
                  <a:pt x="0" y="393405"/>
                </a:moveTo>
                <a:cubicBezTo>
                  <a:pt x="77086" y="285307"/>
                  <a:pt x="154172" y="177209"/>
                  <a:pt x="233916" y="116958"/>
                </a:cubicBezTo>
                <a:cubicBezTo>
                  <a:pt x="313660" y="56707"/>
                  <a:pt x="389861" y="51391"/>
                  <a:pt x="478465" y="31898"/>
                </a:cubicBezTo>
                <a:cubicBezTo>
                  <a:pt x="567069" y="12405"/>
                  <a:pt x="666306" y="6202"/>
                  <a:pt x="765544" y="0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5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528" y="311455"/>
            <a:ext cx="20989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Case 3</a:t>
            </a:r>
            <a:endParaRPr lang="en-US" sz="60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 Shot 2017-05-18 at 14.47.05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90590"/>
            <a:ext cx="3907692" cy="5567409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3595074" y="4317999"/>
            <a:ext cx="5158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on to the anion gap to correct for </a:t>
            </a:r>
            <a:r>
              <a:rPr lang="en-US" sz="2400" dirty="0" err="1"/>
              <a:t>hypoalbuminaemia</a:t>
            </a:r>
            <a:r>
              <a:rPr lang="en-US" sz="2400" dirty="0"/>
              <a:t> (</a:t>
            </a:r>
            <a:r>
              <a:rPr lang="en-US" sz="2400" dirty="0" err="1"/>
              <a:t>Figge</a:t>
            </a:r>
            <a:r>
              <a:rPr lang="en-US" sz="2400" dirty="0"/>
              <a:t> correction)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3595073" y="1407818"/>
            <a:ext cx="5537163" cy="2199092"/>
            <a:chOff x="3595073" y="1407818"/>
            <a:chExt cx="5537163" cy="2199092"/>
          </a:xfrm>
        </p:grpSpPr>
        <p:grpSp>
          <p:nvGrpSpPr>
            <p:cNvPr id="59" name="Group 58"/>
            <p:cNvGrpSpPr/>
            <p:nvPr/>
          </p:nvGrpSpPr>
          <p:grpSpPr>
            <a:xfrm>
              <a:off x="3595073" y="1407818"/>
              <a:ext cx="5537163" cy="2199092"/>
              <a:chOff x="3595073" y="1407818"/>
              <a:chExt cx="5537163" cy="2199092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063996" y="2595756"/>
                <a:ext cx="3677141" cy="4131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/>
              <p:cNvGrpSpPr/>
              <p:nvPr/>
            </p:nvGrpSpPr>
            <p:grpSpPr>
              <a:xfrm>
                <a:off x="4063996" y="2064310"/>
                <a:ext cx="3677141" cy="804978"/>
                <a:chOff x="3907692" y="2064310"/>
                <a:chExt cx="3677141" cy="804978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3907692" y="2064310"/>
                  <a:ext cx="3677141" cy="347784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907692" y="2403231"/>
                  <a:ext cx="3677141" cy="192525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144851" y="2392556"/>
                  <a:ext cx="1439982" cy="476732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ight Triangle 39"/>
                <p:cNvSpPr/>
                <p:nvPr/>
              </p:nvSpPr>
              <p:spPr>
                <a:xfrm rot="10800000">
                  <a:off x="5249989" y="2576218"/>
                  <a:ext cx="914400" cy="273532"/>
                </a:xfrm>
                <a:prstGeom prst="rtTriangle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>
                <a:off x="3849073" y="2595756"/>
                <a:ext cx="155722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595073" y="1407818"/>
                <a:ext cx="4728308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301137" y="2869288"/>
                <a:ext cx="2022244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595073" y="3008922"/>
                <a:ext cx="4728308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849073" y="2064310"/>
                <a:ext cx="4474308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425831" y="2595756"/>
                <a:ext cx="914400" cy="273532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8499231" y="2403231"/>
                <a:ext cx="0" cy="586153"/>
              </a:xfrm>
              <a:prstGeom prst="straightConnector1">
                <a:avLst/>
              </a:prstGeom>
              <a:ln w="38100" cmpd="sng">
                <a:solidFill>
                  <a:srgbClr val="FF0000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849073" y="2403231"/>
                <a:ext cx="4474308" cy="8863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8596913" y="2439451"/>
                <a:ext cx="5353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AG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916204" y="3223846"/>
                <a:ext cx="19030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hypoalbuminaemia</a:t>
                </a:r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013119" y="3237578"/>
                <a:ext cx="845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normal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4357066" y="2595756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3"/>
                  </a:solidFill>
                </a:rPr>
                <a:t>prot</a:t>
              </a:r>
              <a:r>
                <a:rPr lang="en-US" baseline="30000" dirty="0">
                  <a:solidFill>
                    <a:schemeClr val="accent3"/>
                  </a:solidFill>
                </a:rPr>
                <a:t> –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717312" y="2411615"/>
              <a:ext cx="72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OAs</a:t>
              </a:r>
              <a:r>
                <a:rPr lang="en-US" baseline="30000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 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13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/>
          <p:cNvSpPr/>
          <p:nvPr/>
        </p:nvSpPr>
        <p:spPr>
          <a:xfrm>
            <a:off x="2131619" y="3798429"/>
            <a:ext cx="2520461" cy="2520461"/>
          </a:xfrm>
          <a:prstGeom prst="arc">
            <a:avLst>
              <a:gd name="adj1" fmla="val 16200000"/>
              <a:gd name="adj2" fmla="val 14517589"/>
            </a:avLst>
          </a:prstGeom>
          <a:ln w="76200" cmpd="sng">
            <a:solidFill>
              <a:srgbClr val="000000"/>
            </a:solidFill>
            <a:headEnd type="none"/>
            <a:tailEnd type="arrow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57050" y="4827827"/>
            <a:ext cx="1669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Kreb’s</a:t>
            </a:r>
            <a:r>
              <a:rPr lang="en-US" sz="2400" dirty="0"/>
              <a:t> cycle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3673" y="1467009"/>
            <a:ext cx="117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gluconate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924577" y="1467009"/>
            <a:ext cx="865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lactate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1014" y="2177463"/>
            <a:ext cx="932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acetate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1014" y="3598374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citrate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39554" y="1467009"/>
            <a:ext cx="953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glucose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1014" y="1467009"/>
            <a:ext cx="107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pyruvate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2809" y="5065988"/>
            <a:ext cx="471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  <a:r>
              <a:rPr lang="en-US" sz="2000" baseline="30000" dirty="0"/>
              <a:t>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07776" y="5952326"/>
            <a:ext cx="66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</a:t>
            </a:r>
            <a:r>
              <a:rPr lang="en-US" sz="2000" baseline="-25000" dirty="0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1014" y="2887917"/>
            <a:ext cx="1360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acetyl-CoA</a:t>
            </a:r>
          </a:p>
        </p:txBody>
      </p:sp>
      <p:sp>
        <p:nvSpPr>
          <p:cNvPr id="16" name="Arc 15"/>
          <p:cNvSpPr/>
          <p:nvPr/>
        </p:nvSpPr>
        <p:spPr>
          <a:xfrm rot="3614405">
            <a:off x="4560566" y="5111975"/>
            <a:ext cx="1002818" cy="1002818"/>
          </a:xfrm>
          <a:prstGeom prst="arc">
            <a:avLst>
              <a:gd name="adj1" fmla="val 3365742"/>
              <a:gd name="adj2" fmla="val 14517589"/>
            </a:avLst>
          </a:prstGeom>
          <a:ln w="38100" cmpd="sng">
            <a:solidFill>
              <a:srgbClr val="FF0000"/>
            </a:solidFill>
            <a:headEnd type="arrow" w="med" len="med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56434" y="1689244"/>
            <a:ext cx="588762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87894" y="1689244"/>
            <a:ext cx="588762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141458" y="1689244"/>
            <a:ext cx="588762" cy="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64598" y="1857170"/>
            <a:ext cx="0" cy="30567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64598" y="2577672"/>
            <a:ext cx="0" cy="30567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364598" y="3308222"/>
            <a:ext cx="0" cy="30567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75522" y="4052236"/>
            <a:ext cx="283800" cy="30567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ight Brace 26"/>
          <p:cNvSpPr/>
          <p:nvPr/>
        </p:nvSpPr>
        <p:spPr>
          <a:xfrm>
            <a:off x="5804752" y="4968297"/>
            <a:ext cx="428016" cy="1423215"/>
          </a:xfrm>
          <a:prstGeom prst="rightBrace">
            <a:avLst>
              <a:gd name="adj1" fmla="val 54975"/>
              <a:gd name="adj2" fmla="val 50000"/>
            </a:avLst>
          </a:prstGeom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61231" y="5466098"/>
            <a:ext cx="2319872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/>
              <a:t>= HCO</a:t>
            </a:r>
            <a:r>
              <a:rPr lang="en-US" sz="2000" baseline="-25000" dirty="0"/>
              <a:t>3</a:t>
            </a:r>
            <a:r>
              <a:rPr lang="en-US" sz="2000" dirty="0"/>
              <a:t> production</a:t>
            </a:r>
          </a:p>
          <a:p>
            <a:pPr algn="r"/>
            <a:endParaRPr lang="en-US" sz="800" dirty="0"/>
          </a:p>
          <a:p>
            <a:pPr algn="r"/>
            <a:r>
              <a:rPr lang="en-US" sz="20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(1:1 molar ratio)</a:t>
            </a:r>
          </a:p>
        </p:txBody>
      </p:sp>
    </p:spTree>
    <p:extLst>
      <p:ext uri="{BB962C8B-B14F-4D97-AF65-F5344CB8AC3E}">
        <p14:creationId xmlns:p14="http://schemas.microsoft.com/office/powerpoint/2010/main" val="72138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3-28 at 22.02.23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86" y="1417638"/>
            <a:ext cx="3352941" cy="4708525"/>
          </a:xfrm>
          <a:prstGeom prst="rect">
            <a:avLst/>
          </a:prstGeom>
        </p:spPr>
      </p:pic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359510" y="1600200"/>
            <a:ext cx="476985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Sources of error</a:t>
            </a:r>
            <a:r>
              <a:rPr lang="is-IS" sz="2400" dirty="0"/>
              <a:t>…</a:t>
            </a:r>
            <a:endParaRPr lang="en-US" sz="2400" dirty="0"/>
          </a:p>
          <a:p>
            <a:endParaRPr lang="en-US" sz="1400" dirty="0"/>
          </a:p>
          <a:p>
            <a:r>
              <a:rPr lang="en-US" sz="2400" dirty="0">
                <a:solidFill>
                  <a:srgbClr val="3F8DE2"/>
                </a:solidFill>
              </a:rPr>
              <a:t>unmeasured anions</a:t>
            </a:r>
          </a:p>
          <a:p>
            <a:pPr lvl="1"/>
            <a:r>
              <a:rPr lang="en-US" sz="1800" i="1" dirty="0">
                <a:solidFill>
                  <a:srgbClr val="3F8DE2"/>
                </a:solidFill>
              </a:rPr>
              <a:t>albumin</a:t>
            </a:r>
          </a:p>
          <a:p>
            <a:pPr lvl="1"/>
            <a:endParaRPr lang="is-IS" sz="1400" dirty="0">
              <a:solidFill>
                <a:srgbClr val="3F8DE2"/>
              </a:solidFill>
            </a:endParaRPr>
          </a:p>
          <a:p>
            <a:r>
              <a:rPr lang="en-GB" sz="2400" dirty="0">
                <a:solidFill>
                  <a:srgbClr val="3F8DE2"/>
                </a:solidFill>
              </a:rPr>
              <a:t>unmeasured </a:t>
            </a:r>
            <a:r>
              <a:rPr lang="en-GB" sz="2400" dirty="0" err="1">
                <a:solidFill>
                  <a:srgbClr val="3F8DE2"/>
                </a:solidFill>
              </a:rPr>
              <a:t>cations</a:t>
            </a:r>
            <a:endParaRPr lang="en-GB" sz="2400" dirty="0">
              <a:solidFill>
                <a:srgbClr val="3F8DE2"/>
              </a:solidFill>
            </a:endParaRPr>
          </a:p>
          <a:p>
            <a:pPr lvl="1"/>
            <a:r>
              <a:rPr lang="en-GB" sz="1800" i="1" dirty="0" err="1">
                <a:solidFill>
                  <a:srgbClr val="3F8DE2"/>
                </a:solidFill>
              </a:rPr>
              <a:t>IgG</a:t>
            </a:r>
            <a:r>
              <a:rPr lang="en-GB" sz="1800" i="1" dirty="0">
                <a:solidFill>
                  <a:srgbClr val="3F8DE2"/>
                </a:solidFill>
              </a:rPr>
              <a:t> </a:t>
            </a:r>
            <a:r>
              <a:rPr lang="en-GB" sz="1800" i="1" dirty="0" err="1">
                <a:solidFill>
                  <a:srgbClr val="3F8DE2"/>
                </a:solidFill>
              </a:rPr>
              <a:t>paraprotein</a:t>
            </a:r>
            <a:endParaRPr lang="en-GB" sz="1800" i="1" dirty="0">
              <a:solidFill>
                <a:srgbClr val="3F8DE2"/>
              </a:solidFill>
            </a:endParaRPr>
          </a:p>
          <a:p>
            <a:pPr lvl="1"/>
            <a:r>
              <a:rPr lang="en-GB" sz="1800" i="1" dirty="0">
                <a:solidFill>
                  <a:srgbClr val="3F8DE2"/>
                </a:solidFill>
              </a:rPr>
              <a:t>Ca</a:t>
            </a:r>
            <a:r>
              <a:rPr lang="en-GB" sz="1800" i="1" baseline="30000" dirty="0">
                <a:solidFill>
                  <a:srgbClr val="3F8DE2"/>
                </a:solidFill>
              </a:rPr>
              <a:t>2+</a:t>
            </a:r>
            <a:r>
              <a:rPr lang="en-GB" sz="1800" i="1" dirty="0">
                <a:solidFill>
                  <a:srgbClr val="3F8DE2"/>
                </a:solidFill>
              </a:rPr>
              <a:t>, Mg</a:t>
            </a:r>
            <a:r>
              <a:rPr lang="en-GB" sz="1800" i="1" baseline="30000" dirty="0">
                <a:solidFill>
                  <a:srgbClr val="3F8DE2"/>
                </a:solidFill>
              </a:rPr>
              <a:t>2+</a:t>
            </a:r>
            <a:r>
              <a:rPr lang="en-GB" sz="1800" i="1" dirty="0">
                <a:solidFill>
                  <a:srgbClr val="3F8DE2"/>
                </a:solidFill>
              </a:rPr>
              <a:t>, K</a:t>
            </a:r>
            <a:r>
              <a:rPr lang="en-GB" sz="1800" i="1" baseline="30000" dirty="0">
                <a:solidFill>
                  <a:srgbClr val="3F8DE2"/>
                </a:solidFill>
              </a:rPr>
              <a:t>+</a:t>
            </a:r>
          </a:p>
          <a:p>
            <a:pPr lvl="1"/>
            <a:r>
              <a:rPr lang="en-GB" sz="1800" i="1" dirty="0">
                <a:solidFill>
                  <a:srgbClr val="3F8DE2"/>
                </a:solidFill>
              </a:rPr>
              <a:t>Li</a:t>
            </a:r>
            <a:r>
              <a:rPr lang="en-GB" sz="1800" i="1" baseline="30000" dirty="0">
                <a:solidFill>
                  <a:srgbClr val="3F8DE2"/>
                </a:solidFill>
              </a:rPr>
              <a:t>+</a:t>
            </a:r>
          </a:p>
          <a:p>
            <a:pPr lvl="1"/>
            <a:endParaRPr lang="en-US" sz="1400" dirty="0">
              <a:solidFill>
                <a:srgbClr val="3F8DE2"/>
              </a:solidFill>
            </a:endParaRPr>
          </a:p>
          <a:p>
            <a:r>
              <a:rPr lang="en-US" sz="2400" dirty="0">
                <a:solidFill>
                  <a:srgbClr val="3F8DE2"/>
                </a:solidFill>
              </a:rPr>
              <a:t>pseudo-chloride</a:t>
            </a:r>
          </a:p>
          <a:p>
            <a:pPr lvl="1"/>
            <a:r>
              <a:rPr lang="en-US" sz="1800" i="1" dirty="0" err="1">
                <a:solidFill>
                  <a:srgbClr val="3F8DE2"/>
                </a:solidFill>
              </a:rPr>
              <a:t>hyperlipidaemia</a:t>
            </a:r>
            <a:endParaRPr lang="en-US" sz="1800" i="1" dirty="0">
              <a:solidFill>
                <a:srgbClr val="3F8DE2"/>
              </a:solidFill>
            </a:endParaRPr>
          </a:p>
          <a:p>
            <a:pPr lvl="1"/>
            <a:r>
              <a:rPr lang="en-US" sz="1800" i="1" dirty="0">
                <a:solidFill>
                  <a:srgbClr val="3F8DE2"/>
                </a:solidFill>
              </a:rPr>
              <a:t>bromide, iodide, </a:t>
            </a:r>
            <a:r>
              <a:rPr lang="en-US" sz="1800" i="1" dirty="0" err="1">
                <a:solidFill>
                  <a:srgbClr val="3F8DE2"/>
                </a:solidFill>
              </a:rPr>
              <a:t>salycilate</a:t>
            </a:r>
            <a:endParaRPr lang="en-US" sz="1800" i="1" dirty="0">
              <a:solidFill>
                <a:srgbClr val="3F8DE2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805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1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correct AG for albumin</a:t>
            </a:r>
          </a:p>
          <a:p>
            <a:endParaRPr lang="en-US" sz="2400" dirty="0"/>
          </a:p>
          <a:p>
            <a:r>
              <a:rPr lang="en-US" sz="2400" dirty="0"/>
              <a:t>in a pure high AG acidosis</a:t>
            </a:r>
            <a:r>
              <a:rPr lang="is-IS" sz="2400" dirty="0"/>
              <a:t>…</a:t>
            </a:r>
          </a:p>
          <a:p>
            <a:pPr lvl="1"/>
            <a:r>
              <a:rPr lang="en-US" sz="2000" dirty="0" err="1">
                <a:solidFill>
                  <a:srgbClr val="3F8DE2"/>
                </a:solidFill>
              </a:rPr>
              <a:t>Δ</a:t>
            </a:r>
            <a:r>
              <a:rPr lang="is-IS" sz="2000" dirty="0">
                <a:solidFill>
                  <a:srgbClr val="3F8DE2"/>
                </a:solidFill>
              </a:rPr>
              <a:t>AG = </a:t>
            </a:r>
            <a:r>
              <a:rPr lang="en-US" sz="2000" dirty="0">
                <a:solidFill>
                  <a:srgbClr val="3F8DE2"/>
                </a:solidFill>
              </a:rPr>
              <a:t>ΔHCO</a:t>
            </a:r>
            <a:r>
              <a:rPr lang="en-US" sz="2000" baseline="-25000" dirty="0">
                <a:solidFill>
                  <a:srgbClr val="3F8DE2"/>
                </a:solidFill>
              </a:rPr>
              <a:t>3</a:t>
            </a:r>
          </a:p>
          <a:p>
            <a:endParaRPr lang="en-US" sz="2400" dirty="0"/>
          </a:p>
          <a:p>
            <a:r>
              <a:rPr lang="en-US" sz="2400" dirty="0"/>
              <a:t>ΔAG / ΔHCO</a:t>
            </a:r>
            <a:r>
              <a:rPr lang="en-US" sz="2400" baseline="-25000" dirty="0"/>
              <a:t>3</a:t>
            </a:r>
            <a:endParaRPr lang="en-US" sz="2400" dirty="0"/>
          </a:p>
          <a:p>
            <a:pPr lvl="1"/>
            <a:r>
              <a:rPr lang="en-US" sz="2000" dirty="0">
                <a:solidFill>
                  <a:srgbClr val="3F8DE2"/>
                </a:solidFill>
              </a:rPr>
              <a:t>&lt;&lt; 0.8 or &gt;&gt; 1.2 = mixed disorder</a:t>
            </a:r>
          </a:p>
          <a:p>
            <a:pPr lvl="1"/>
            <a:endParaRPr lang="en-US" sz="2000" dirty="0"/>
          </a:p>
          <a:p>
            <a:r>
              <a:rPr lang="en-US" sz="2400" dirty="0"/>
              <a:t>ΔΔ</a:t>
            </a:r>
          </a:p>
          <a:p>
            <a:pPr lvl="1"/>
            <a:r>
              <a:rPr lang="en-US" sz="2000" dirty="0">
                <a:solidFill>
                  <a:srgbClr val="3F8DE2"/>
                </a:solidFill>
              </a:rPr>
              <a:t>- 5 or &gt; +5 = mixed disorder</a:t>
            </a:r>
          </a:p>
        </p:txBody>
      </p:sp>
      <p:pic>
        <p:nvPicPr>
          <p:cNvPr id="4" name="Picture 3" descr="Screen Shot 2016-03-28 at 22.02.23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86" y="1417638"/>
            <a:ext cx="3352941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5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ular Arrow 6"/>
          <p:cNvSpPr/>
          <p:nvPr/>
        </p:nvSpPr>
        <p:spPr>
          <a:xfrm>
            <a:off x="2967793" y="2646941"/>
            <a:ext cx="2366211" cy="236621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979347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maintenance</a:t>
            </a:r>
          </a:p>
        </p:txBody>
      </p:sp>
      <p:sp>
        <p:nvSpPr>
          <p:cNvPr id="8" name="Right Arrow 7"/>
          <p:cNvSpPr/>
          <p:nvPr/>
        </p:nvSpPr>
        <p:spPr>
          <a:xfrm rot="1072919">
            <a:off x="949159" y="2687053"/>
            <a:ext cx="2085474" cy="7753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3685" y="1949937"/>
            <a:ext cx="31683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HCO</a:t>
            </a:r>
            <a:r>
              <a:rPr lang="en-US" sz="1600" i="1" baseline="-25000" dirty="0"/>
              <a:t>3</a:t>
            </a:r>
            <a:r>
              <a:rPr lang="en-US" sz="1600" i="1" dirty="0"/>
              <a:t> generated in gastric </a:t>
            </a:r>
            <a:r>
              <a:rPr lang="en-US" sz="1600" i="1" dirty="0" err="1"/>
              <a:t>HCl</a:t>
            </a:r>
            <a:r>
              <a:rPr lang="en-US" sz="1600" i="1" dirty="0"/>
              <a:t> production returned to circulation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21793" y="1672938"/>
            <a:ext cx="211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+ NHE3 in PCT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1054" y="5090446"/>
            <a:ext cx="21122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decreased </a:t>
            </a:r>
            <a:r>
              <a:rPr lang="en-US" sz="1600" i="1" dirty="0" err="1"/>
              <a:t>pendrin</a:t>
            </a:r>
            <a:r>
              <a:rPr lang="en-US" sz="1600" i="1" dirty="0"/>
              <a:t> activity in B-type ICs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334004" y="3649128"/>
            <a:ext cx="1603720" cy="7753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resolution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199465" y="2045370"/>
            <a:ext cx="118535" cy="661281"/>
          </a:xfrm>
          <a:prstGeom prst="line">
            <a:avLst/>
          </a:prstGeom>
          <a:ln w="952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03301" y="4732421"/>
            <a:ext cx="319015" cy="331290"/>
          </a:xfrm>
          <a:prstGeom prst="line">
            <a:avLst/>
          </a:prstGeom>
          <a:ln w="952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05436" y="2244986"/>
            <a:ext cx="21122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low [</a:t>
            </a:r>
            <a:r>
              <a:rPr lang="en-US" sz="1600" i="1" dirty="0" err="1"/>
              <a:t>Cl</a:t>
            </a:r>
            <a:r>
              <a:rPr lang="en-US" sz="1600" i="1" dirty="0"/>
              <a:t>] at MD stimulates renin release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906211" y="2528411"/>
            <a:ext cx="391204" cy="345800"/>
          </a:xfrm>
          <a:prstGeom prst="line">
            <a:avLst/>
          </a:prstGeom>
          <a:ln w="952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31791" y="3875657"/>
            <a:ext cx="211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bicarbonaturia</a:t>
            </a:r>
            <a:endParaRPr lang="en-US" sz="16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22038" y="6037588"/>
            <a:ext cx="211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paradoxical acid urine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 flipV="1">
            <a:off x="4906211" y="4699444"/>
            <a:ext cx="427793" cy="584415"/>
          </a:xfrm>
          <a:prstGeom prst="line">
            <a:avLst/>
          </a:prstGeom>
          <a:ln w="9525" cmpd="sng"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83997" y="2369942"/>
            <a:ext cx="1024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+ </a:t>
            </a:r>
            <a:r>
              <a:rPr lang="en-US" sz="1600" i="1" dirty="0" err="1"/>
              <a:t>aldo</a:t>
            </a:r>
            <a:endParaRPr lang="en-US" sz="1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578152" y="1469321"/>
            <a:ext cx="211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volume depletion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946318" y="1659570"/>
            <a:ext cx="842211" cy="73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490872" y="1696261"/>
            <a:ext cx="784181" cy="548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17647" y="2528411"/>
            <a:ext cx="5663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74235" y="4560943"/>
            <a:ext cx="211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/>
              <a:t>natriuresis</a:t>
            </a:r>
            <a:endParaRPr lang="en-US" sz="16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7417647" y="5299150"/>
            <a:ext cx="211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/>
              <a:t>kaliuresis</a:t>
            </a:r>
            <a:endParaRPr lang="en-US" sz="1600" i="1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448843" y="2874211"/>
            <a:ext cx="133683" cy="196373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312526" y="4270469"/>
            <a:ext cx="190264" cy="2904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0"/>
          </p:cNvCxnSpPr>
          <p:nvPr/>
        </p:nvCxnSpPr>
        <p:spPr>
          <a:xfrm>
            <a:off x="7887368" y="4270469"/>
            <a:ext cx="586385" cy="102868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95573" y="5283859"/>
            <a:ext cx="1965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/>
              <a:t>ENaC</a:t>
            </a:r>
            <a:r>
              <a:rPr lang="en-US" sz="1600" i="1" dirty="0"/>
              <a:t> generates lumen-negative potential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613937" y="5758892"/>
            <a:ext cx="212069" cy="292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3"/>
          </p:cNvCxnSpPr>
          <p:nvPr/>
        </p:nvCxnSpPr>
        <p:spPr>
          <a:xfrm flipV="1">
            <a:off x="6560730" y="5454317"/>
            <a:ext cx="1423267" cy="2450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728073" y="5619228"/>
            <a:ext cx="106035" cy="431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4948" y="3737157"/>
            <a:ext cx="2112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bicarbonaturia</a:t>
            </a:r>
            <a:endParaRPr lang="en-US" sz="1600" i="1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36548" y="3170765"/>
            <a:ext cx="212070" cy="566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34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7564" y="1285802"/>
            <a:ext cx="8264634" cy="4347605"/>
            <a:chOff x="467564" y="194334"/>
            <a:chExt cx="8264634" cy="4347605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839682" y="1690793"/>
              <a:ext cx="0" cy="1448173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388867" y="1079567"/>
              <a:ext cx="833528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3417146" y="1079567"/>
              <a:ext cx="3568612" cy="1301512"/>
              <a:chOff x="3337762" y="1158935"/>
              <a:chExt cx="3731030" cy="2059714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3337762" y="1158935"/>
                <a:ext cx="3731030" cy="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7068792" y="1158935"/>
                <a:ext cx="0" cy="2059714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/>
            <p:nvPr/>
          </p:nvCxnSpPr>
          <p:spPr>
            <a:xfrm flipH="1">
              <a:off x="3233791" y="3622851"/>
              <a:ext cx="2563038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2403175" y="617287"/>
              <a:ext cx="872883" cy="872883"/>
              <a:chOff x="2323791" y="696655"/>
              <a:chExt cx="872883" cy="872883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2323791" y="696655"/>
                <a:ext cx="872883" cy="872883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Cross 2"/>
              <p:cNvSpPr/>
              <p:nvPr/>
            </p:nvSpPr>
            <p:spPr>
              <a:xfrm rot="2700000">
                <a:off x="2323791" y="696655"/>
                <a:ext cx="872883" cy="872883"/>
              </a:xfrm>
              <a:prstGeom prst="plus">
                <a:avLst>
                  <a:gd name="adj" fmla="val 50000"/>
                </a:avLst>
              </a:prstGeom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41364" y="954427"/>
                <a:ext cx="31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561838" y="1198619"/>
                <a:ext cx="364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mr-IN" dirty="0"/>
                  <a:t>–</a:t>
                </a:r>
                <a:r>
                  <a:rPr lang="en-US" dirty="0"/>
                  <a:t> 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462713" y="194334"/>
              <a:ext cx="771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sensor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7564" y="835375"/>
              <a:ext cx="960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set-point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015134" y="2617235"/>
              <a:ext cx="2717064" cy="1924704"/>
            </a:xfrm>
            <a:prstGeom prst="roundRect">
              <a:avLst>
                <a:gd name="adj" fmla="val 10481"/>
              </a:avLst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1019" y="2769634"/>
              <a:ext cx="2007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effector mechanisms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26174" y="3332492"/>
              <a:ext cx="607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[X]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66237" y="563666"/>
              <a:ext cx="1826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/>
                <a:t>signal transduction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10250" y="2033585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31453" y="3138966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982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Nephron 2 (colour jpg)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8735" y="79801"/>
            <a:ext cx="5245036" cy="677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22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078551" y="2901428"/>
            <a:ext cx="0" cy="107884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7736" y="2290201"/>
            <a:ext cx="833528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56015" y="2290201"/>
            <a:ext cx="3568612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224627" y="2290201"/>
            <a:ext cx="0" cy="938135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695707" y="4423745"/>
            <a:ext cx="2339991" cy="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1642044" y="1827921"/>
            <a:ext cx="872883" cy="872883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00000">
            <a:off x="1642044" y="1827921"/>
            <a:ext cx="872883" cy="872883"/>
          </a:xfrm>
          <a:prstGeom prst="plus">
            <a:avLst>
              <a:gd name="adj" fmla="val 50000"/>
            </a:avLst>
          </a:prstGeom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59617" y="2085693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80091" y="2329885"/>
            <a:ext cx="38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GB" dirty="0"/>
              <a:t>+</a:t>
            </a:r>
            <a:r>
              <a:rPr lang="en-US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5962" y="1404968"/>
            <a:ext cx="142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hypothalamus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54003" y="3418129"/>
            <a:ext cx="3499861" cy="2105236"/>
          </a:xfrm>
          <a:prstGeom prst="roundRect">
            <a:avLst>
              <a:gd name="adj" fmla="val 10481"/>
            </a:avLst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12341" y="3570528"/>
            <a:ext cx="305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Renal free water excretion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4539" y="4133386"/>
            <a:ext cx="1937854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/>
              <a:t>[Na</a:t>
            </a:r>
            <a:r>
              <a:rPr lang="en-US" sz="2400" baseline="30000" dirty="0"/>
              <a:t>+</a:t>
            </a:r>
            <a:r>
              <a:rPr lang="en-US" sz="2400" dirty="0"/>
              <a:t>]</a:t>
            </a:r>
          </a:p>
          <a:p>
            <a:pPr algn="ctr">
              <a:lnSpc>
                <a:spcPct val="120000"/>
              </a:lnSpc>
            </a:pPr>
            <a:r>
              <a:rPr lang="en-US" sz="2400" dirty="0"/>
              <a:t>(tonicity)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37215" y="1774300"/>
            <a:ext cx="118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ADH (AVP)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2106" y="3994492"/>
            <a:ext cx="3281758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GFR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diluting segment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/>
              <a:t>ADH-responsive CDs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dirty="0" err="1"/>
              <a:t>osmolar</a:t>
            </a:r>
            <a:r>
              <a:rPr lang="en-US" dirty="0"/>
              <a:t> load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27932" y="28590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–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654046" y="3959702"/>
            <a:ext cx="31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5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767</Words>
  <Application>Microsoft Macintosh PowerPoint</Application>
  <PresentationFormat>On-screen Show (4:3)</PresentationFormat>
  <Paragraphs>285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HUNTER Robert</dc:creator>
  <cp:lastModifiedBy>Robert Hunter</cp:lastModifiedBy>
  <cp:revision>8</cp:revision>
  <dcterms:created xsi:type="dcterms:W3CDTF">2020-01-07T08:53:33Z</dcterms:created>
  <dcterms:modified xsi:type="dcterms:W3CDTF">2024-12-18T12:14:10Z</dcterms:modified>
</cp:coreProperties>
</file>