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314" r:id="rId2"/>
    <p:sldId id="294" r:id="rId3"/>
    <p:sldId id="310" r:id="rId4"/>
    <p:sldId id="321" r:id="rId5"/>
    <p:sldId id="322" r:id="rId6"/>
    <p:sldId id="315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C5AEA-E3F8-8D45-90D3-D641212FD6AD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43E42-F4C1-1D4A-8F9E-CD53653BC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= volume depletion</a:t>
            </a:r>
            <a:r>
              <a:rPr lang="en-US" baseline="0" dirty="0"/>
              <a:t> causes increased NHE3 activity</a:t>
            </a:r>
          </a:p>
          <a:p>
            <a:pPr marL="228600" indent="-228600">
              <a:buAutoNum type="arabicParenR"/>
            </a:pPr>
            <a:r>
              <a:rPr lang="en-US" baseline="0" dirty="0"/>
              <a:t>= low [</a:t>
            </a:r>
            <a:r>
              <a:rPr lang="en-US" baseline="0" dirty="0" err="1"/>
              <a:t>Cl</a:t>
            </a:r>
            <a:r>
              <a:rPr lang="en-US" baseline="0" dirty="0"/>
              <a:t>] at MD stimulates renin release (and hence </a:t>
            </a:r>
            <a:r>
              <a:rPr lang="en-US" baseline="0" dirty="0" err="1"/>
              <a:t>aldo</a:t>
            </a:r>
            <a:r>
              <a:rPr lang="en-US" baseline="0" dirty="0"/>
              <a:t>); </a:t>
            </a:r>
            <a:r>
              <a:rPr lang="en-US" baseline="0" dirty="0" err="1"/>
              <a:t>aldo</a:t>
            </a:r>
            <a:r>
              <a:rPr lang="en-US" baseline="0" dirty="0"/>
              <a:t> also directly stimulated by volume depletion</a:t>
            </a:r>
          </a:p>
          <a:p>
            <a:pPr marL="228600" indent="-228600">
              <a:buAutoNum type="arabicParenR"/>
            </a:pPr>
            <a:r>
              <a:rPr lang="en-US" baseline="0" dirty="0"/>
              <a:t>= lack of </a:t>
            </a:r>
            <a:r>
              <a:rPr lang="en-US" baseline="0" dirty="0" err="1"/>
              <a:t>Cl</a:t>
            </a:r>
            <a:r>
              <a:rPr lang="en-US" baseline="0" dirty="0"/>
              <a:t> inhibits </a:t>
            </a:r>
            <a:r>
              <a:rPr lang="en-US" baseline="0" dirty="0" err="1"/>
              <a:t>Cl</a:t>
            </a:r>
            <a:r>
              <a:rPr lang="en-US" baseline="0" dirty="0"/>
              <a:t>/HCO3 exchange by </a:t>
            </a:r>
            <a:r>
              <a:rPr lang="en-US" baseline="0" dirty="0" err="1"/>
              <a:t>pendrin</a:t>
            </a:r>
            <a:r>
              <a:rPr lang="en-US" baseline="0" dirty="0"/>
              <a:t> and hence stops HCO3 secretion by B-type </a:t>
            </a:r>
            <a:r>
              <a:rPr lang="en-US" baseline="0" dirty="0" err="1"/>
              <a:t>Ics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= lack of </a:t>
            </a:r>
            <a:r>
              <a:rPr lang="en-US" baseline="0" dirty="0" err="1"/>
              <a:t>Cl</a:t>
            </a:r>
            <a:r>
              <a:rPr lang="en-US" baseline="0" dirty="0"/>
              <a:t> </a:t>
            </a:r>
            <a:r>
              <a:rPr lang="en-US" baseline="0" dirty="0" err="1"/>
              <a:t>favours</a:t>
            </a:r>
            <a:r>
              <a:rPr lang="en-US" baseline="0" dirty="0"/>
              <a:t> </a:t>
            </a:r>
            <a:r>
              <a:rPr lang="en-US" baseline="0" dirty="0" err="1"/>
              <a:t>electrogenic</a:t>
            </a:r>
            <a:r>
              <a:rPr lang="en-US" baseline="0" dirty="0"/>
              <a:t> Na exchange – hence H+ excretion and K+ excretion</a:t>
            </a:r>
          </a:p>
          <a:p>
            <a:pPr marL="0" indent="0">
              <a:buNone/>
            </a:pPr>
            <a:r>
              <a:rPr lang="is-IS" baseline="0" dirty="0"/>
              <a:t>…therefore paradoxical acid urine and kaliuresis</a:t>
            </a:r>
            <a:endParaRPr lang="en-US" baseline="0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D3E59-5A04-AE42-A523-BB1A5D6CC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Plasmalyte-148 = 27 </a:t>
            </a:r>
            <a:r>
              <a:rPr lang="en-US" dirty="0" err="1"/>
              <a:t>mM</a:t>
            </a:r>
            <a:r>
              <a:rPr lang="en-US" dirty="0"/>
              <a:t> acetate + </a:t>
            </a:r>
            <a:r>
              <a:rPr lang="en-US" dirty="0" err="1"/>
              <a:t>gluconate</a:t>
            </a:r>
            <a:r>
              <a:rPr lang="en-US" dirty="0"/>
              <a:t> 23 </a:t>
            </a:r>
            <a:r>
              <a:rPr lang="en-US" dirty="0" err="1"/>
              <a:t>mM</a:t>
            </a:r>
            <a:r>
              <a:rPr lang="en-US" dirty="0"/>
              <a:t>= 50</a:t>
            </a:r>
            <a:r>
              <a:rPr lang="en-US" baseline="0" dirty="0"/>
              <a:t> </a:t>
            </a:r>
            <a:r>
              <a:rPr lang="en-US" baseline="0" dirty="0" err="1"/>
              <a:t>mM</a:t>
            </a:r>
            <a:r>
              <a:rPr lang="en-US" baseline="0" dirty="0"/>
              <a:t> HCO3 equivalents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Think of lactate etc. as ‘potential bicarbonate’ (</a:t>
            </a:r>
            <a:r>
              <a:rPr lang="en-US" dirty="0">
                <a:solidFill>
                  <a:srgbClr val="2C7C9F"/>
                </a:solidFill>
              </a:rPr>
              <a:t>Sabatini &amp; </a:t>
            </a:r>
            <a:r>
              <a:rPr lang="en-US" dirty="0" err="1">
                <a:solidFill>
                  <a:srgbClr val="2C7C9F"/>
                </a:solidFill>
              </a:rPr>
              <a:t>Kurtzman</a:t>
            </a:r>
            <a:r>
              <a:rPr lang="en-US" dirty="0">
                <a:solidFill>
                  <a:srgbClr val="2C7C9F"/>
                </a:solidFill>
              </a:rPr>
              <a:t>,</a:t>
            </a:r>
            <a:r>
              <a:rPr lang="en-US" baseline="0" dirty="0">
                <a:solidFill>
                  <a:srgbClr val="2C7C9F"/>
                </a:solidFill>
              </a:rPr>
              <a:t> </a:t>
            </a:r>
            <a:r>
              <a:rPr lang="en-US" dirty="0">
                <a:solidFill>
                  <a:srgbClr val="2C7C9F"/>
                </a:solidFill>
              </a:rPr>
              <a:t>JASN 2008)</a:t>
            </a:r>
          </a:p>
          <a:p>
            <a:r>
              <a:rPr lang="en-US" dirty="0"/>
              <a:t>Lactate is </a:t>
            </a:r>
            <a:r>
              <a:rPr lang="en-US" dirty="0" err="1"/>
              <a:t>metabolised</a:t>
            </a:r>
            <a:r>
              <a:rPr lang="en-US" baseline="0" dirty="0"/>
              <a:t> predominantly by the liver (90%); acetate is </a:t>
            </a:r>
            <a:r>
              <a:rPr lang="en-US" baseline="0" dirty="0" err="1"/>
              <a:t>metabolised</a:t>
            </a:r>
            <a:r>
              <a:rPr lang="en-US" baseline="0" dirty="0"/>
              <a:t> by most tissues.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D3E59-5A04-AE42-A523-BB1A5D6CC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0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D3E59-5A04-AE42-A523-BB1A5D6CC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Na in CCF / cirrhosis</a:t>
            </a:r>
            <a:r>
              <a:rPr lang="en-US" baseline="0" dirty="0"/>
              <a:t> = poor survival (Kim et al, NEJM 2008; </a:t>
            </a:r>
            <a:r>
              <a:rPr lang="en-US" baseline="0" dirty="0" err="1"/>
              <a:t>Rusinaru</a:t>
            </a:r>
            <a:r>
              <a:rPr lang="en-US" baseline="0" dirty="0"/>
              <a:t> et al, EJH 2012).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16D7-9203-FC49-A2B3-F4DD40A5B0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4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5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066B-DB43-CF4F-8541-8454BEF32DA5}" type="datetimeFigureOut">
              <a:rPr lang="en-GB" smtClean="0"/>
              <a:t>28/04/20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N2 colour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002" y="1423351"/>
            <a:ext cx="4108802" cy="530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816173" y="1544700"/>
            <a:ext cx="2095537" cy="2506384"/>
            <a:chOff x="6816171" y="1544700"/>
            <a:chExt cx="2095537" cy="2506384"/>
          </a:xfrm>
        </p:grpSpPr>
        <p:grpSp>
          <p:nvGrpSpPr>
            <p:cNvPr id="43" name="Group 42"/>
            <p:cNvGrpSpPr/>
            <p:nvPr/>
          </p:nvGrpSpPr>
          <p:grpSpPr>
            <a:xfrm>
              <a:off x="6816171" y="2422824"/>
              <a:ext cx="1233676" cy="743105"/>
              <a:chOff x="6835709" y="2356418"/>
              <a:chExt cx="1589840" cy="957641"/>
            </a:xfrm>
          </p:grpSpPr>
          <p:sp>
            <p:nvSpPr>
              <p:cNvPr id="40" name="Freeform 39"/>
              <p:cNvSpPr/>
              <p:nvPr/>
            </p:nvSpPr>
            <p:spPr>
              <a:xfrm rot="21109684">
                <a:off x="6835709" y="2391168"/>
                <a:ext cx="521749" cy="922891"/>
              </a:xfrm>
              <a:custGeom>
                <a:avLst/>
                <a:gdLst>
                  <a:gd name="connsiteX0" fmla="*/ 1118033 w 1979039"/>
                  <a:gd name="connsiteY0" fmla="*/ 1782583 h 3500602"/>
                  <a:gd name="connsiteX1" fmla="*/ 844495 w 1979039"/>
                  <a:gd name="connsiteY1" fmla="*/ 1723968 h 3500602"/>
                  <a:gd name="connsiteX2" fmla="*/ 610033 w 1979039"/>
                  <a:gd name="connsiteY2" fmla="*/ 1274583 h 3500602"/>
                  <a:gd name="connsiteX3" fmla="*/ 551418 w 1979039"/>
                  <a:gd name="connsiteY3" fmla="*/ 571199 h 3500602"/>
                  <a:gd name="connsiteX4" fmla="*/ 434187 w 1979039"/>
                  <a:gd name="connsiteY4" fmla="*/ 63199 h 3500602"/>
                  <a:gd name="connsiteX5" fmla="*/ 180187 w 1979039"/>
                  <a:gd name="connsiteY5" fmla="*/ 180429 h 3500602"/>
                  <a:gd name="connsiteX6" fmla="*/ 62956 w 1979039"/>
                  <a:gd name="connsiteY6" fmla="*/ 1118276 h 3500602"/>
                  <a:gd name="connsiteX7" fmla="*/ 23879 w 1979039"/>
                  <a:gd name="connsiteY7" fmla="*/ 2485968 h 3500602"/>
                  <a:gd name="connsiteX8" fmla="*/ 434187 w 1979039"/>
                  <a:gd name="connsiteY8" fmla="*/ 3287045 h 3500602"/>
                  <a:gd name="connsiteX9" fmla="*/ 1118033 w 1979039"/>
                  <a:gd name="connsiteY9" fmla="*/ 3482429 h 3500602"/>
                  <a:gd name="connsiteX10" fmla="*/ 1762802 w 1979039"/>
                  <a:gd name="connsiteY10" fmla="*/ 2935352 h 3500602"/>
                  <a:gd name="connsiteX11" fmla="*/ 1977725 w 1979039"/>
                  <a:gd name="connsiteY11" fmla="*/ 1626276 h 3500602"/>
                  <a:gd name="connsiteX12" fmla="*/ 1684648 w 1979039"/>
                  <a:gd name="connsiteY12" fmla="*/ 24122 h 3500602"/>
                  <a:gd name="connsiteX13" fmla="*/ 1352495 w 1979039"/>
                  <a:gd name="connsiteY13" fmla="*/ 727506 h 3500602"/>
                  <a:gd name="connsiteX14" fmla="*/ 1293879 w 1979039"/>
                  <a:gd name="connsiteY14" fmla="*/ 1626276 h 3500602"/>
                  <a:gd name="connsiteX15" fmla="*/ 1059418 w 1979039"/>
                  <a:gd name="connsiteY15" fmla="*/ 1782583 h 350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79039" h="3500602">
                    <a:moveTo>
                      <a:pt x="1118033" y="1782583"/>
                    </a:moveTo>
                    <a:cubicBezTo>
                      <a:pt x="1023597" y="1795609"/>
                      <a:pt x="929162" y="1808635"/>
                      <a:pt x="844495" y="1723968"/>
                    </a:cubicBezTo>
                    <a:cubicBezTo>
                      <a:pt x="759828" y="1639301"/>
                      <a:pt x="658879" y="1466711"/>
                      <a:pt x="610033" y="1274583"/>
                    </a:cubicBezTo>
                    <a:cubicBezTo>
                      <a:pt x="561187" y="1082455"/>
                      <a:pt x="580726" y="773096"/>
                      <a:pt x="551418" y="571199"/>
                    </a:cubicBezTo>
                    <a:cubicBezTo>
                      <a:pt x="522110" y="369302"/>
                      <a:pt x="496059" y="128327"/>
                      <a:pt x="434187" y="63199"/>
                    </a:cubicBezTo>
                    <a:cubicBezTo>
                      <a:pt x="372315" y="-1929"/>
                      <a:pt x="242059" y="4583"/>
                      <a:pt x="180187" y="180429"/>
                    </a:cubicBezTo>
                    <a:cubicBezTo>
                      <a:pt x="118315" y="356275"/>
                      <a:pt x="89007" y="734019"/>
                      <a:pt x="62956" y="1118276"/>
                    </a:cubicBezTo>
                    <a:cubicBezTo>
                      <a:pt x="36905" y="1502532"/>
                      <a:pt x="-37993" y="2124507"/>
                      <a:pt x="23879" y="2485968"/>
                    </a:cubicBezTo>
                    <a:cubicBezTo>
                      <a:pt x="85751" y="2847430"/>
                      <a:pt x="251828" y="3120968"/>
                      <a:pt x="434187" y="3287045"/>
                    </a:cubicBezTo>
                    <a:cubicBezTo>
                      <a:pt x="616546" y="3453122"/>
                      <a:pt x="896597" y="3541044"/>
                      <a:pt x="1118033" y="3482429"/>
                    </a:cubicBezTo>
                    <a:cubicBezTo>
                      <a:pt x="1339469" y="3423814"/>
                      <a:pt x="1619520" y="3244711"/>
                      <a:pt x="1762802" y="2935352"/>
                    </a:cubicBezTo>
                    <a:cubicBezTo>
                      <a:pt x="1906084" y="2625993"/>
                      <a:pt x="1990751" y="2111481"/>
                      <a:pt x="1977725" y="1626276"/>
                    </a:cubicBezTo>
                    <a:cubicBezTo>
                      <a:pt x="1964699" y="1141071"/>
                      <a:pt x="1788853" y="173917"/>
                      <a:pt x="1684648" y="24122"/>
                    </a:cubicBezTo>
                    <a:cubicBezTo>
                      <a:pt x="1580443" y="-125673"/>
                      <a:pt x="1417623" y="460480"/>
                      <a:pt x="1352495" y="727506"/>
                    </a:cubicBezTo>
                    <a:cubicBezTo>
                      <a:pt x="1287367" y="994532"/>
                      <a:pt x="1342725" y="1450430"/>
                      <a:pt x="1293879" y="1626276"/>
                    </a:cubicBezTo>
                    <a:cubicBezTo>
                      <a:pt x="1245033" y="1802122"/>
                      <a:pt x="1059418" y="1782583"/>
                      <a:pt x="1059418" y="1782583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  <a:alpha val="40000"/>
                </a:schemeClr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7359878" y="2356418"/>
                <a:ext cx="521749" cy="922891"/>
              </a:xfrm>
              <a:custGeom>
                <a:avLst/>
                <a:gdLst>
                  <a:gd name="connsiteX0" fmla="*/ 1118033 w 1979039"/>
                  <a:gd name="connsiteY0" fmla="*/ 1782583 h 3500602"/>
                  <a:gd name="connsiteX1" fmla="*/ 844495 w 1979039"/>
                  <a:gd name="connsiteY1" fmla="*/ 1723968 h 3500602"/>
                  <a:gd name="connsiteX2" fmla="*/ 610033 w 1979039"/>
                  <a:gd name="connsiteY2" fmla="*/ 1274583 h 3500602"/>
                  <a:gd name="connsiteX3" fmla="*/ 551418 w 1979039"/>
                  <a:gd name="connsiteY3" fmla="*/ 571199 h 3500602"/>
                  <a:gd name="connsiteX4" fmla="*/ 434187 w 1979039"/>
                  <a:gd name="connsiteY4" fmla="*/ 63199 h 3500602"/>
                  <a:gd name="connsiteX5" fmla="*/ 180187 w 1979039"/>
                  <a:gd name="connsiteY5" fmla="*/ 180429 h 3500602"/>
                  <a:gd name="connsiteX6" fmla="*/ 62956 w 1979039"/>
                  <a:gd name="connsiteY6" fmla="*/ 1118276 h 3500602"/>
                  <a:gd name="connsiteX7" fmla="*/ 23879 w 1979039"/>
                  <a:gd name="connsiteY7" fmla="*/ 2485968 h 3500602"/>
                  <a:gd name="connsiteX8" fmla="*/ 434187 w 1979039"/>
                  <a:gd name="connsiteY8" fmla="*/ 3287045 h 3500602"/>
                  <a:gd name="connsiteX9" fmla="*/ 1118033 w 1979039"/>
                  <a:gd name="connsiteY9" fmla="*/ 3482429 h 3500602"/>
                  <a:gd name="connsiteX10" fmla="*/ 1762802 w 1979039"/>
                  <a:gd name="connsiteY10" fmla="*/ 2935352 h 3500602"/>
                  <a:gd name="connsiteX11" fmla="*/ 1977725 w 1979039"/>
                  <a:gd name="connsiteY11" fmla="*/ 1626276 h 3500602"/>
                  <a:gd name="connsiteX12" fmla="*/ 1684648 w 1979039"/>
                  <a:gd name="connsiteY12" fmla="*/ 24122 h 3500602"/>
                  <a:gd name="connsiteX13" fmla="*/ 1352495 w 1979039"/>
                  <a:gd name="connsiteY13" fmla="*/ 727506 h 3500602"/>
                  <a:gd name="connsiteX14" fmla="*/ 1293879 w 1979039"/>
                  <a:gd name="connsiteY14" fmla="*/ 1626276 h 3500602"/>
                  <a:gd name="connsiteX15" fmla="*/ 1059418 w 1979039"/>
                  <a:gd name="connsiteY15" fmla="*/ 1782583 h 350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79039" h="3500602">
                    <a:moveTo>
                      <a:pt x="1118033" y="1782583"/>
                    </a:moveTo>
                    <a:cubicBezTo>
                      <a:pt x="1023597" y="1795609"/>
                      <a:pt x="929162" y="1808635"/>
                      <a:pt x="844495" y="1723968"/>
                    </a:cubicBezTo>
                    <a:cubicBezTo>
                      <a:pt x="759828" y="1639301"/>
                      <a:pt x="658879" y="1466711"/>
                      <a:pt x="610033" y="1274583"/>
                    </a:cubicBezTo>
                    <a:cubicBezTo>
                      <a:pt x="561187" y="1082455"/>
                      <a:pt x="580726" y="773096"/>
                      <a:pt x="551418" y="571199"/>
                    </a:cubicBezTo>
                    <a:cubicBezTo>
                      <a:pt x="522110" y="369302"/>
                      <a:pt x="496059" y="128327"/>
                      <a:pt x="434187" y="63199"/>
                    </a:cubicBezTo>
                    <a:cubicBezTo>
                      <a:pt x="372315" y="-1929"/>
                      <a:pt x="242059" y="4583"/>
                      <a:pt x="180187" y="180429"/>
                    </a:cubicBezTo>
                    <a:cubicBezTo>
                      <a:pt x="118315" y="356275"/>
                      <a:pt x="89007" y="734019"/>
                      <a:pt x="62956" y="1118276"/>
                    </a:cubicBezTo>
                    <a:cubicBezTo>
                      <a:pt x="36905" y="1502532"/>
                      <a:pt x="-37993" y="2124507"/>
                      <a:pt x="23879" y="2485968"/>
                    </a:cubicBezTo>
                    <a:cubicBezTo>
                      <a:pt x="85751" y="2847430"/>
                      <a:pt x="251828" y="3120968"/>
                      <a:pt x="434187" y="3287045"/>
                    </a:cubicBezTo>
                    <a:cubicBezTo>
                      <a:pt x="616546" y="3453122"/>
                      <a:pt x="896597" y="3541044"/>
                      <a:pt x="1118033" y="3482429"/>
                    </a:cubicBezTo>
                    <a:cubicBezTo>
                      <a:pt x="1339469" y="3423814"/>
                      <a:pt x="1619520" y="3244711"/>
                      <a:pt x="1762802" y="2935352"/>
                    </a:cubicBezTo>
                    <a:cubicBezTo>
                      <a:pt x="1906084" y="2625993"/>
                      <a:pt x="1990751" y="2111481"/>
                      <a:pt x="1977725" y="1626276"/>
                    </a:cubicBezTo>
                    <a:cubicBezTo>
                      <a:pt x="1964699" y="1141071"/>
                      <a:pt x="1788853" y="173917"/>
                      <a:pt x="1684648" y="24122"/>
                    </a:cubicBezTo>
                    <a:cubicBezTo>
                      <a:pt x="1580443" y="-125673"/>
                      <a:pt x="1417623" y="460480"/>
                      <a:pt x="1352495" y="727506"/>
                    </a:cubicBezTo>
                    <a:cubicBezTo>
                      <a:pt x="1287367" y="994532"/>
                      <a:pt x="1342725" y="1450430"/>
                      <a:pt x="1293879" y="1626276"/>
                    </a:cubicBezTo>
                    <a:cubicBezTo>
                      <a:pt x="1245033" y="1802122"/>
                      <a:pt x="1059418" y="1782583"/>
                      <a:pt x="1059418" y="1782583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  <a:alpha val="40000"/>
                </a:schemeClr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533000">
                <a:off x="7903800" y="2391168"/>
                <a:ext cx="521749" cy="922891"/>
              </a:xfrm>
              <a:custGeom>
                <a:avLst/>
                <a:gdLst>
                  <a:gd name="connsiteX0" fmla="*/ 1118033 w 1979039"/>
                  <a:gd name="connsiteY0" fmla="*/ 1782583 h 3500602"/>
                  <a:gd name="connsiteX1" fmla="*/ 844495 w 1979039"/>
                  <a:gd name="connsiteY1" fmla="*/ 1723968 h 3500602"/>
                  <a:gd name="connsiteX2" fmla="*/ 610033 w 1979039"/>
                  <a:gd name="connsiteY2" fmla="*/ 1274583 h 3500602"/>
                  <a:gd name="connsiteX3" fmla="*/ 551418 w 1979039"/>
                  <a:gd name="connsiteY3" fmla="*/ 571199 h 3500602"/>
                  <a:gd name="connsiteX4" fmla="*/ 434187 w 1979039"/>
                  <a:gd name="connsiteY4" fmla="*/ 63199 h 3500602"/>
                  <a:gd name="connsiteX5" fmla="*/ 180187 w 1979039"/>
                  <a:gd name="connsiteY5" fmla="*/ 180429 h 3500602"/>
                  <a:gd name="connsiteX6" fmla="*/ 62956 w 1979039"/>
                  <a:gd name="connsiteY6" fmla="*/ 1118276 h 3500602"/>
                  <a:gd name="connsiteX7" fmla="*/ 23879 w 1979039"/>
                  <a:gd name="connsiteY7" fmla="*/ 2485968 h 3500602"/>
                  <a:gd name="connsiteX8" fmla="*/ 434187 w 1979039"/>
                  <a:gd name="connsiteY8" fmla="*/ 3287045 h 3500602"/>
                  <a:gd name="connsiteX9" fmla="*/ 1118033 w 1979039"/>
                  <a:gd name="connsiteY9" fmla="*/ 3482429 h 3500602"/>
                  <a:gd name="connsiteX10" fmla="*/ 1762802 w 1979039"/>
                  <a:gd name="connsiteY10" fmla="*/ 2935352 h 3500602"/>
                  <a:gd name="connsiteX11" fmla="*/ 1977725 w 1979039"/>
                  <a:gd name="connsiteY11" fmla="*/ 1626276 h 3500602"/>
                  <a:gd name="connsiteX12" fmla="*/ 1684648 w 1979039"/>
                  <a:gd name="connsiteY12" fmla="*/ 24122 h 3500602"/>
                  <a:gd name="connsiteX13" fmla="*/ 1352495 w 1979039"/>
                  <a:gd name="connsiteY13" fmla="*/ 727506 h 3500602"/>
                  <a:gd name="connsiteX14" fmla="*/ 1293879 w 1979039"/>
                  <a:gd name="connsiteY14" fmla="*/ 1626276 h 3500602"/>
                  <a:gd name="connsiteX15" fmla="*/ 1059418 w 1979039"/>
                  <a:gd name="connsiteY15" fmla="*/ 1782583 h 350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79039" h="3500602">
                    <a:moveTo>
                      <a:pt x="1118033" y="1782583"/>
                    </a:moveTo>
                    <a:cubicBezTo>
                      <a:pt x="1023597" y="1795609"/>
                      <a:pt x="929162" y="1808635"/>
                      <a:pt x="844495" y="1723968"/>
                    </a:cubicBezTo>
                    <a:cubicBezTo>
                      <a:pt x="759828" y="1639301"/>
                      <a:pt x="658879" y="1466711"/>
                      <a:pt x="610033" y="1274583"/>
                    </a:cubicBezTo>
                    <a:cubicBezTo>
                      <a:pt x="561187" y="1082455"/>
                      <a:pt x="580726" y="773096"/>
                      <a:pt x="551418" y="571199"/>
                    </a:cubicBezTo>
                    <a:cubicBezTo>
                      <a:pt x="522110" y="369302"/>
                      <a:pt x="496059" y="128327"/>
                      <a:pt x="434187" y="63199"/>
                    </a:cubicBezTo>
                    <a:cubicBezTo>
                      <a:pt x="372315" y="-1929"/>
                      <a:pt x="242059" y="4583"/>
                      <a:pt x="180187" y="180429"/>
                    </a:cubicBezTo>
                    <a:cubicBezTo>
                      <a:pt x="118315" y="356275"/>
                      <a:pt x="89007" y="734019"/>
                      <a:pt x="62956" y="1118276"/>
                    </a:cubicBezTo>
                    <a:cubicBezTo>
                      <a:pt x="36905" y="1502532"/>
                      <a:pt x="-37993" y="2124507"/>
                      <a:pt x="23879" y="2485968"/>
                    </a:cubicBezTo>
                    <a:cubicBezTo>
                      <a:pt x="85751" y="2847430"/>
                      <a:pt x="251828" y="3120968"/>
                      <a:pt x="434187" y="3287045"/>
                    </a:cubicBezTo>
                    <a:cubicBezTo>
                      <a:pt x="616546" y="3453122"/>
                      <a:pt x="896597" y="3541044"/>
                      <a:pt x="1118033" y="3482429"/>
                    </a:cubicBezTo>
                    <a:cubicBezTo>
                      <a:pt x="1339469" y="3423814"/>
                      <a:pt x="1619520" y="3244711"/>
                      <a:pt x="1762802" y="2935352"/>
                    </a:cubicBezTo>
                    <a:cubicBezTo>
                      <a:pt x="1906084" y="2625993"/>
                      <a:pt x="1990751" y="2111481"/>
                      <a:pt x="1977725" y="1626276"/>
                    </a:cubicBezTo>
                    <a:cubicBezTo>
                      <a:pt x="1964699" y="1141071"/>
                      <a:pt x="1788853" y="173917"/>
                      <a:pt x="1684648" y="24122"/>
                    </a:cubicBezTo>
                    <a:cubicBezTo>
                      <a:pt x="1580443" y="-125673"/>
                      <a:pt x="1417623" y="460480"/>
                      <a:pt x="1352495" y="727506"/>
                    </a:cubicBezTo>
                    <a:cubicBezTo>
                      <a:pt x="1287367" y="994532"/>
                      <a:pt x="1342725" y="1450430"/>
                      <a:pt x="1293879" y="1626276"/>
                    </a:cubicBezTo>
                    <a:cubicBezTo>
                      <a:pt x="1245033" y="1802122"/>
                      <a:pt x="1059418" y="1782583"/>
                      <a:pt x="1059418" y="1782583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  <a:alpha val="40000"/>
                </a:schemeClr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128278" y="1544700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HCl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08074" y="3650974"/>
              <a:ext cx="735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HCO</a:t>
              </a:r>
              <a:r>
                <a:rPr lang="en-US" sz="2000" baseline="-25000" dirty="0"/>
                <a:t>3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7428813" y="1957562"/>
              <a:ext cx="8392" cy="45251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433009" y="3178681"/>
              <a:ext cx="0" cy="45954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592116" y="3192895"/>
              <a:ext cx="1319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generation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3510" y="1507516"/>
            <a:ext cx="6714564" cy="3987475"/>
            <a:chOff x="293510" y="1507514"/>
            <a:chExt cx="6714564" cy="3987475"/>
          </a:xfrm>
        </p:grpSpPr>
        <p:sp>
          <p:nvSpPr>
            <p:cNvPr id="2" name="Oval 1"/>
            <p:cNvSpPr/>
            <p:nvPr/>
          </p:nvSpPr>
          <p:spPr>
            <a:xfrm>
              <a:off x="975073" y="2384962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379788" y="3699400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93667" y="4314119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954591" y="4954989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3510" y="1507514"/>
              <a:ext cx="1535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maintenance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1875692" y="1766183"/>
              <a:ext cx="5132382" cy="0"/>
            </a:xfrm>
            <a:prstGeom prst="straightConnector1">
              <a:avLst/>
            </a:prstGeom>
            <a:ln w="12700" cmpd="sng">
              <a:solidFill>
                <a:schemeClr val="tx2">
                  <a:lumMod val="75000"/>
                  <a:lumOff val="25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203456" y="4281312"/>
            <a:ext cx="3836480" cy="1592639"/>
            <a:chOff x="5203456" y="4281310"/>
            <a:chExt cx="3836480" cy="1592639"/>
          </a:xfrm>
        </p:grpSpPr>
        <p:sp>
          <p:nvSpPr>
            <p:cNvPr id="53" name="TextBox 52"/>
            <p:cNvSpPr txBox="1"/>
            <p:nvPr/>
          </p:nvSpPr>
          <p:spPr>
            <a:xfrm>
              <a:off x="7701640" y="4523155"/>
              <a:ext cx="12250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resolution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203456" y="4743849"/>
              <a:ext cx="2424321" cy="0"/>
            </a:xfrm>
            <a:prstGeom prst="straightConnector1">
              <a:avLst/>
            </a:prstGeom>
            <a:ln w="12700" cmpd="sng">
              <a:solidFill>
                <a:schemeClr val="tx2">
                  <a:lumMod val="75000"/>
                  <a:lumOff val="25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31685" y="4281310"/>
              <a:ext cx="1776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Cl</a:t>
              </a:r>
              <a:r>
                <a:rPr lang="en-US" sz="2000" dirty="0"/>
                <a:t> replacement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77521" y="4950619"/>
              <a:ext cx="15624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bicarbonaturia</a:t>
              </a:r>
              <a:endParaRPr lang="en-US" dirty="0"/>
            </a:p>
            <a:p>
              <a:pPr algn="ctr"/>
              <a:r>
                <a:rPr lang="en-US" dirty="0" err="1"/>
                <a:t>natriuresis</a:t>
              </a:r>
              <a:endParaRPr lang="en-US" dirty="0"/>
            </a:p>
            <a:p>
              <a:pPr algn="ctr"/>
              <a:r>
                <a:rPr lang="en-US" dirty="0" err="1"/>
                <a:t>kaliuresis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8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78551" y="2901428"/>
            <a:ext cx="0" cy="107884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7736" y="2290201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56015" y="2290201"/>
            <a:ext cx="356861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24627" y="2290201"/>
            <a:ext cx="0" cy="9381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95707" y="4423745"/>
            <a:ext cx="233999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642044" y="1827921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1642044" y="1827921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59617" y="208569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0091" y="2329885"/>
            <a:ext cx="3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GB" dirty="0"/>
              <a:t>+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5962" y="1404968"/>
            <a:ext cx="14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hypothalamus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54003" y="3418129"/>
            <a:ext cx="3499861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12341" y="3570528"/>
            <a:ext cx="305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Renal free water excretion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539" y="4133386"/>
            <a:ext cx="1937854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[Na</a:t>
            </a:r>
            <a:r>
              <a:rPr lang="en-US" sz="2400" baseline="30000" dirty="0"/>
              <a:t>+</a:t>
            </a:r>
            <a:r>
              <a:rPr lang="en-US" sz="2400" dirty="0"/>
              <a:t>]</a:t>
            </a:r>
          </a:p>
          <a:p>
            <a:pPr algn="ctr">
              <a:lnSpc>
                <a:spcPct val="120000"/>
              </a:lnSpc>
            </a:pPr>
            <a:r>
              <a:rPr lang="en-US" sz="2400" dirty="0"/>
              <a:t>(tonicity)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37215" y="1774300"/>
            <a:ext cx="11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ADH (AVP)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2106" y="3994492"/>
            <a:ext cx="328175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GFR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diluting segment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ADH-responsive CDs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osmolar</a:t>
            </a:r>
            <a:r>
              <a:rPr lang="en-US" dirty="0"/>
              <a:t> load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27932" y="2859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54046" y="3959702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5739" y="301597"/>
            <a:ext cx="140713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SIADH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drugs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cancer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chest disease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CNS disease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pain, stress</a:t>
            </a:r>
          </a:p>
        </p:txBody>
      </p:sp>
      <p:sp>
        <p:nvSpPr>
          <p:cNvPr id="33" name="Down Arrow 32"/>
          <p:cNvSpPr/>
          <p:nvPr/>
        </p:nvSpPr>
        <p:spPr>
          <a:xfrm rot="19343870">
            <a:off x="4608287" y="470263"/>
            <a:ext cx="181350" cy="1393440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425278" flipH="1">
            <a:off x="5819788" y="950661"/>
            <a:ext cx="181350" cy="797758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3484901">
            <a:off x="6529889" y="1207343"/>
            <a:ext cx="181350" cy="819969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2008" y="1763398"/>
            <a:ext cx="2042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thiazides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renal salt-wasting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adrenal insufficiency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myxoedema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7905561" y="3047331"/>
            <a:ext cx="181350" cy="242173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flipV="1">
            <a:off x="7905561" y="1495719"/>
            <a:ext cx="181350" cy="242173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705" y="301597"/>
            <a:ext cx="176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“reset </a:t>
            </a:r>
            <a:r>
              <a:rPr lang="en-US" dirty="0" err="1">
                <a:solidFill>
                  <a:srgbClr val="FF0000"/>
                </a:solidFill>
              </a:rPr>
              <a:t>osmostat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903189" y="790688"/>
            <a:ext cx="181350" cy="1295998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67492" y="5967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polydipsia</a:t>
            </a:r>
          </a:p>
        </p:txBody>
      </p:sp>
      <p:sp>
        <p:nvSpPr>
          <p:cNvPr id="40" name="Down Arrow 39"/>
          <p:cNvSpPr/>
          <p:nvPr/>
        </p:nvSpPr>
        <p:spPr>
          <a:xfrm flipV="1">
            <a:off x="1938637" y="5268287"/>
            <a:ext cx="181350" cy="647999"/>
          </a:xfrm>
          <a:prstGeom prst="downArrow">
            <a:avLst/>
          </a:prstGeom>
          <a:noFill/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flipV="1">
            <a:off x="6918376" y="5685999"/>
            <a:ext cx="181350" cy="242173"/>
          </a:xfrm>
          <a:prstGeom prst="downArrow">
            <a:avLst/>
          </a:prstGeom>
          <a:noFill/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59747" y="5967454"/>
            <a:ext cx="2113154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FFFF"/>
                </a:solidFill>
              </a:rPr>
              <a:t>UOsm</a:t>
            </a:r>
            <a:r>
              <a:rPr lang="en-US" i="1" dirty="0">
                <a:solidFill>
                  <a:srgbClr val="FFFFFF"/>
                </a:solidFill>
              </a:rPr>
              <a:t> &lt; 100 </a:t>
            </a:r>
            <a:r>
              <a:rPr lang="en-US" i="1" dirty="0" err="1">
                <a:solidFill>
                  <a:srgbClr val="FFFFFF"/>
                </a:solidFill>
              </a:rPr>
              <a:t>mOsm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74927" y="301597"/>
            <a:ext cx="1778715" cy="369332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UNa</a:t>
            </a:r>
            <a:r>
              <a:rPr lang="en-US" i="1" dirty="0">
                <a:solidFill>
                  <a:schemeClr val="bg1"/>
                </a:solidFill>
              </a:rPr>
              <a:t> &lt; 30 </a:t>
            </a:r>
            <a:r>
              <a:rPr lang="en-US" i="1" dirty="0" err="1">
                <a:solidFill>
                  <a:schemeClr val="bg1"/>
                </a:solidFill>
              </a:rPr>
              <a:t>mOsm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00709" y="2417839"/>
            <a:ext cx="177871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UNa</a:t>
            </a:r>
            <a:r>
              <a:rPr lang="en-US" i="1" dirty="0">
                <a:solidFill>
                  <a:schemeClr val="bg1"/>
                </a:solidFill>
              </a:rPr>
              <a:t> &gt; 30 </a:t>
            </a:r>
            <a:r>
              <a:rPr lang="en-US" i="1" dirty="0" err="1">
                <a:solidFill>
                  <a:schemeClr val="bg1"/>
                </a:solidFill>
              </a:rPr>
              <a:t>mOsm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9373" y="797260"/>
            <a:ext cx="18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err="1">
                <a:solidFill>
                  <a:srgbClr val="008000"/>
                </a:solidFill>
              </a:rPr>
              <a:t>hypovolaemia</a:t>
            </a:r>
            <a:endParaRPr lang="en-US" u="sng" dirty="0">
              <a:solidFill>
                <a:srgbClr val="008000"/>
              </a:solidFill>
            </a:endParaRPr>
          </a:p>
          <a:p>
            <a:pPr algn="ctr"/>
            <a:r>
              <a:rPr lang="en-US" i="1" dirty="0">
                <a:solidFill>
                  <a:srgbClr val="008000"/>
                </a:solidFill>
              </a:rPr>
              <a:t>D&amp;V, third-spacing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33217" y="301597"/>
            <a:ext cx="207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8000"/>
                </a:solidFill>
              </a:rPr>
              <a:t>low EABV</a:t>
            </a:r>
          </a:p>
          <a:p>
            <a:pPr algn="ctr"/>
            <a:r>
              <a:rPr lang="en-US" i="1" dirty="0">
                <a:solidFill>
                  <a:srgbClr val="008000"/>
                </a:solidFill>
              </a:rPr>
              <a:t>heart failure, cirrhosis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86032" y="5967454"/>
            <a:ext cx="280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low solute intake</a:t>
            </a:r>
          </a:p>
          <a:p>
            <a:pPr algn="ctr"/>
            <a:r>
              <a:rPr lang="en-US" i="1" dirty="0">
                <a:solidFill>
                  <a:srgbClr val="0070C0"/>
                </a:solidFill>
              </a:rPr>
              <a:t>beer </a:t>
            </a:r>
            <a:r>
              <a:rPr lang="en-US" i="1" dirty="0" err="1">
                <a:solidFill>
                  <a:srgbClr val="0070C0"/>
                </a:solidFill>
              </a:rPr>
              <a:t>potomania</a:t>
            </a:r>
            <a:r>
              <a:rPr lang="en-US" i="1" dirty="0">
                <a:solidFill>
                  <a:srgbClr val="0070C0"/>
                </a:solidFill>
              </a:rPr>
              <a:t>; “tea &amp; toast”</a:t>
            </a:r>
          </a:p>
        </p:txBody>
      </p:sp>
      <p:sp>
        <p:nvSpPr>
          <p:cNvPr id="50" name="Down Arrow 49"/>
          <p:cNvSpPr/>
          <p:nvPr/>
        </p:nvSpPr>
        <p:spPr>
          <a:xfrm rot="2622491">
            <a:off x="2758382" y="477409"/>
            <a:ext cx="181350" cy="1096909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1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83017" y="1869371"/>
            <a:ext cx="0" cy="14481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32202" y="1258145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9542" y="1258145"/>
            <a:ext cx="2889503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9045" y="1258145"/>
            <a:ext cx="0" cy="130151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59542" y="3801429"/>
            <a:ext cx="170057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346510" y="795865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2346510" y="795865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4083" y="105363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4557" y="1297829"/>
            <a:ext cx="3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GB" dirty="0"/>
              <a:t>+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5296" y="372912"/>
            <a:ext cx="14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adrenal cortex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78422" y="2795813"/>
            <a:ext cx="3678474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42455" y="2948212"/>
            <a:ext cx="304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Renal potassium excretion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1615" y="3504552"/>
            <a:ext cx="19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[K</a:t>
            </a:r>
            <a:r>
              <a:rPr lang="en-US" sz="2400" baseline="30000" dirty="0"/>
              <a:t>+</a:t>
            </a:r>
            <a:r>
              <a:rPr lang="en-US" sz="2400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8270" y="742244"/>
            <a:ext cx="121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aldosterone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6678" y="3511070"/>
            <a:ext cx="3638983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GFR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tubular flow to distal nephron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K secretion (exchange for Na</a:t>
            </a:r>
            <a:r>
              <a:rPr lang="en-US" baseline="30000" dirty="0"/>
              <a:t>+</a:t>
            </a:r>
            <a:r>
              <a:rPr lang="en-US" dirty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52351" y="221216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00675" y="33462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7174" y="4280031"/>
            <a:ext cx="0" cy="9559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59542" y="5802421"/>
            <a:ext cx="290287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249046" y="5211039"/>
            <a:ext cx="13368" cy="5913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flipV="1">
            <a:off x="2359878" y="5391819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 rot="18900000" flipV="1">
            <a:off x="2359878" y="5391819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flipV="1">
            <a:off x="2377451" y="5637598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 flipV="1">
            <a:off x="2637617" y="5393406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2332" y="6322755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DCT (Kir4.1; Kir5.4)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1737" y="50881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74022" y="2046381"/>
            <a:ext cx="1097359" cy="1026552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65892" y="2374991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Cells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65892" y="3215378"/>
            <a:ext cx="1980618" cy="1814209"/>
            <a:chOff x="590030" y="3215378"/>
            <a:chExt cx="1756480" cy="1814209"/>
          </a:xfrm>
        </p:grpSpPr>
        <p:sp>
          <p:nvSpPr>
            <p:cNvPr id="42" name="TextBox 41"/>
            <p:cNvSpPr txBox="1"/>
            <p:nvPr/>
          </p:nvSpPr>
          <p:spPr>
            <a:xfrm>
              <a:off x="590030" y="3829258"/>
              <a:ext cx="15478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insulin</a:t>
              </a:r>
            </a:p>
            <a:p>
              <a:r>
                <a:rPr lang="en-US" i="1" dirty="0" err="1"/>
                <a:t>catecholamines</a:t>
              </a:r>
              <a:endParaRPr lang="en-US" i="1" dirty="0"/>
            </a:p>
            <a:p>
              <a:r>
                <a:rPr lang="en-US" i="1" dirty="0"/>
                <a:t>acid-base</a:t>
              </a:r>
            </a:p>
            <a:p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676876" y="3801429"/>
              <a:ext cx="166963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678871" y="3215378"/>
              <a:ext cx="13368" cy="59138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85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83017" y="1869371"/>
            <a:ext cx="0" cy="14481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32202" y="1258145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9542" y="1258145"/>
            <a:ext cx="2889503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9045" y="1258145"/>
            <a:ext cx="0" cy="130151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59542" y="3801429"/>
            <a:ext cx="170057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346510" y="795865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2346510" y="795865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4083" y="105363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4557" y="1297829"/>
            <a:ext cx="3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GB" dirty="0"/>
              <a:t>+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5296" y="372912"/>
            <a:ext cx="14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adrenal cortex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78422" y="2795813"/>
            <a:ext cx="3678474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42455" y="2948212"/>
            <a:ext cx="304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Renal potassium excretion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8270" y="783218"/>
            <a:ext cx="121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aldosterone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6678" y="3511070"/>
            <a:ext cx="3638983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GFR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tubular flow to distal nephron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K secretion (exchange for Na</a:t>
            </a:r>
            <a:r>
              <a:rPr lang="en-US" baseline="30000" dirty="0"/>
              <a:t>+</a:t>
            </a:r>
            <a:r>
              <a:rPr lang="en-US" dirty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52351" y="221216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00675" y="33462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74022" y="2046381"/>
            <a:ext cx="1097359" cy="1026552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65892" y="2374991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Cells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5892" y="3829258"/>
            <a:ext cx="1745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insulin</a:t>
            </a:r>
          </a:p>
          <a:p>
            <a:r>
              <a:rPr lang="en-US" i="1" dirty="0" err="1"/>
              <a:t>catecholamines</a:t>
            </a:r>
            <a:endParaRPr lang="en-US" i="1" dirty="0"/>
          </a:p>
          <a:p>
            <a:r>
              <a:rPr lang="en-US" i="1" dirty="0"/>
              <a:t>acid-base</a:t>
            </a:r>
          </a:p>
          <a:p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3820" y="3801429"/>
            <a:ext cx="188269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66070" y="3215378"/>
            <a:ext cx="15074" cy="5913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22820" y="6814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adrenal insufficiency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5462910" y="524280"/>
            <a:ext cx="181350" cy="242173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154771" y="1595524"/>
            <a:ext cx="159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AKI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advanced CKD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7862733" y="2339521"/>
            <a:ext cx="181350" cy="340179"/>
          </a:xfrm>
          <a:prstGeom prst="downArrow">
            <a:avLst/>
          </a:prstGeom>
          <a:noFill/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51873" y="5507999"/>
            <a:ext cx="1931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K-sparing diuretics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trimethoprim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CNIs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12403" y="121395"/>
            <a:ext cx="88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heparin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7862733" y="1173038"/>
            <a:ext cx="181350" cy="395998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5400000">
            <a:off x="6810482" y="285644"/>
            <a:ext cx="181350" cy="1327909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4415492">
            <a:off x="6683782" y="-56653"/>
            <a:ext cx="181350" cy="1247478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7825622" y="4991077"/>
            <a:ext cx="181350" cy="489901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5332" y="5301073"/>
            <a:ext cx="1621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6600"/>
                </a:solidFill>
              </a:rPr>
              <a:t>rhabdomyolysis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err="1">
                <a:solidFill>
                  <a:srgbClr val="FF6600"/>
                </a:solidFill>
              </a:rPr>
              <a:t>tumour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lysis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 rot="10800000">
            <a:off x="809586" y="4811980"/>
            <a:ext cx="181350" cy="489901"/>
          </a:xfrm>
          <a:prstGeom prst="downArrow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AFD016A-A3D4-D946-A355-5D8285CE64D7}"/>
              </a:ext>
            </a:extLst>
          </p:cNvPr>
          <p:cNvSpPr txBox="1"/>
          <p:nvPr/>
        </p:nvSpPr>
        <p:spPr>
          <a:xfrm>
            <a:off x="7623987" y="763081"/>
            <a:ext cx="65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ACEi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CA002D1-D820-1D41-96F1-FDD5CDB09128}"/>
              </a:ext>
            </a:extLst>
          </p:cNvPr>
          <p:cNvSpPr txBox="1"/>
          <p:nvPr/>
        </p:nvSpPr>
        <p:spPr>
          <a:xfrm>
            <a:off x="1901615" y="3504552"/>
            <a:ext cx="19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[K</a:t>
            </a:r>
            <a:r>
              <a:rPr lang="en-US" sz="2400" baseline="30000" dirty="0"/>
              <a:t>+</a:t>
            </a:r>
            <a:r>
              <a:rPr lang="en-US" sz="2400" dirty="0"/>
              <a:t>]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797174" y="4280031"/>
            <a:ext cx="0" cy="9559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59542" y="5802421"/>
            <a:ext cx="290287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49046" y="5211039"/>
            <a:ext cx="13368" cy="5913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flipV="1">
            <a:off x="2359878" y="5391819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18900000" flipV="1">
            <a:off x="2359878" y="5391819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flipV="1">
            <a:off x="2377451" y="5637598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4" name="TextBox 63"/>
          <p:cNvSpPr txBox="1"/>
          <p:nvPr/>
        </p:nvSpPr>
        <p:spPr>
          <a:xfrm flipV="1">
            <a:off x="2637617" y="5393406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32332" y="6322755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DCT (Kir4.1; Kir5.4)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71737" y="50881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79044" y="1809846"/>
            <a:ext cx="0" cy="210940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229" y="1198619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356508" y="1198619"/>
            <a:ext cx="3568612" cy="1301512"/>
            <a:chOff x="3337762" y="1158935"/>
            <a:chExt cx="3731030" cy="205971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37762" y="1158935"/>
              <a:ext cx="3731030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068792" y="1158935"/>
              <a:ext cx="0" cy="205971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2396200" y="4401236"/>
            <a:ext cx="233999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42537" y="736339"/>
            <a:ext cx="872883" cy="872883"/>
            <a:chOff x="2323791" y="696655"/>
            <a:chExt cx="872883" cy="872883"/>
          </a:xfrm>
        </p:grpSpPr>
        <p:sp>
          <p:nvSpPr>
            <p:cNvPr id="2" name="Oval 1"/>
            <p:cNvSpPr/>
            <p:nvPr/>
          </p:nvSpPr>
          <p:spPr>
            <a:xfrm>
              <a:off x="2323791" y="696655"/>
              <a:ext cx="872883" cy="87288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ross 2"/>
            <p:cNvSpPr/>
            <p:nvPr/>
          </p:nvSpPr>
          <p:spPr>
            <a:xfrm rot="2700000">
              <a:off x="2323791" y="696655"/>
              <a:ext cx="872883" cy="872883"/>
            </a:xfrm>
            <a:prstGeom prst="plus">
              <a:avLst>
                <a:gd name="adj" fmla="val 50000"/>
              </a:avLst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41364" y="954427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61838" y="1198619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mr-IN" dirty="0"/>
                <a:t>–</a:t>
              </a:r>
              <a:r>
                <a:rPr lang="en-US" dirty="0"/>
                <a:t>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56730" y="313386"/>
            <a:ext cx="18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parathyroid (</a:t>
            </a:r>
            <a:r>
              <a:rPr lang="en-US" i="1" dirty="0" err="1"/>
              <a:t>CaSR</a:t>
            </a:r>
            <a:r>
              <a:rPr lang="en-US" i="1" dirty="0"/>
              <a:t>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54496" y="2736287"/>
            <a:ext cx="3638782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91674" y="288868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Bone, gut, kidney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878" y="4020669"/>
            <a:ext cx="19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[Ca</a:t>
            </a:r>
            <a:r>
              <a:rPr lang="en-US" sz="2400" baseline="30000" dirty="0"/>
              <a:t>2+</a:t>
            </a:r>
            <a:r>
              <a:rPr lang="en-US" sz="2400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1674" y="787470"/>
            <a:ext cx="6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0090" y="3451544"/>
            <a:ext cx="3790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mobilisation</a:t>
            </a:r>
            <a:r>
              <a:rPr lang="en-US" dirty="0"/>
              <a:t> from bone stores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absorption from food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renal excretion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urine flow rate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57194" y="1198619"/>
            <a:ext cx="0" cy="18747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57194" y="3167005"/>
            <a:ext cx="1878997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88575" y="3170885"/>
            <a:ext cx="132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kidney (PCT)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8565" y="2704020"/>
            <a:ext cx="140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1,25-OH </a:t>
            </a:r>
            <a:r>
              <a:rPr lang="en-US" i="1" dirty="0" err="1"/>
              <a:t>vitD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88575" y="255965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28425" y="215263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9568" y="3939098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942324" y="4722467"/>
            <a:ext cx="5424955" cy="1971093"/>
            <a:chOff x="763710" y="4603415"/>
            <a:chExt cx="5424955" cy="1971093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614587" y="4603415"/>
              <a:ext cx="0" cy="57308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191262" y="5742895"/>
              <a:ext cx="3568612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5741741" y="4940736"/>
              <a:ext cx="18133" cy="8021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 flipV="1">
              <a:off x="1177291" y="5332293"/>
              <a:ext cx="872883" cy="87288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ross 44"/>
            <p:cNvSpPr/>
            <p:nvPr/>
          </p:nvSpPr>
          <p:spPr>
            <a:xfrm rot="18900000" flipV="1">
              <a:off x="1177291" y="5332293"/>
              <a:ext cx="872883" cy="872883"/>
            </a:xfrm>
            <a:prstGeom prst="plus">
              <a:avLst>
                <a:gd name="adj" fmla="val 50000"/>
              </a:avLst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 flipV="1">
              <a:off x="1194864" y="5578072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flipV="1">
              <a:off x="1455030" y="5333880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mr-IN" dirty="0"/>
                <a:t>–</a:t>
              </a:r>
              <a:r>
                <a:rPr lang="en-US" dirty="0"/>
                <a:t>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3710" y="6205176"/>
              <a:ext cx="1914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renal tubule (</a:t>
              </a:r>
              <a:r>
                <a:rPr lang="en-US" i="1" dirty="0" err="1"/>
                <a:t>CaSR</a:t>
              </a:r>
              <a:r>
                <a:rPr lang="en-US" i="1" dirty="0"/>
                <a:t>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9197" y="4901236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91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79044" y="1809846"/>
            <a:ext cx="0" cy="210940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229" y="1198619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56508" y="1198619"/>
            <a:ext cx="356861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25120" y="1198619"/>
            <a:ext cx="0" cy="130151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96200" y="4401236"/>
            <a:ext cx="233999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342537" y="736339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1342537" y="736339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60110" y="994111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0584" y="1238303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30" y="313386"/>
            <a:ext cx="18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parathyroid (</a:t>
            </a:r>
            <a:r>
              <a:rPr lang="en-US" i="1" dirty="0" err="1"/>
              <a:t>CaSR</a:t>
            </a:r>
            <a:r>
              <a:rPr lang="en-US" i="1" dirty="0"/>
              <a:t>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54496" y="2736287"/>
            <a:ext cx="3638782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91674" y="288868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Bone, gut, kidney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878" y="4020669"/>
            <a:ext cx="19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[Ca</a:t>
            </a:r>
            <a:r>
              <a:rPr lang="en-US" sz="2400" baseline="30000" dirty="0"/>
              <a:t>2+</a:t>
            </a:r>
            <a:r>
              <a:rPr lang="en-US" sz="2400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1674" y="787470"/>
            <a:ext cx="6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0090" y="3451544"/>
            <a:ext cx="3790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mobilisation</a:t>
            </a:r>
            <a:r>
              <a:rPr lang="en-US" dirty="0"/>
              <a:t> from bone stores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absorption from food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renal excretion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urine flow rate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57194" y="1198619"/>
            <a:ext cx="0" cy="18747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57194" y="3167005"/>
            <a:ext cx="1878997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88575" y="3170885"/>
            <a:ext cx="132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kidney (PCT)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8565" y="2704020"/>
            <a:ext cx="140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1,25-OH </a:t>
            </a:r>
            <a:r>
              <a:rPr lang="en-US" i="1" dirty="0" err="1"/>
              <a:t>vitD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88575" y="255965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28425" y="215263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9568" y="3939098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4150" y="1560608"/>
            <a:ext cx="62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FHH</a:t>
            </a:r>
          </a:p>
        </p:txBody>
      </p:sp>
      <p:sp>
        <p:nvSpPr>
          <p:cNvPr id="42" name="Down Arrow 41"/>
          <p:cNvSpPr/>
          <p:nvPr/>
        </p:nvSpPr>
        <p:spPr>
          <a:xfrm rot="10800000">
            <a:off x="556941" y="1318435"/>
            <a:ext cx="181350" cy="242173"/>
          </a:xfrm>
          <a:prstGeom prst="downArrow">
            <a:avLst/>
          </a:prstGeom>
          <a:noFill/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4003840" y="2438570"/>
            <a:ext cx="181350" cy="242173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80546" y="1424048"/>
            <a:ext cx="1643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vitD</a:t>
            </a:r>
            <a:r>
              <a:rPr lang="en-US" dirty="0">
                <a:solidFill>
                  <a:srgbClr val="FF0000"/>
                </a:solidFill>
              </a:rPr>
              <a:t> ingestion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lymphoma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sarcoidosis</a:t>
            </a:r>
            <a:r>
              <a:rPr lang="en-US" dirty="0">
                <a:solidFill>
                  <a:srgbClr val="FF0000"/>
                </a:solidFill>
              </a:rPr>
              <a:t> / TB</a:t>
            </a:r>
          </a:p>
        </p:txBody>
      </p:sp>
      <p:sp>
        <p:nvSpPr>
          <p:cNvPr id="55" name="Down Arrow 54"/>
          <p:cNvSpPr/>
          <p:nvPr/>
        </p:nvSpPr>
        <p:spPr>
          <a:xfrm rot="4181534">
            <a:off x="6524695" y="4866"/>
            <a:ext cx="181350" cy="1363224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7474812" y="2347378"/>
            <a:ext cx="181350" cy="242173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094647" y="5426787"/>
            <a:ext cx="15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immobilisation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thyrotoxicosis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07788" y="5295554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milk-alkali</a:t>
            </a:r>
          </a:p>
        </p:txBody>
      </p:sp>
      <p:sp>
        <p:nvSpPr>
          <p:cNvPr id="58" name="Down Arrow 57"/>
          <p:cNvSpPr/>
          <p:nvPr/>
        </p:nvSpPr>
        <p:spPr>
          <a:xfrm rot="7374892">
            <a:off x="2585642" y="4413758"/>
            <a:ext cx="181350" cy="1165929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 rot="14400913">
            <a:off x="4550962" y="4713454"/>
            <a:ext cx="181350" cy="827544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 rot="10800000">
            <a:off x="7824173" y="4959921"/>
            <a:ext cx="181350" cy="429700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38218" y="716025"/>
            <a:ext cx="1293944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PTH not low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36713" y="900691"/>
            <a:ext cx="953218" cy="369332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PTH low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2709" y="5749952"/>
            <a:ext cx="14751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FFFFFF"/>
                </a:solidFill>
              </a:rPr>
              <a:t>PTH low</a:t>
            </a:r>
          </a:p>
          <a:p>
            <a:pPr algn="ctr"/>
            <a:r>
              <a:rPr lang="en-US" i="1" dirty="0">
                <a:solidFill>
                  <a:srgbClr val="FFFFFF"/>
                </a:solidFill>
              </a:rPr>
              <a:t>(less common)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10017" y="18842"/>
            <a:ext cx="81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8000"/>
                </a:solidFill>
              </a:rPr>
              <a:t>cancer</a:t>
            </a:r>
          </a:p>
          <a:p>
            <a:pPr algn="ctr"/>
            <a:r>
              <a:rPr lang="en-US" i="1" dirty="0" err="1">
                <a:solidFill>
                  <a:srgbClr val="008000"/>
                </a:solidFill>
              </a:rPr>
              <a:t>PTHrP</a:t>
            </a:r>
            <a:endParaRPr lang="en-US" i="1" dirty="0">
              <a:solidFill>
                <a:srgbClr val="008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53281" y="1329961"/>
            <a:ext cx="1631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8000"/>
                </a:solidFill>
              </a:rPr>
              <a:t>cancer</a:t>
            </a:r>
          </a:p>
          <a:p>
            <a:pPr algn="ctr"/>
            <a:r>
              <a:rPr lang="en-US" i="1" dirty="0" err="1">
                <a:solidFill>
                  <a:srgbClr val="008000"/>
                </a:solidFill>
              </a:rPr>
              <a:t>osteolytic</a:t>
            </a:r>
            <a:r>
              <a:rPr lang="en-US" i="1" dirty="0">
                <a:solidFill>
                  <a:srgbClr val="008000"/>
                </a:solidFill>
              </a:rPr>
              <a:t> lesions</a:t>
            </a:r>
          </a:p>
          <a:p>
            <a:pPr algn="ctr"/>
            <a:r>
              <a:rPr lang="en-US" i="1" dirty="0">
                <a:solidFill>
                  <a:srgbClr val="008000"/>
                </a:solidFill>
              </a:rPr>
              <a:t>myeloma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58999" y="18842"/>
            <a:ext cx="216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hyperparathyroidism</a:t>
            </a:r>
          </a:p>
          <a:p>
            <a:pPr algn="ctr"/>
            <a:r>
              <a:rPr lang="en-US" i="1" dirty="0">
                <a:solidFill>
                  <a:srgbClr val="0070C0"/>
                </a:solidFill>
              </a:rPr>
              <a:t>primary / tertiary</a:t>
            </a:r>
          </a:p>
        </p:txBody>
      </p:sp>
      <p:sp>
        <p:nvSpPr>
          <p:cNvPr id="71" name="Down Arrow 70"/>
          <p:cNvSpPr/>
          <p:nvPr/>
        </p:nvSpPr>
        <p:spPr>
          <a:xfrm rot="18429008">
            <a:off x="5071718" y="751857"/>
            <a:ext cx="181350" cy="242173"/>
          </a:xfrm>
          <a:prstGeom prst="downArrow">
            <a:avLst/>
          </a:prstGeom>
          <a:noFill/>
          <a:ln w="190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0-04-28 at 10.0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555"/>
            <a:ext cx="9144000" cy="5132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9465" y="6477726"/>
            <a:ext cx="487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F7F7F"/>
                </a:solidFill>
              </a:rPr>
              <a:t>Bernstein (AJKD, 2019)</a:t>
            </a:r>
          </a:p>
        </p:txBody>
      </p:sp>
    </p:spTree>
    <p:extLst>
      <p:ext uri="{BB962C8B-B14F-4D97-AF65-F5344CB8AC3E}">
        <p14:creationId xmlns:p14="http://schemas.microsoft.com/office/powerpoint/2010/main" val="44661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528" y="311455"/>
            <a:ext cx="2098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Case 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Shot 2017-05-18 at 14.47.05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90590"/>
            <a:ext cx="3907692" cy="556740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595074" y="4317999"/>
            <a:ext cx="515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on to the anion gap to correct for </a:t>
            </a:r>
            <a:r>
              <a:rPr lang="en-US" sz="2400" dirty="0" err="1"/>
              <a:t>hypoalbuminaemia</a:t>
            </a:r>
            <a:r>
              <a:rPr lang="en-US" sz="2400" dirty="0"/>
              <a:t> (</a:t>
            </a:r>
            <a:r>
              <a:rPr lang="en-US" sz="2400" dirty="0" err="1"/>
              <a:t>Figge</a:t>
            </a:r>
            <a:r>
              <a:rPr lang="en-US" sz="2400" dirty="0"/>
              <a:t> correction)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595073" y="1407818"/>
            <a:ext cx="5537163" cy="2199092"/>
            <a:chOff x="3595073" y="1407818"/>
            <a:chExt cx="5537163" cy="2199092"/>
          </a:xfrm>
        </p:grpSpPr>
        <p:grpSp>
          <p:nvGrpSpPr>
            <p:cNvPr id="59" name="Group 58"/>
            <p:cNvGrpSpPr/>
            <p:nvPr/>
          </p:nvGrpSpPr>
          <p:grpSpPr>
            <a:xfrm>
              <a:off x="3595073" y="1407818"/>
              <a:ext cx="5537163" cy="2199092"/>
              <a:chOff x="3595073" y="1407818"/>
              <a:chExt cx="5537163" cy="219909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063996" y="2595756"/>
                <a:ext cx="3677141" cy="4131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4063996" y="2064310"/>
                <a:ext cx="3677141" cy="804978"/>
                <a:chOff x="3907692" y="2064310"/>
                <a:chExt cx="3677141" cy="804978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907692" y="2064310"/>
                  <a:ext cx="3677141" cy="347784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907692" y="2403231"/>
                  <a:ext cx="3677141" cy="192525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144851" y="2392556"/>
                  <a:ext cx="1439982" cy="476732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0800000">
                  <a:off x="5249989" y="2576218"/>
                  <a:ext cx="914400" cy="273532"/>
                </a:xfrm>
                <a:prstGeom prst="rtTriangl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3849073" y="2595756"/>
                <a:ext cx="155722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95073" y="1407818"/>
                <a:ext cx="4728308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301137" y="2869288"/>
                <a:ext cx="2022244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95073" y="3008922"/>
                <a:ext cx="4728308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849073" y="2064310"/>
                <a:ext cx="4474308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425831" y="2595756"/>
                <a:ext cx="914400" cy="27353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499231" y="2403231"/>
                <a:ext cx="0" cy="586153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49073" y="2403231"/>
                <a:ext cx="4474308" cy="8863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8596913" y="2439451"/>
                <a:ext cx="5353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AG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916204" y="3223846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hypoalbuminaemia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013119" y="3237578"/>
                <a:ext cx="84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357066" y="259575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prot</a:t>
              </a:r>
              <a:r>
                <a:rPr lang="en-US" baseline="30000" dirty="0">
                  <a:solidFill>
                    <a:schemeClr val="accent3"/>
                  </a:solidFill>
                </a:rPr>
                <a:t> –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17312" y="2411615"/>
              <a:ext cx="72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OAs</a:t>
              </a:r>
              <a:r>
                <a:rPr lang="en-US" baseline="300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13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2131619" y="3798429"/>
            <a:ext cx="2520461" cy="2520461"/>
          </a:xfrm>
          <a:prstGeom prst="arc">
            <a:avLst>
              <a:gd name="adj1" fmla="val 16200000"/>
              <a:gd name="adj2" fmla="val 14517589"/>
            </a:avLst>
          </a:prstGeom>
          <a:ln w="76200" cmpd="sng">
            <a:solidFill>
              <a:srgbClr val="000000"/>
            </a:solidFill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7050" y="4827827"/>
            <a:ext cx="166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Kreb’s</a:t>
            </a:r>
            <a:r>
              <a:rPr lang="en-US" sz="2400" dirty="0"/>
              <a:t>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673" y="1467009"/>
            <a:ext cx="117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gluconate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24577" y="1467009"/>
            <a:ext cx="86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lactate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1014" y="2177463"/>
            <a:ext cx="932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acetate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1014" y="3598374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citrate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9554" y="1467009"/>
            <a:ext cx="95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glucose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1014" y="1467009"/>
            <a:ext cx="107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pyruvate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2809" y="5065988"/>
            <a:ext cx="471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  <a:r>
              <a:rPr lang="en-US" sz="2000" baseline="30000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7776" y="5952326"/>
            <a:ext cx="66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</a:t>
            </a:r>
            <a:r>
              <a:rPr lang="en-US" sz="2000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1014" y="2887917"/>
            <a:ext cx="136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acetyl-CoA</a:t>
            </a:r>
          </a:p>
        </p:txBody>
      </p:sp>
      <p:sp>
        <p:nvSpPr>
          <p:cNvPr id="16" name="Arc 15"/>
          <p:cNvSpPr/>
          <p:nvPr/>
        </p:nvSpPr>
        <p:spPr>
          <a:xfrm rot="3614405">
            <a:off x="4560566" y="5111975"/>
            <a:ext cx="1002818" cy="1002818"/>
          </a:xfrm>
          <a:prstGeom prst="arc">
            <a:avLst>
              <a:gd name="adj1" fmla="val 3365742"/>
              <a:gd name="adj2" fmla="val 14517589"/>
            </a:avLst>
          </a:prstGeom>
          <a:ln w="38100" cmpd="sng">
            <a:solidFill>
              <a:srgbClr val="FF0000"/>
            </a:solidFill>
            <a:headEnd type="arrow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56434" y="1689244"/>
            <a:ext cx="588762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87894" y="1689244"/>
            <a:ext cx="588762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141458" y="1689244"/>
            <a:ext cx="588762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64598" y="1857170"/>
            <a:ext cx="0" cy="3056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4598" y="2577672"/>
            <a:ext cx="0" cy="3056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64598" y="3308222"/>
            <a:ext cx="0" cy="3056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75522" y="4052236"/>
            <a:ext cx="283800" cy="3056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5804752" y="4968297"/>
            <a:ext cx="428016" cy="1423215"/>
          </a:xfrm>
          <a:prstGeom prst="rightBrace">
            <a:avLst>
              <a:gd name="adj1" fmla="val 54975"/>
              <a:gd name="adj2" fmla="val 50000"/>
            </a:avLst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61231" y="5466098"/>
            <a:ext cx="231987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= HCO</a:t>
            </a:r>
            <a:r>
              <a:rPr lang="en-US" sz="2000" baseline="-25000" dirty="0"/>
              <a:t>3</a:t>
            </a:r>
            <a:r>
              <a:rPr lang="en-US" sz="2000" dirty="0"/>
              <a:t> production</a:t>
            </a:r>
          </a:p>
          <a:p>
            <a:pPr algn="r"/>
            <a:endParaRPr lang="en-US" sz="800" dirty="0"/>
          </a:p>
          <a:p>
            <a:pPr algn="r"/>
            <a:r>
              <a:rPr lang="en-US" sz="2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(1:1 molar ratio)</a:t>
            </a:r>
          </a:p>
        </p:txBody>
      </p:sp>
    </p:spTree>
    <p:extLst>
      <p:ext uri="{BB962C8B-B14F-4D97-AF65-F5344CB8AC3E}">
        <p14:creationId xmlns:p14="http://schemas.microsoft.com/office/powerpoint/2010/main" val="72138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28 at 22.02.23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86" y="1417638"/>
            <a:ext cx="3352941" cy="4708525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59510" y="1600200"/>
            <a:ext cx="476985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Sources of error</a:t>
            </a:r>
            <a:r>
              <a:rPr lang="is-IS" sz="2400" dirty="0"/>
              <a:t>…</a:t>
            </a:r>
            <a:endParaRPr lang="en-US" sz="2400" dirty="0"/>
          </a:p>
          <a:p>
            <a:endParaRPr lang="en-US" sz="1400" dirty="0"/>
          </a:p>
          <a:p>
            <a:r>
              <a:rPr lang="en-US" sz="2400" dirty="0">
                <a:solidFill>
                  <a:srgbClr val="3F8DE2"/>
                </a:solidFill>
              </a:rPr>
              <a:t>unmeasured anions</a:t>
            </a:r>
          </a:p>
          <a:p>
            <a:pPr lvl="1"/>
            <a:r>
              <a:rPr lang="en-US" sz="1800" i="1" dirty="0">
                <a:solidFill>
                  <a:srgbClr val="3F8DE2"/>
                </a:solidFill>
              </a:rPr>
              <a:t>albumin</a:t>
            </a:r>
          </a:p>
          <a:p>
            <a:pPr lvl="1"/>
            <a:endParaRPr lang="is-IS" sz="1400" dirty="0">
              <a:solidFill>
                <a:srgbClr val="3F8DE2"/>
              </a:solidFill>
            </a:endParaRPr>
          </a:p>
          <a:p>
            <a:r>
              <a:rPr lang="en-GB" sz="2400" dirty="0">
                <a:solidFill>
                  <a:srgbClr val="3F8DE2"/>
                </a:solidFill>
              </a:rPr>
              <a:t>unmeasured </a:t>
            </a:r>
            <a:r>
              <a:rPr lang="en-GB" sz="2400" dirty="0" err="1">
                <a:solidFill>
                  <a:srgbClr val="3F8DE2"/>
                </a:solidFill>
              </a:rPr>
              <a:t>cations</a:t>
            </a:r>
            <a:endParaRPr lang="en-GB" sz="2400" dirty="0">
              <a:solidFill>
                <a:srgbClr val="3F8DE2"/>
              </a:solidFill>
            </a:endParaRPr>
          </a:p>
          <a:p>
            <a:pPr lvl="1"/>
            <a:r>
              <a:rPr lang="en-GB" sz="1800" i="1" dirty="0" err="1">
                <a:solidFill>
                  <a:srgbClr val="3F8DE2"/>
                </a:solidFill>
              </a:rPr>
              <a:t>IgG</a:t>
            </a:r>
            <a:r>
              <a:rPr lang="en-GB" sz="1800" i="1" dirty="0">
                <a:solidFill>
                  <a:srgbClr val="3F8DE2"/>
                </a:solidFill>
              </a:rPr>
              <a:t> </a:t>
            </a:r>
            <a:r>
              <a:rPr lang="en-GB" sz="1800" i="1" dirty="0" err="1">
                <a:solidFill>
                  <a:srgbClr val="3F8DE2"/>
                </a:solidFill>
              </a:rPr>
              <a:t>paraprotein</a:t>
            </a:r>
            <a:endParaRPr lang="en-GB" sz="1800" i="1" dirty="0">
              <a:solidFill>
                <a:srgbClr val="3F8DE2"/>
              </a:solidFill>
            </a:endParaRPr>
          </a:p>
          <a:p>
            <a:pPr lvl="1"/>
            <a:r>
              <a:rPr lang="en-GB" sz="1800" i="1" dirty="0">
                <a:solidFill>
                  <a:srgbClr val="3F8DE2"/>
                </a:solidFill>
              </a:rPr>
              <a:t>Ca</a:t>
            </a:r>
            <a:r>
              <a:rPr lang="en-GB" sz="1800" i="1" baseline="30000" dirty="0">
                <a:solidFill>
                  <a:srgbClr val="3F8DE2"/>
                </a:solidFill>
              </a:rPr>
              <a:t>2+</a:t>
            </a:r>
            <a:r>
              <a:rPr lang="en-GB" sz="1800" i="1" dirty="0">
                <a:solidFill>
                  <a:srgbClr val="3F8DE2"/>
                </a:solidFill>
              </a:rPr>
              <a:t>, Mg</a:t>
            </a:r>
            <a:r>
              <a:rPr lang="en-GB" sz="1800" i="1" baseline="30000" dirty="0">
                <a:solidFill>
                  <a:srgbClr val="3F8DE2"/>
                </a:solidFill>
              </a:rPr>
              <a:t>2+</a:t>
            </a:r>
            <a:r>
              <a:rPr lang="en-GB" sz="1800" i="1" dirty="0">
                <a:solidFill>
                  <a:srgbClr val="3F8DE2"/>
                </a:solidFill>
              </a:rPr>
              <a:t>, K</a:t>
            </a:r>
            <a:r>
              <a:rPr lang="en-GB" sz="1800" i="1" baseline="30000" dirty="0">
                <a:solidFill>
                  <a:srgbClr val="3F8DE2"/>
                </a:solidFill>
              </a:rPr>
              <a:t>+</a:t>
            </a:r>
          </a:p>
          <a:p>
            <a:pPr lvl="1"/>
            <a:r>
              <a:rPr lang="en-GB" sz="1800" i="1" dirty="0">
                <a:solidFill>
                  <a:srgbClr val="3F8DE2"/>
                </a:solidFill>
              </a:rPr>
              <a:t>Li</a:t>
            </a:r>
            <a:r>
              <a:rPr lang="en-GB" sz="1800" i="1" baseline="30000" dirty="0">
                <a:solidFill>
                  <a:srgbClr val="3F8DE2"/>
                </a:solidFill>
              </a:rPr>
              <a:t>+</a:t>
            </a:r>
          </a:p>
          <a:p>
            <a:pPr lvl="1"/>
            <a:endParaRPr lang="en-US" sz="1400" dirty="0">
              <a:solidFill>
                <a:srgbClr val="3F8DE2"/>
              </a:solidFill>
            </a:endParaRPr>
          </a:p>
          <a:p>
            <a:r>
              <a:rPr lang="en-US" sz="2400" dirty="0">
                <a:solidFill>
                  <a:srgbClr val="3F8DE2"/>
                </a:solidFill>
              </a:rPr>
              <a:t>pseudo-chloride</a:t>
            </a:r>
          </a:p>
          <a:p>
            <a:pPr lvl="1"/>
            <a:r>
              <a:rPr lang="en-US" sz="1800" i="1" dirty="0" err="1">
                <a:solidFill>
                  <a:srgbClr val="3F8DE2"/>
                </a:solidFill>
              </a:rPr>
              <a:t>hyperlipidaemia</a:t>
            </a:r>
            <a:endParaRPr lang="en-US" sz="1800" i="1" dirty="0">
              <a:solidFill>
                <a:srgbClr val="3F8DE2"/>
              </a:solidFill>
            </a:endParaRPr>
          </a:p>
          <a:p>
            <a:pPr lvl="1"/>
            <a:r>
              <a:rPr lang="en-US" sz="1800" i="1" dirty="0">
                <a:solidFill>
                  <a:srgbClr val="3F8DE2"/>
                </a:solidFill>
              </a:rPr>
              <a:t>bromide, iodide, </a:t>
            </a:r>
            <a:r>
              <a:rPr lang="en-US" sz="1800" i="1" dirty="0" err="1">
                <a:solidFill>
                  <a:srgbClr val="3F8DE2"/>
                </a:solidFill>
              </a:rPr>
              <a:t>salycilate</a:t>
            </a:r>
            <a:endParaRPr lang="en-US" sz="1800" i="1" dirty="0">
              <a:solidFill>
                <a:srgbClr val="3F8DE2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05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correct AG for albumin</a:t>
            </a:r>
          </a:p>
          <a:p>
            <a:endParaRPr lang="en-US" sz="2400" dirty="0"/>
          </a:p>
          <a:p>
            <a:r>
              <a:rPr lang="en-US" sz="2400" dirty="0"/>
              <a:t>in a pure high AG acidosis</a:t>
            </a:r>
            <a:r>
              <a:rPr lang="is-IS" sz="2400" dirty="0"/>
              <a:t>…</a:t>
            </a:r>
          </a:p>
          <a:p>
            <a:pPr lvl="1"/>
            <a:r>
              <a:rPr lang="en-US" sz="2000" dirty="0" err="1">
                <a:solidFill>
                  <a:srgbClr val="3F8DE2"/>
                </a:solidFill>
              </a:rPr>
              <a:t>Δ</a:t>
            </a:r>
            <a:r>
              <a:rPr lang="is-IS" sz="2000" dirty="0">
                <a:solidFill>
                  <a:srgbClr val="3F8DE2"/>
                </a:solidFill>
              </a:rPr>
              <a:t>AG = </a:t>
            </a:r>
            <a:r>
              <a:rPr lang="en-US" sz="2000" dirty="0">
                <a:solidFill>
                  <a:srgbClr val="3F8DE2"/>
                </a:solidFill>
              </a:rPr>
              <a:t>ΔHCO</a:t>
            </a:r>
            <a:r>
              <a:rPr lang="en-US" sz="2000" baseline="-25000" dirty="0">
                <a:solidFill>
                  <a:srgbClr val="3F8DE2"/>
                </a:solidFill>
              </a:rPr>
              <a:t>3</a:t>
            </a:r>
          </a:p>
          <a:p>
            <a:endParaRPr lang="en-US" sz="2400" dirty="0"/>
          </a:p>
          <a:p>
            <a:r>
              <a:rPr lang="en-US" sz="2400" dirty="0"/>
              <a:t>ΔAG / ΔHCO</a:t>
            </a:r>
            <a:r>
              <a:rPr lang="en-US" sz="2400" baseline="-25000" dirty="0"/>
              <a:t>3</a:t>
            </a:r>
            <a:endParaRPr lang="en-US" sz="2400" dirty="0"/>
          </a:p>
          <a:p>
            <a:pPr lvl="1"/>
            <a:r>
              <a:rPr lang="en-US" sz="2000" dirty="0">
                <a:solidFill>
                  <a:srgbClr val="3F8DE2"/>
                </a:solidFill>
              </a:rPr>
              <a:t>&lt;&lt; 0.8 or &gt;&gt; 1.2 = mixed disorder</a:t>
            </a:r>
          </a:p>
          <a:p>
            <a:pPr lvl="1"/>
            <a:endParaRPr lang="en-US" sz="2000" dirty="0"/>
          </a:p>
          <a:p>
            <a:r>
              <a:rPr lang="en-US" sz="2400" dirty="0"/>
              <a:t>ΔΔ</a:t>
            </a:r>
          </a:p>
          <a:p>
            <a:pPr lvl="1"/>
            <a:r>
              <a:rPr lang="en-US" sz="2000" dirty="0">
                <a:solidFill>
                  <a:srgbClr val="3F8DE2"/>
                </a:solidFill>
              </a:rPr>
              <a:t>- 5 or &gt; +5 = mixed disorder</a:t>
            </a:r>
          </a:p>
        </p:txBody>
      </p:sp>
      <p:pic>
        <p:nvPicPr>
          <p:cNvPr id="4" name="Picture 3" descr="Screen Shot 2016-03-28 at 22.02.23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86" y="1417638"/>
            <a:ext cx="3352941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ular Arrow 6"/>
          <p:cNvSpPr/>
          <p:nvPr/>
        </p:nvSpPr>
        <p:spPr>
          <a:xfrm>
            <a:off x="2967793" y="2646941"/>
            <a:ext cx="2366211" cy="23662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79347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8" name="Right Arrow 7"/>
          <p:cNvSpPr/>
          <p:nvPr/>
        </p:nvSpPr>
        <p:spPr>
          <a:xfrm rot="1072919">
            <a:off x="949159" y="2687053"/>
            <a:ext cx="2085474" cy="7753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685" y="1949937"/>
            <a:ext cx="31683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HCO</a:t>
            </a:r>
            <a:r>
              <a:rPr lang="en-US" sz="1600" i="1" baseline="-25000" dirty="0"/>
              <a:t>3</a:t>
            </a:r>
            <a:r>
              <a:rPr lang="en-US" sz="1600" i="1" dirty="0"/>
              <a:t> generated in gastric </a:t>
            </a:r>
            <a:r>
              <a:rPr lang="en-US" sz="1600" i="1" dirty="0" err="1"/>
              <a:t>HCl</a:t>
            </a:r>
            <a:r>
              <a:rPr lang="en-US" sz="1600" i="1" dirty="0"/>
              <a:t> production returned to circulation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1793" y="1672938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+ NHE3 in PCT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1054" y="5090446"/>
            <a:ext cx="2112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decreased </a:t>
            </a:r>
            <a:r>
              <a:rPr lang="en-US" sz="1600" i="1" dirty="0" err="1"/>
              <a:t>pendrin</a:t>
            </a:r>
            <a:r>
              <a:rPr lang="en-US" sz="1600" i="1" dirty="0"/>
              <a:t> activity in B-type ICs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334004" y="3649128"/>
            <a:ext cx="1603720" cy="7753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resolution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199465" y="2045370"/>
            <a:ext cx="118535" cy="661281"/>
          </a:xfrm>
          <a:prstGeom prst="line">
            <a:avLst/>
          </a:prstGeom>
          <a:ln w="952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03301" y="4732421"/>
            <a:ext cx="319015" cy="331290"/>
          </a:xfrm>
          <a:prstGeom prst="line">
            <a:avLst/>
          </a:prstGeom>
          <a:ln w="952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5436" y="2244986"/>
            <a:ext cx="2112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low [</a:t>
            </a:r>
            <a:r>
              <a:rPr lang="en-US" sz="1600" i="1" dirty="0" err="1"/>
              <a:t>Cl</a:t>
            </a:r>
            <a:r>
              <a:rPr lang="en-US" sz="1600" i="1" dirty="0"/>
              <a:t>] at MD stimulates renin release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906211" y="2528411"/>
            <a:ext cx="391204" cy="345800"/>
          </a:xfrm>
          <a:prstGeom prst="line">
            <a:avLst/>
          </a:prstGeom>
          <a:ln w="952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31791" y="3875657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bicarbonaturia</a:t>
            </a:r>
            <a:endParaRPr lang="en-US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22038" y="6037588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paradoxical acid urine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4906211" y="4699444"/>
            <a:ext cx="427793" cy="584415"/>
          </a:xfrm>
          <a:prstGeom prst="line">
            <a:avLst/>
          </a:prstGeom>
          <a:ln w="952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83997" y="2369942"/>
            <a:ext cx="102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+ </a:t>
            </a:r>
            <a:r>
              <a:rPr lang="en-US" sz="1600" i="1" dirty="0" err="1"/>
              <a:t>aldo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78152" y="1469321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volume depletion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46318" y="1659570"/>
            <a:ext cx="842211" cy="73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90872" y="1696261"/>
            <a:ext cx="784181" cy="548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17647" y="2528411"/>
            <a:ext cx="566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4235" y="4560943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natriuresis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7417647" y="5299150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kaliuresis</a:t>
            </a:r>
            <a:endParaRPr lang="en-US" sz="1600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448843" y="2874211"/>
            <a:ext cx="133683" cy="19637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12526" y="4270469"/>
            <a:ext cx="190264" cy="290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0"/>
          </p:cNvCxnSpPr>
          <p:nvPr/>
        </p:nvCxnSpPr>
        <p:spPr>
          <a:xfrm>
            <a:off x="7887368" y="4270469"/>
            <a:ext cx="586385" cy="10286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5573" y="5283859"/>
            <a:ext cx="1965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ENaC</a:t>
            </a:r>
            <a:r>
              <a:rPr lang="en-US" sz="1600" i="1" dirty="0"/>
              <a:t> generates lumen-negative potential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613937" y="5758892"/>
            <a:ext cx="212069" cy="292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6560730" y="5454317"/>
            <a:ext cx="1423267" cy="245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28073" y="5619228"/>
            <a:ext cx="106035" cy="431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948" y="3737157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bicarbonaturia</a:t>
            </a:r>
            <a:endParaRPr lang="en-US" sz="1600" i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36548" y="3170765"/>
            <a:ext cx="212070" cy="566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4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7564" y="1285802"/>
            <a:ext cx="8264634" cy="4347605"/>
            <a:chOff x="467564" y="194334"/>
            <a:chExt cx="8264634" cy="434760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839682" y="1690793"/>
              <a:ext cx="0" cy="144817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8867" y="1079567"/>
              <a:ext cx="83352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417146" y="1079567"/>
              <a:ext cx="3568612" cy="1301512"/>
              <a:chOff x="3337762" y="1158935"/>
              <a:chExt cx="3731030" cy="2059714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3337762" y="1158935"/>
                <a:ext cx="3731030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068792" y="1158935"/>
                <a:ext cx="0" cy="2059714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3233791" y="3622851"/>
              <a:ext cx="256303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403175" y="617287"/>
              <a:ext cx="872883" cy="872883"/>
              <a:chOff x="2323791" y="696655"/>
              <a:chExt cx="872883" cy="87288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323791" y="696655"/>
                <a:ext cx="872883" cy="872883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ross 2"/>
              <p:cNvSpPr/>
              <p:nvPr/>
            </p:nvSpPr>
            <p:spPr>
              <a:xfrm rot="2700000">
                <a:off x="2323791" y="696655"/>
                <a:ext cx="872883" cy="872883"/>
              </a:xfrm>
              <a:prstGeom prst="plus">
                <a:avLst>
                  <a:gd name="adj" fmla="val 50000"/>
                </a:avLst>
              </a:prstGeom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41364" y="954427"/>
                <a:ext cx="31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61838" y="1198619"/>
                <a:ext cx="36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mr-IN" dirty="0"/>
                  <a:t>–</a:t>
                </a:r>
                <a:r>
                  <a:rPr lang="en-US" dirty="0"/>
                  <a:t> 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462713" y="194334"/>
              <a:ext cx="771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sensor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64" y="835375"/>
              <a:ext cx="960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set-point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15134" y="2617235"/>
              <a:ext cx="2717064" cy="1924704"/>
            </a:xfrm>
            <a:prstGeom prst="roundRect">
              <a:avLst>
                <a:gd name="adj" fmla="val 10481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1019" y="2769634"/>
              <a:ext cx="200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effector mechanisms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6174" y="3332492"/>
              <a:ext cx="60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[X]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66237" y="563666"/>
              <a:ext cx="1826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signal transduction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10250" y="2033585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31453" y="3138966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82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ephron 2 (colour jpg)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8735" y="79801"/>
            <a:ext cx="5245036" cy="677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22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78551" y="2901428"/>
            <a:ext cx="0" cy="107884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7736" y="2290201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56015" y="2290201"/>
            <a:ext cx="356861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24627" y="2290201"/>
            <a:ext cx="0" cy="9381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95707" y="4423745"/>
            <a:ext cx="233999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642044" y="1827921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1642044" y="1827921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59617" y="208569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0091" y="2329885"/>
            <a:ext cx="3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GB" dirty="0"/>
              <a:t>+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5962" y="1404968"/>
            <a:ext cx="14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hypothalamus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54003" y="3418129"/>
            <a:ext cx="3499861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12341" y="3570528"/>
            <a:ext cx="305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Renal free water excretion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539" y="4133386"/>
            <a:ext cx="1937854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[Na</a:t>
            </a:r>
            <a:r>
              <a:rPr lang="en-US" sz="2400" baseline="30000" dirty="0"/>
              <a:t>+</a:t>
            </a:r>
            <a:r>
              <a:rPr lang="en-US" sz="2400" dirty="0"/>
              <a:t>]</a:t>
            </a:r>
          </a:p>
          <a:p>
            <a:pPr algn="ctr">
              <a:lnSpc>
                <a:spcPct val="120000"/>
              </a:lnSpc>
            </a:pPr>
            <a:r>
              <a:rPr lang="en-US" sz="2400" dirty="0"/>
              <a:t>(tonicity)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37215" y="1774300"/>
            <a:ext cx="11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ADH (AVP)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2106" y="3994492"/>
            <a:ext cx="328175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GFR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diluting segment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ADH-responsive CDs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osmolar</a:t>
            </a:r>
            <a:r>
              <a:rPr lang="en-US" dirty="0"/>
              <a:t> load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27932" y="2859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54046" y="3959702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5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707</Words>
  <Application>Microsoft Macintosh PowerPoint</Application>
  <PresentationFormat>On-screen Show (4:3)</PresentationFormat>
  <Paragraphs>241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Robert</dc:creator>
  <cp:lastModifiedBy>Robert Hunter</cp:lastModifiedBy>
  <cp:revision>8</cp:revision>
  <dcterms:created xsi:type="dcterms:W3CDTF">2020-01-07T08:53:33Z</dcterms:created>
  <dcterms:modified xsi:type="dcterms:W3CDTF">2020-04-28T20:46:22Z</dcterms:modified>
</cp:coreProperties>
</file>