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68" r:id="rId3"/>
    <p:sldId id="259" r:id="rId4"/>
    <p:sldId id="269" r:id="rId5"/>
    <p:sldId id="258" r:id="rId6"/>
    <p:sldId id="267" r:id="rId7"/>
    <p:sldId id="270" r:id="rId8"/>
    <p:sldId id="263" r:id="rId9"/>
    <p:sldId id="260" r:id="rId10"/>
    <p:sldId id="261" r:id="rId11"/>
    <p:sldId id="271" r:id="rId12"/>
    <p:sldId id="262" r:id="rId13"/>
    <p:sldId id="272" r:id="rId14"/>
    <p:sldId id="264"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41B76-32C3-40E9-A403-BA8EADCD36FC}"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A866E-4742-4B43-95B3-265FAFF8B9D0}" type="slidenum">
              <a:rPr lang="en-US" smtClean="0"/>
              <a:t>‹#›</a:t>
            </a:fld>
            <a:endParaRPr lang="en-US"/>
          </a:p>
        </p:txBody>
      </p:sp>
    </p:spTree>
    <p:extLst>
      <p:ext uri="{BB962C8B-B14F-4D97-AF65-F5344CB8AC3E}">
        <p14:creationId xmlns:p14="http://schemas.microsoft.com/office/powerpoint/2010/main" val="313208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irdvilleschools.instructure.com/api/v1/courses/80355/enrollments"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portal.inshosteddata.com/docs" TargetMode="External"/><Relationship Id="rId2" Type="http://schemas.openxmlformats.org/officeDocument/2006/relationships/hyperlink" Target="mailto:robert.leonard@birdvilleschools.net" TargetMode="External"/><Relationship Id="rId1" Type="http://schemas.openxmlformats.org/officeDocument/2006/relationships/slideLayout" Target="../slideLayouts/slideLayout2.xml"/><Relationship Id="rId6" Type="http://schemas.openxmlformats.org/officeDocument/2006/relationships/hyperlink" Target="https://community.canvaslms.com/docs/DOC-6600-how-to-use-the-canvas-data-cli-tool" TargetMode="External"/><Relationship Id="rId5" Type="http://schemas.openxmlformats.org/officeDocument/2006/relationships/hyperlink" Target="https://community.canvaslms.com/community/answers/data" TargetMode="External"/><Relationship Id="rId4" Type="http://schemas.openxmlformats.org/officeDocument/2006/relationships/hyperlink" Target="https://canvas.instructure.com/doc/ap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5" y="1795243"/>
            <a:ext cx="6286064" cy="1714719"/>
          </a:xfrm>
        </p:spPr>
        <p:txBody>
          <a:bodyPr/>
          <a:lstStyle/>
          <a:p>
            <a:r>
              <a:rPr lang="en-US" dirty="0"/>
              <a:t>Canvas data portal</a:t>
            </a:r>
            <a:br>
              <a:rPr lang="en-US" dirty="0"/>
            </a:br>
            <a:r>
              <a:rPr lang="en-US" dirty="0"/>
              <a:t>canvas </a:t>
            </a:r>
            <a:r>
              <a:rPr lang="en-US" dirty="0" err="1"/>
              <a:t>api</a:t>
            </a:r>
            <a:endParaRPr lang="en-US" dirty="0"/>
          </a:p>
        </p:txBody>
      </p:sp>
      <p:sp>
        <p:nvSpPr>
          <p:cNvPr id="3" name="Subtitle 2"/>
          <p:cNvSpPr>
            <a:spLocks noGrp="1"/>
          </p:cNvSpPr>
          <p:nvPr>
            <p:ph type="subTitle" idx="1"/>
          </p:nvPr>
        </p:nvSpPr>
        <p:spPr>
          <a:xfrm>
            <a:off x="1876425" y="3602038"/>
            <a:ext cx="4826380" cy="466623"/>
          </a:xfrm>
        </p:spPr>
        <p:txBody>
          <a:bodyPr/>
          <a:lstStyle/>
          <a:p>
            <a:r>
              <a:rPr lang="en-US" dirty="0"/>
              <a:t>Birdville independent school district</a:t>
            </a:r>
          </a:p>
        </p:txBody>
      </p:sp>
      <p:pic>
        <p:nvPicPr>
          <p:cNvPr id="5" name="Picture 4">
            <a:extLst>
              <a:ext uri="{FF2B5EF4-FFF2-40B4-BE49-F238E27FC236}">
                <a16:creationId xmlns:a16="http://schemas.microsoft.com/office/drawing/2014/main" id="{0CFC46E3-D810-4360-868A-B747999605D1}"/>
              </a:ext>
            </a:extLst>
          </p:cNvPr>
          <p:cNvPicPr>
            <a:picLocks noChangeAspect="1"/>
          </p:cNvPicPr>
          <p:nvPr/>
        </p:nvPicPr>
        <p:blipFill>
          <a:blip r:embed="rId2"/>
          <a:stretch>
            <a:fillRect/>
          </a:stretch>
        </p:blipFill>
        <p:spPr>
          <a:xfrm>
            <a:off x="9487948" y="5349875"/>
            <a:ext cx="1939552" cy="829158"/>
          </a:xfrm>
          <a:prstGeom prst="rect">
            <a:avLst/>
          </a:prstGeom>
        </p:spPr>
      </p:pic>
    </p:spTree>
    <p:extLst>
      <p:ext uri="{BB962C8B-B14F-4D97-AF65-F5344CB8AC3E}">
        <p14:creationId xmlns:p14="http://schemas.microsoft.com/office/powerpoint/2010/main" val="1144302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598" y="718270"/>
            <a:ext cx="9905998" cy="844522"/>
          </a:xfrm>
        </p:spPr>
        <p:txBody>
          <a:bodyPr/>
          <a:lstStyle/>
          <a:p>
            <a:r>
              <a:rPr lang="en-US" dirty="0"/>
              <a:t>Using Your new access token</a:t>
            </a:r>
          </a:p>
        </p:txBody>
      </p:sp>
      <p:pic>
        <p:nvPicPr>
          <p:cNvPr id="5" name="Content Placeholder 4"/>
          <p:cNvPicPr>
            <a:picLocks noGrp="1" noChangeAspect="1"/>
          </p:cNvPicPr>
          <p:nvPr>
            <p:ph sz="half" idx="1"/>
          </p:nvPr>
        </p:nvPicPr>
        <p:blipFill>
          <a:blip r:embed="rId2"/>
          <a:stretch>
            <a:fillRect/>
          </a:stretch>
        </p:blipFill>
        <p:spPr>
          <a:xfrm>
            <a:off x="361500" y="2310939"/>
            <a:ext cx="5732912" cy="3206821"/>
          </a:xfrm>
          <a:prstGeom prst="rect">
            <a:avLst/>
          </a:prstGeom>
        </p:spPr>
      </p:pic>
      <p:sp>
        <p:nvSpPr>
          <p:cNvPr id="4" name="Content Placeholder 3"/>
          <p:cNvSpPr>
            <a:spLocks noGrp="1"/>
          </p:cNvSpPr>
          <p:nvPr>
            <p:ph sz="half" idx="2"/>
          </p:nvPr>
        </p:nvSpPr>
        <p:spPr>
          <a:xfrm>
            <a:off x="6172200" y="1629295"/>
            <a:ext cx="4875211" cy="5062449"/>
          </a:xfrm>
        </p:spPr>
        <p:txBody>
          <a:bodyPr>
            <a:normAutofit/>
          </a:bodyPr>
          <a:lstStyle/>
          <a:p>
            <a:r>
              <a:rPr lang="en-US" dirty="0"/>
              <a:t>This token will be used with every API call as a means to authenticate that it is really you getting the data</a:t>
            </a:r>
          </a:p>
          <a:p>
            <a:r>
              <a:rPr lang="en-US" dirty="0"/>
              <a:t>While pulling API GET calls from the browser, you may not be asked for authorization if you’re currently logged into Canvas</a:t>
            </a:r>
          </a:p>
          <a:p>
            <a:r>
              <a:rPr lang="en-US" dirty="0"/>
              <a:t>Saving your token as a Windows environment variable is a good way to protect your token</a:t>
            </a:r>
          </a:p>
        </p:txBody>
      </p:sp>
    </p:spTree>
    <p:extLst>
      <p:ext uri="{BB962C8B-B14F-4D97-AF65-F5344CB8AC3E}">
        <p14:creationId xmlns:p14="http://schemas.microsoft.com/office/powerpoint/2010/main" val="34073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973935" cy="878378"/>
          </a:xfrm>
        </p:spPr>
        <p:txBody>
          <a:bodyPr/>
          <a:lstStyle/>
          <a:p>
            <a:r>
              <a:rPr lang="en-US" dirty="0"/>
              <a:t>What’s it look like?</a:t>
            </a:r>
          </a:p>
        </p:txBody>
      </p:sp>
      <p:sp>
        <p:nvSpPr>
          <p:cNvPr id="4" name="Text Placeholder 3"/>
          <p:cNvSpPr>
            <a:spLocks noGrp="1"/>
          </p:cNvSpPr>
          <p:nvPr>
            <p:ph type="body" sz="half" idx="2"/>
          </p:nvPr>
        </p:nvSpPr>
        <p:spPr>
          <a:xfrm>
            <a:off x="706583" y="1709157"/>
            <a:ext cx="4355108" cy="4392385"/>
          </a:xfrm>
        </p:spPr>
        <p:txBody>
          <a:bodyPr>
            <a:normAutofit fontScale="92500"/>
          </a:bodyPr>
          <a:lstStyle/>
          <a:p>
            <a:r>
              <a:rPr lang="en-US" dirty="0"/>
              <a:t>This is an example of a teacher’s enrollment data inside a course. Let’s break down the web address to the parts that are important to us.</a:t>
            </a:r>
          </a:p>
          <a:p>
            <a:r>
              <a:rPr lang="en-US" dirty="0"/>
              <a:t>The main difference between visiting API pages and regulars ones is the addition of “/</a:t>
            </a:r>
            <a:r>
              <a:rPr lang="en-US" dirty="0" err="1"/>
              <a:t>api</a:t>
            </a:r>
            <a:r>
              <a:rPr lang="en-US" dirty="0"/>
              <a:t>/v1” to the web address. This tells Canvas to show you data.</a:t>
            </a:r>
          </a:p>
          <a:p>
            <a:endParaRPr lang="en-US" dirty="0"/>
          </a:p>
          <a:p>
            <a:r>
              <a:rPr lang="en-US" dirty="0"/>
              <a:t>This is the part that will change from call to call:</a:t>
            </a:r>
          </a:p>
          <a:p>
            <a:r>
              <a:rPr lang="en-US" dirty="0">
                <a:hlinkClick r:id="rId2"/>
              </a:rPr>
              <a:t>/courses/80355/enrollments</a:t>
            </a:r>
            <a:r>
              <a:rPr lang="en-US" dirty="0"/>
              <a:t> </a:t>
            </a:r>
          </a:p>
          <a:p>
            <a:r>
              <a:rPr lang="en-US" dirty="0"/>
              <a:t>/courses – Gives you all courses you can see</a:t>
            </a:r>
          </a:p>
          <a:p>
            <a:r>
              <a:rPr lang="en-US" dirty="0"/>
              <a:t>/80355 – A course number</a:t>
            </a:r>
          </a:p>
          <a:p>
            <a:r>
              <a:rPr lang="en-US" dirty="0"/>
              <a:t>/enrollments – A list of all enrollments in the course</a:t>
            </a:r>
          </a:p>
        </p:txBody>
      </p:sp>
      <p:pic>
        <p:nvPicPr>
          <p:cNvPr id="5" name="Content Placeholder 4"/>
          <p:cNvPicPr>
            <a:picLocks noGrp="1" noChangeAspect="1"/>
          </p:cNvPicPr>
          <p:nvPr>
            <p:ph idx="1"/>
          </p:nvPr>
        </p:nvPicPr>
        <p:blipFill>
          <a:blip r:embed="rId3"/>
          <a:stretch>
            <a:fillRect/>
          </a:stretch>
        </p:blipFill>
        <p:spPr>
          <a:xfrm>
            <a:off x="5843365" y="101687"/>
            <a:ext cx="5289346" cy="5999856"/>
          </a:xfrm>
          <a:prstGeom prst="rect">
            <a:avLst/>
          </a:prstGeom>
        </p:spPr>
      </p:pic>
      <p:sp>
        <p:nvSpPr>
          <p:cNvPr id="6" name="TextBox 5"/>
          <p:cNvSpPr txBox="1"/>
          <p:nvPr/>
        </p:nvSpPr>
        <p:spPr>
          <a:xfrm>
            <a:off x="4463934" y="6322722"/>
            <a:ext cx="7381702" cy="369332"/>
          </a:xfrm>
          <a:prstGeom prst="rect">
            <a:avLst/>
          </a:prstGeom>
          <a:noFill/>
        </p:spPr>
        <p:txBody>
          <a:bodyPr wrap="square" rtlCol="0">
            <a:spAutoFit/>
          </a:bodyPr>
          <a:lstStyle/>
          <a:p>
            <a:r>
              <a:rPr lang="en-US" dirty="0">
                <a:hlinkClick r:id="rId2"/>
              </a:rPr>
              <a:t>https://yourschool.instructure.com/api/v1/courses/80355/enrollments</a:t>
            </a:r>
            <a:r>
              <a:rPr lang="en-US" dirty="0"/>
              <a:t> </a:t>
            </a:r>
          </a:p>
        </p:txBody>
      </p:sp>
    </p:spTree>
    <p:extLst>
      <p:ext uri="{BB962C8B-B14F-4D97-AF65-F5344CB8AC3E}">
        <p14:creationId xmlns:p14="http://schemas.microsoft.com/office/powerpoint/2010/main" val="137536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69213"/>
          </a:xfrm>
        </p:spPr>
        <p:txBody>
          <a:bodyPr/>
          <a:lstStyle/>
          <a:p>
            <a:r>
              <a:rPr lang="en-US" dirty="0"/>
              <a:t>Why use canvas API?</a:t>
            </a:r>
          </a:p>
        </p:txBody>
      </p:sp>
      <p:sp>
        <p:nvSpPr>
          <p:cNvPr id="3" name="Content Placeholder 2"/>
          <p:cNvSpPr>
            <a:spLocks noGrp="1"/>
          </p:cNvSpPr>
          <p:nvPr>
            <p:ph idx="1"/>
          </p:nvPr>
        </p:nvSpPr>
        <p:spPr>
          <a:xfrm>
            <a:off x="1141412" y="2128736"/>
            <a:ext cx="9905999" cy="3936162"/>
          </a:xfrm>
        </p:spPr>
        <p:txBody>
          <a:bodyPr/>
          <a:lstStyle/>
          <a:p>
            <a:r>
              <a:rPr lang="en-US" dirty="0"/>
              <a:t>Anybody can create an API token</a:t>
            </a:r>
          </a:p>
          <a:p>
            <a:r>
              <a:rPr lang="en-US" dirty="0"/>
              <a:t>Everybody can access exactly the same materials they can access in Canvas</a:t>
            </a:r>
          </a:p>
          <a:p>
            <a:r>
              <a:rPr lang="en-US" dirty="0"/>
              <a:t>Perfect for teachers, students, or campus administrators</a:t>
            </a:r>
          </a:p>
          <a:p>
            <a:r>
              <a:rPr lang="en-US" dirty="0"/>
              <a:t>Gives teachers a tool to pull out just their data</a:t>
            </a:r>
          </a:p>
          <a:p>
            <a:r>
              <a:rPr lang="en-US" dirty="0"/>
              <a:t>Easily export data from Canvas to Excel</a:t>
            </a:r>
          </a:p>
          <a:p>
            <a:r>
              <a:rPr lang="en-US" dirty="0"/>
              <a:t>Easily import data from Excel into Canvas</a:t>
            </a:r>
          </a:p>
        </p:txBody>
      </p:sp>
    </p:spTree>
    <p:extLst>
      <p:ext uri="{BB962C8B-B14F-4D97-AF65-F5344CB8AC3E}">
        <p14:creationId xmlns:p14="http://schemas.microsoft.com/office/powerpoint/2010/main" val="296113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a:t>
            </a:r>
            <a:r>
              <a:rPr lang="en-US" dirty="0" err="1" smtClean="0"/>
              <a:t>api</a:t>
            </a:r>
            <a:r>
              <a:rPr lang="en-US" dirty="0" smtClean="0"/>
              <a:t> information into excel</a:t>
            </a:r>
            <a:endParaRPr lang="en-US" dirty="0"/>
          </a:p>
        </p:txBody>
      </p:sp>
      <p:sp>
        <p:nvSpPr>
          <p:cNvPr id="4" name="Text Placeholder 3"/>
          <p:cNvSpPr>
            <a:spLocks noGrp="1"/>
          </p:cNvSpPr>
          <p:nvPr>
            <p:ph type="body" sz="half" idx="2"/>
          </p:nvPr>
        </p:nvSpPr>
        <p:spPr/>
        <p:txBody>
          <a:bodyPr/>
          <a:lstStyle/>
          <a:p>
            <a:r>
              <a:rPr lang="en-US" dirty="0" smtClean="0"/>
              <a:t>With only a few lines of code, it is easy to send GET calls into a spreadsheet.</a:t>
            </a:r>
            <a:endParaRPr lang="en-US" dirty="0"/>
          </a:p>
        </p:txBody>
      </p:sp>
      <p:pic>
        <p:nvPicPr>
          <p:cNvPr id="7" name="Picture 6"/>
          <p:cNvPicPr>
            <a:picLocks noChangeAspect="1"/>
          </p:cNvPicPr>
          <p:nvPr/>
        </p:nvPicPr>
        <p:blipFill>
          <a:blip r:embed="rId2"/>
          <a:stretch>
            <a:fillRect/>
          </a:stretch>
        </p:blipFill>
        <p:spPr>
          <a:xfrm>
            <a:off x="1141364" y="357448"/>
            <a:ext cx="9910859" cy="3761116"/>
          </a:xfrm>
          <a:prstGeom prst="rect">
            <a:avLst/>
          </a:prstGeom>
        </p:spPr>
      </p:pic>
    </p:spTree>
    <p:extLst>
      <p:ext uri="{BB962C8B-B14F-4D97-AF65-F5344CB8AC3E}">
        <p14:creationId xmlns:p14="http://schemas.microsoft.com/office/powerpoint/2010/main" val="287614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312" y="438883"/>
            <a:ext cx="3856037" cy="696685"/>
          </a:xfrm>
        </p:spPr>
        <p:txBody>
          <a:bodyPr/>
          <a:lstStyle/>
          <a:p>
            <a:r>
              <a:rPr lang="en-US" dirty="0"/>
              <a:t>API – Track Hours</a:t>
            </a:r>
          </a:p>
        </p:txBody>
      </p:sp>
      <p:sp>
        <p:nvSpPr>
          <p:cNvPr id="4" name="Text Placeholder 3"/>
          <p:cNvSpPr>
            <a:spLocks noGrp="1"/>
          </p:cNvSpPr>
          <p:nvPr>
            <p:ph type="body" sz="half" idx="2"/>
          </p:nvPr>
        </p:nvSpPr>
        <p:spPr>
          <a:xfrm>
            <a:off x="1174884" y="1670181"/>
            <a:ext cx="9532894" cy="1567541"/>
          </a:xfrm>
        </p:spPr>
        <p:txBody>
          <a:bodyPr>
            <a:normAutofit/>
          </a:bodyPr>
          <a:lstStyle/>
          <a:p>
            <a:r>
              <a:rPr lang="en-US" dirty="0"/>
              <a:t>A teacher of ours needs to report the time her students spend in her Canvas course to a state reporting agency. In the past, she had a new course created every month to keep the numbers reliable.</a:t>
            </a:r>
          </a:p>
          <a:p>
            <a:r>
              <a:rPr lang="en-US" dirty="0"/>
              <a:t>With the API, we were able to create a script that would automatically check her numbers for last month, and then create a new file to show current activity, saving a great deal of time both for her and for us.</a:t>
            </a:r>
          </a:p>
        </p:txBody>
      </p:sp>
      <p:pic>
        <p:nvPicPr>
          <p:cNvPr id="8" name="Content Placeholder 7"/>
          <p:cNvPicPr>
            <a:picLocks noGrp="1" noChangeAspect="1"/>
          </p:cNvPicPr>
          <p:nvPr>
            <p:ph idx="1"/>
          </p:nvPr>
        </p:nvPicPr>
        <p:blipFill>
          <a:blip r:embed="rId2"/>
          <a:stretch>
            <a:fillRect/>
          </a:stretch>
        </p:blipFill>
        <p:spPr>
          <a:xfrm>
            <a:off x="1174884" y="3237722"/>
            <a:ext cx="9532895" cy="3228392"/>
          </a:xfrm>
          <a:prstGeom prst="rect">
            <a:avLst/>
          </a:prstGeom>
        </p:spPr>
      </p:pic>
    </p:spTree>
    <p:extLst>
      <p:ext uri="{BB962C8B-B14F-4D97-AF65-F5344CB8AC3E}">
        <p14:creationId xmlns:p14="http://schemas.microsoft.com/office/powerpoint/2010/main" val="2498346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68394"/>
            <a:ext cx="9905998" cy="844522"/>
          </a:xfrm>
        </p:spPr>
        <p:txBody>
          <a:bodyPr/>
          <a:lstStyle/>
          <a:p>
            <a:r>
              <a:rPr lang="en-US" dirty="0"/>
              <a:t>Where do I learn more?</a:t>
            </a:r>
          </a:p>
        </p:txBody>
      </p:sp>
      <p:sp>
        <p:nvSpPr>
          <p:cNvPr id="3" name="Content Placeholder 2"/>
          <p:cNvSpPr>
            <a:spLocks noGrp="1"/>
          </p:cNvSpPr>
          <p:nvPr>
            <p:ph idx="1"/>
          </p:nvPr>
        </p:nvSpPr>
        <p:spPr>
          <a:xfrm>
            <a:off x="1141412" y="1512916"/>
            <a:ext cx="9905999" cy="5153891"/>
          </a:xfrm>
        </p:spPr>
        <p:txBody>
          <a:bodyPr>
            <a:normAutofit/>
          </a:bodyPr>
          <a:lstStyle/>
          <a:p>
            <a:r>
              <a:rPr lang="en-US" dirty="0"/>
              <a:t>Contact Robert:</a:t>
            </a:r>
          </a:p>
          <a:p>
            <a:pPr lvl="1"/>
            <a:r>
              <a:rPr lang="en-US" dirty="0"/>
              <a:t>Email: </a:t>
            </a:r>
            <a:r>
              <a:rPr lang="en-US" dirty="0">
                <a:hlinkClick r:id="rId2"/>
              </a:rPr>
              <a:t>robert.leonard@birdvilleschools.net</a:t>
            </a:r>
            <a:endParaRPr lang="en-US" dirty="0"/>
          </a:p>
          <a:p>
            <a:pPr lvl="1"/>
            <a:r>
              <a:rPr lang="en-US" dirty="0"/>
              <a:t>Twitter: @</a:t>
            </a:r>
            <a:r>
              <a:rPr lang="en-US" dirty="0" err="1"/>
              <a:t>RobertWLeonard</a:t>
            </a:r>
            <a:endParaRPr lang="en-US" dirty="0"/>
          </a:p>
          <a:p>
            <a:r>
              <a:rPr lang="en-US" dirty="0"/>
              <a:t>Canvas Data Portal Documentation: </a:t>
            </a:r>
            <a:r>
              <a:rPr lang="en-US" dirty="0">
                <a:hlinkClick r:id="rId3"/>
              </a:rPr>
              <a:t>https://portal.inshosteddata.com/docs</a:t>
            </a:r>
            <a:r>
              <a:rPr lang="en-US" dirty="0"/>
              <a:t> </a:t>
            </a:r>
          </a:p>
          <a:p>
            <a:r>
              <a:rPr lang="en-US" dirty="0"/>
              <a:t>Canvas API Documentation: </a:t>
            </a:r>
            <a:r>
              <a:rPr lang="en-US" dirty="0">
                <a:hlinkClick r:id="rId4"/>
              </a:rPr>
              <a:t>https://canvas.instructure.com/doc/api/</a:t>
            </a:r>
            <a:r>
              <a:rPr lang="en-US" dirty="0"/>
              <a:t> </a:t>
            </a:r>
          </a:p>
          <a:p>
            <a:r>
              <a:rPr lang="en-US" dirty="0"/>
              <a:t>Canvas Data Community: </a:t>
            </a:r>
            <a:r>
              <a:rPr lang="en-US" dirty="0">
                <a:hlinkClick r:id="rId5"/>
              </a:rPr>
              <a:t>https://</a:t>
            </a:r>
            <a:r>
              <a:rPr lang="en-US" dirty="0" smtClean="0">
                <a:hlinkClick r:id="rId5"/>
              </a:rPr>
              <a:t>community.canvaslms.com/community/answers/data</a:t>
            </a:r>
            <a:endParaRPr lang="en-US" dirty="0" smtClean="0"/>
          </a:p>
          <a:p>
            <a:endParaRPr lang="en-US" dirty="0"/>
          </a:p>
          <a:p>
            <a:r>
              <a:rPr lang="en-US" dirty="0"/>
              <a:t>Setting Up the Data </a:t>
            </a:r>
            <a:r>
              <a:rPr lang="en-US" dirty="0" smtClean="0"/>
              <a:t>CLI: </a:t>
            </a:r>
            <a:r>
              <a:rPr lang="en-US" dirty="0" smtClean="0">
                <a:hlinkClick r:id="rId6"/>
              </a:rPr>
              <a:t>https</a:t>
            </a:r>
            <a:r>
              <a:rPr lang="en-US" dirty="0">
                <a:hlinkClick r:id="rId6"/>
              </a:rPr>
              <a:t>://</a:t>
            </a:r>
            <a:r>
              <a:rPr lang="en-US" dirty="0" smtClean="0">
                <a:hlinkClick r:id="rId6"/>
              </a:rPr>
              <a:t>community.canvaslms.com/docs/DOC-6600-how-to-use-the-canvas-data-cli-tool</a:t>
            </a:r>
            <a:r>
              <a:rPr lang="en-US" dirty="0" smtClean="0"/>
              <a:t> </a:t>
            </a:r>
            <a:endParaRPr lang="en-US" dirty="0"/>
          </a:p>
        </p:txBody>
      </p:sp>
    </p:spTree>
    <p:extLst>
      <p:ext uri="{BB962C8B-B14F-4D97-AF65-F5344CB8AC3E}">
        <p14:creationId xmlns:p14="http://schemas.microsoft.com/office/powerpoint/2010/main" val="75411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447" y="609602"/>
            <a:ext cx="3856037" cy="495991"/>
          </a:xfrm>
        </p:spPr>
        <p:txBody>
          <a:bodyPr>
            <a:normAutofit fontScale="90000"/>
          </a:bodyPr>
          <a:lstStyle/>
          <a:p>
            <a:r>
              <a:rPr lang="en-US" dirty="0"/>
              <a:t>All the data</a:t>
            </a:r>
          </a:p>
        </p:txBody>
      </p:sp>
      <p:sp>
        <p:nvSpPr>
          <p:cNvPr id="4" name="Text Placeholder 3"/>
          <p:cNvSpPr>
            <a:spLocks noGrp="1"/>
          </p:cNvSpPr>
          <p:nvPr>
            <p:ph type="body" sz="half" idx="2"/>
          </p:nvPr>
        </p:nvSpPr>
        <p:spPr>
          <a:xfrm>
            <a:off x="847447" y="1105593"/>
            <a:ext cx="3856037" cy="3541714"/>
          </a:xfrm>
        </p:spPr>
        <p:txBody>
          <a:bodyPr/>
          <a:lstStyle/>
          <a:p>
            <a:r>
              <a:rPr lang="en-US" dirty="0"/>
              <a:t>There is no question that Canvas provides users with an overwhelming amount of data. It’s not whether or not this information is useful, but how we use it.</a:t>
            </a:r>
          </a:p>
          <a:p>
            <a:endParaRPr lang="en-US" dirty="0"/>
          </a:p>
          <a:p>
            <a:r>
              <a:rPr lang="en-US" dirty="0"/>
              <a:t>These are three ways we do:</a:t>
            </a:r>
          </a:p>
          <a:p>
            <a:pPr marL="285750" indent="-285750">
              <a:buFont typeface="Arial" panose="020B0604020202020204" pitchFamily="34" charset="0"/>
              <a:buChar char="•"/>
            </a:pPr>
            <a:r>
              <a:rPr lang="en-US" dirty="0"/>
              <a:t>Imported into Excel</a:t>
            </a:r>
          </a:p>
          <a:p>
            <a:pPr marL="285750" indent="-285750">
              <a:buFont typeface="Arial" panose="020B0604020202020204" pitchFamily="34" charset="0"/>
              <a:buChar char="•"/>
            </a:pPr>
            <a:r>
              <a:rPr lang="en-US" dirty="0"/>
              <a:t>Loaded into objects in PowerShell</a:t>
            </a:r>
          </a:p>
          <a:p>
            <a:pPr marL="285750" indent="-285750">
              <a:buFont typeface="Arial" panose="020B0604020202020204" pitchFamily="34" charset="0"/>
              <a:buChar char="•"/>
            </a:pPr>
            <a:r>
              <a:rPr lang="en-US" dirty="0"/>
              <a:t>Loaded into SQL Server</a:t>
            </a:r>
          </a:p>
        </p:txBody>
      </p:sp>
      <p:pic>
        <p:nvPicPr>
          <p:cNvPr id="5" name="Content Placeholder 4"/>
          <p:cNvPicPr>
            <a:picLocks noGrp="1" noChangeAspect="1"/>
          </p:cNvPicPr>
          <p:nvPr>
            <p:ph idx="1"/>
          </p:nvPr>
        </p:nvPicPr>
        <p:blipFill>
          <a:blip r:embed="rId2"/>
          <a:stretch>
            <a:fillRect/>
          </a:stretch>
        </p:blipFill>
        <p:spPr>
          <a:xfrm>
            <a:off x="4703484" y="590174"/>
            <a:ext cx="7351560" cy="5328487"/>
          </a:xfrm>
          <a:prstGeom prst="rect">
            <a:avLst/>
          </a:prstGeom>
        </p:spPr>
      </p:pic>
    </p:spTree>
    <p:extLst>
      <p:ext uri="{BB962C8B-B14F-4D97-AF65-F5344CB8AC3E}">
        <p14:creationId xmlns:p14="http://schemas.microsoft.com/office/powerpoint/2010/main" val="378301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03206"/>
          </a:xfrm>
        </p:spPr>
        <p:txBody>
          <a:bodyPr/>
          <a:lstStyle/>
          <a:p>
            <a:r>
              <a:rPr lang="en-US" dirty="0"/>
              <a:t>Dimensions and facts</a:t>
            </a:r>
          </a:p>
        </p:txBody>
      </p:sp>
      <p:sp>
        <p:nvSpPr>
          <p:cNvPr id="3" name="Content Placeholder 2"/>
          <p:cNvSpPr>
            <a:spLocks noGrp="1"/>
          </p:cNvSpPr>
          <p:nvPr>
            <p:ph sz="half" idx="1"/>
          </p:nvPr>
        </p:nvSpPr>
        <p:spPr>
          <a:xfrm>
            <a:off x="1141410" y="1463040"/>
            <a:ext cx="4878389" cy="4813069"/>
          </a:xfrm>
        </p:spPr>
        <p:txBody>
          <a:bodyPr>
            <a:normAutofit fontScale="92500" lnSpcReduction="10000"/>
          </a:bodyPr>
          <a:lstStyle/>
          <a:p>
            <a:r>
              <a:rPr lang="en-US" dirty="0"/>
              <a:t>DIM – Short for dimensions. This is where your “readable” data is held. You can see usernames, course titles, assignment details, quiz questions, and more.</a:t>
            </a:r>
          </a:p>
          <a:p>
            <a:endParaRPr lang="en-US" dirty="0"/>
          </a:p>
          <a:p>
            <a:r>
              <a:rPr lang="en-US" dirty="0"/>
              <a:t>Upside: User, account, course specifics; easier to read</a:t>
            </a:r>
          </a:p>
          <a:p>
            <a:endParaRPr lang="en-US" dirty="0"/>
          </a:p>
          <a:p>
            <a:r>
              <a:rPr lang="en-US" dirty="0"/>
              <a:t>Downside: Slow process when running numbers on a large scale</a:t>
            </a:r>
          </a:p>
          <a:p>
            <a:endParaRPr lang="en-US" dirty="0"/>
          </a:p>
        </p:txBody>
      </p:sp>
      <p:sp>
        <p:nvSpPr>
          <p:cNvPr id="4" name="Content Placeholder 3"/>
          <p:cNvSpPr>
            <a:spLocks noGrp="1"/>
          </p:cNvSpPr>
          <p:nvPr>
            <p:ph sz="half" idx="2"/>
          </p:nvPr>
        </p:nvSpPr>
        <p:spPr>
          <a:xfrm>
            <a:off x="6172200" y="1463039"/>
            <a:ext cx="4875211" cy="5020887"/>
          </a:xfrm>
        </p:spPr>
        <p:txBody>
          <a:bodyPr>
            <a:normAutofit fontScale="92500" lnSpcReduction="10000"/>
          </a:bodyPr>
          <a:lstStyle/>
          <a:p>
            <a:r>
              <a:rPr lang="en-US" dirty="0"/>
              <a:t>Facts – These files are great for pulling raw data. The data is not bogged down with fields that are easy to interpret by human eyes. Most of these values are purely IDs and not text.</a:t>
            </a:r>
          </a:p>
          <a:p>
            <a:endParaRPr lang="en-US" dirty="0"/>
          </a:p>
          <a:p>
            <a:r>
              <a:rPr lang="en-US" dirty="0"/>
              <a:t>Upside: Reporting; usage percentages; large picture</a:t>
            </a:r>
          </a:p>
          <a:p>
            <a:endParaRPr lang="en-US" dirty="0"/>
          </a:p>
          <a:p>
            <a:r>
              <a:rPr lang="en-US" dirty="0"/>
              <a:t>Downside: Can be hard to read and interpret; small picture details</a:t>
            </a:r>
          </a:p>
        </p:txBody>
      </p:sp>
    </p:spTree>
    <p:extLst>
      <p:ext uri="{BB962C8B-B14F-4D97-AF65-F5344CB8AC3E}">
        <p14:creationId xmlns:p14="http://schemas.microsoft.com/office/powerpoint/2010/main" val="221372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2541" y="1102943"/>
            <a:ext cx="4777251" cy="927041"/>
          </a:xfrm>
        </p:spPr>
        <p:txBody>
          <a:bodyPr/>
          <a:lstStyle/>
          <a:p>
            <a:r>
              <a:rPr lang="en-US" dirty="0"/>
              <a:t>Facts vs dimensions</a:t>
            </a:r>
          </a:p>
        </p:txBody>
      </p:sp>
      <p:sp>
        <p:nvSpPr>
          <p:cNvPr id="3" name="Text Placeholder 2"/>
          <p:cNvSpPr>
            <a:spLocks noGrp="1"/>
          </p:cNvSpPr>
          <p:nvPr>
            <p:ph type="body" idx="1"/>
          </p:nvPr>
        </p:nvSpPr>
        <p:spPr>
          <a:xfrm>
            <a:off x="1870327" y="5570499"/>
            <a:ext cx="2674941" cy="823912"/>
          </a:xfrm>
        </p:spPr>
        <p:txBody>
          <a:bodyPr/>
          <a:lstStyle/>
          <a:p>
            <a:r>
              <a:rPr lang="en-US" dirty="0"/>
              <a:t>Assignment Fact</a:t>
            </a:r>
          </a:p>
        </p:txBody>
      </p:sp>
      <p:pic>
        <p:nvPicPr>
          <p:cNvPr id="8" name="Content Placeholder 7"/>
          <p:cNvPicPr>
            <a:picLocks noGrp="1" noChangeAspect="1"/>
          </p:cNvPicPr>
          <p:nvPr>
            <p:ph sz="half" idx="2"/>
          </p:nvPr>
        </p:nvPicPr>
        <p:blipFill>
          <a:blip r:embed="rId2"/>
          <a:stretch>
            <a:fillRect/>
          </a:stretch>
        </p:blipFill>
        <p:spPr>
          <a:xfrm>
            <a:off x="395797" y="2901142"/>
            <a:ext cx="5624003" cy="2703847"/>
          </a:xfrm>
          <a:prstGeom prst="rect">
            <a:avLst/>
          </a:prstGeom>
        </p:spPr>
      </p:pic>
      <p:sp>
        <p:nvSpPr>
          <p:cNvPr id="5" name="Text Placeholder 4"/>
          <p:cNvSpPr>
            <a:spLocks noGrp="1"/>
          </p:cNvSpPr>
          <p:nvPr>
            <p:ph type="body" sz="quarter" idx="3"/>
          </p:nvPr>
        </p:nvSpPr>
        <p:spPr>
          <a:xfrm>
            <a:off x="7201134" y="5570499"/>
            <a:ext cx="3564548" cy="823912"/>
          </a:xfrm>
        </p:spPr>
        <p:txBody>
          <a:bodyPr/>
          <a:lstStyle/>
          <a:p>
            <a:r>
              <a:rPr lang="en-US" dirty="0"/>
              <a:t>Assignment dimension</a:t>
            </a:r>
          </a:p>
        </p:txBody>
      </p:sp>
      <p:pic>
        <p:nvPicPr>
          <p:cNvPr id="10" name="Content Placeholder 9"/>
          <p:cNvPicPr>
            <a:picLocks noGrp="1" noChangeAspect="1"/>
          </p:cNvPicPr>
          <p:nvPr>
            <p:ph sz="quarter" idx="4"/>
          </p:nvPr>
        </p:nvPicPr>
        <p:blipFill>
          <a:blip r:embed="rId3"/>
          <a:stretch>
            <a:fillRect/>
          </a:stretch>
        </p:blipFill>
        <p:spPr>
          <a:xfrm>
            <a:off x="6172200" y="2901142"/>
            <a:ext cx="5622416" cy="2703084"/>
          </a:xfrm>
          <a:prstGeom prst="rect">
            <a:avLst/>
          </a:prstGeom>
        </p:spPr>
      </p:pic>
    </p:spTree>
    <p:extLst>
      <p:ext uri="{BB962C8B-B14F-4D97-AF65-F5344CB8AC3E}">
        <p14:creationId xmlns:p14="http://schemas.microsoft.com/office/powerpoint/2010/main" val="21932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97030"/>
            <a:ext cx="4336674" cy="1143780"/>
          </a:xfrm>
        </p:spPr>
        <p:txBody>
          <a:bodyPr/>
          <a:lstStyle/>
          <a:p>
            <a:r>
              <a:rPr lang="en-US" dirty="0"/>
              <a:t>Data Portal</a:t>
            </a:r>
          </a:p>
        </p:txBody>
      </p:sp>
      <p:pic>
        <p:nvPicPr>
          <p:cNvPr id="6" name="Content Placeholder 5"/>
          <p:cNvPicPr>
            <a:picLocks noGrp="1" noChangeAspect="1"/>
          </p:cNvPicPr>
          <p:nvPr>
            <p:ph sz="half" idx="1"/>
          </p:nvPr>
        </p:nvPicPr>
        <p:blipFill>
          <a:blip r:embed="rId2"/>
          <a:stretch>
            <a:fillRect/>
          </a:stretch>
        </p:blipFill>
        <p:spPr>
          <a:xfrm>
            <a:off x="1141413" y="1637434"/>
            <a:ext cx="4790725" cy="2660246"/>
          </a:xfrm>
          <a:prstGeom prst="rect">
            <a:avLst/>
          </a:prstGeom>
        </p:spPr>
      </p:pic>
      <p:sp>
        <p:nvSpPr>
          <p:cNvPr id="4" name="Content Placeholder 3"/>
          <p:cNvSpPr>
            <a:spLocks noGrp="1"/>
          </p:cNvSpPr>
          <p:nvPr>
            <p:ph sz="half" idx="2"/>
          </p:nvPr>
        </p:nvSpPr>
        <p:spPr>
          <a:xfrm>
            <a:off x="6155575" y="618518"/>
            <a:ext cx="4875211" cy="3766870"/>
          </a:xfrm>
        </p:spPr>
        <p:txBody>
          <a:bodyPr>
            <a:normAutofit/>
          </a:bodyPr>
          <a:lstStyle/>
          <a:p>
            <a:r>
              <a:rPr lang="en-US" dirty="0"/>
              <a:t>Make sure to never share these codes to outside sources</a:t>
            </a:r>
          </a:p>
          <a:p>
            <a:r>
              <a:rPr lang="en-US" dirty="0"/>
              <a:t>This code will give someone access to ALL data for the entire environment, regardless of user type</a:t>
            </a:r>
          </a:p>
          <a:p>
            <a:r>
              <a:rPr lang="en-US" dirty="0"/>
              <a:t>Be very careful with this access</a:t>
            </a:r>
          </a:p>
          <a:p>
            <a:r>
              <a:rPr lang="en-US" dirty="0"/>
              <a:t>Administrators Only</a:t>
            </a:r>
          </a:p>
        </p:txBody>
      </p:sp>
      <p:pic>
        <p:nvPicPr>
          <p:cNvPr id="5" name="Picture 4"/>
          <p:cNvPicPr>
            <a:picLocks noChangeAspect="1"/>
          </p:cNvPicPr>
          <p:nvPr/>
        </p:nvPicPr>
        <p:blipFill>
          <a:blip r:embed="rId3"/>
          <a:stretch>
            <a:fillRect/>
          </a:stretch>
        </p:blipFill>
        <p:spPr>
          <a:xfrm>
            <a:off x="1307450" y="4469638"/>
            <a:ext cx="9573924" cy="2239129"/>
          </a:xfrm>
          <a:prstGeom prst="rect">
            <a:avLst/>
          </a:prstGeom>
        </p:spPr>
      </p:pic>
    </p:spTree>
    <p:extLst>
      <p:ext uri="{BB962C8B-B14F-4D97-AF65-F5344CB8AC3E}">
        <p14:creationId xmlns:p14="http://schemas.microsoft.com/office/powerpoint/2010/main" val="113446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910" y="113664"/>
            <a:ext cx="9912355" cy="626169"/>
          </a:xfrm>
        </p:spPr>
        <p:txBody>
          <a:bodyPr/>
          <a:lstStyle/>
          <a:p>
            <a:r>
              <a:rPr lang="en-US" dirty="0"/>
              <a:t>Adapting canvas data into excel and Power BI</a:t>
            </a:r>
          </a:p>
        </p:txBody>
      </p:sp>
      <p:sp>
        <p:nvSpPr>
          <p:cNvPr id="4" name="Text Placeholder 3"/>
          <p:cNvSpPr>
            <a:spLocks noGrp="1"/>
          </p:cNvSpPr>
          <p:nvPr>
            <p:ph type="body" sz="half" idx="2"/>
          </p:nvPr>
        </p:nvSpPr>
        <p:spPr>
          <a:xfrm>
            <a:off x="1191180" y="6198429"/>
            <a:ext cx="8762170" cy="390317"/>
          </a:xfrm>
        </p:spPr>
        <p:txBody>
          <a:bodyPr/>
          <a:lstStyle/>
          <a:p>
            <a:r>
              <a:rPr lang="en-US" dirty="0"/>
              <a:t>Published versus created courses across the entire district</a:t>
            </a:r>
          </a:p>
        </p:txBody>
      </p:sp>
      <p:pic>
        <p:nvPicPr>
          <p:cNvPr id="6" name="Picture 5"/>
          <p:cNvPicPr>
            <a:picLocks noChangeAspect="1"/>
          </p:cNvPicPr>
          <p:nvPr/>
        </p:nvPicPr>
        <p:blipFill>
          <a:blip r:embed="rId2"/>
          <a:stretch>
            <a:fillRect/>
          </a:stretch>
        </p:blipFill>
        <p:spPr>
          <a:xfrm>
            <a:off x="1191180" y="739833"/>
            <a:ext cx="9440798" cy="5458596"/>
          </a:xfrm>
          <a:prstGeom prst="rect">
            <a:avLst/>
          </a:prstGeom>
        </p:spPr>
      </p:pic>
    </p:spTree>
    <p:extLst>
      <p:ext uri="{BB962C8B-B14F-4D97-AF65-F5344CB8AC3E}">
        <p14:creationId xmlns:p14="http://schemas.microsoft.com/office/powerpoint/2010/main" val="4198677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canvas </a:t>
            </a:r>
            <a:r>
              <a:rPr lang="en-US" dirty="0" err="1"/>
              <a:t>api</a:t>
            </a:r>
            <a:r>
              <a:rPr lang="en-US" dirty="0"/>
              <a:t> calls</a:t>
            </a:r>
          </a:p>
        </p:txBody>
      </p:sp>
    </p:spTree>
    <p:extLst>
      <p:ext uri="{BB962C8B-B14F-4D97-AF65-F5344CB8AC3E}">
        <p14:creationId xmlns:p14="http://schemas.microsoft.com/office/powerpoint/2010/main" val="187048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553" y="120204"/>
            <a:ext cx="5181806" cy="622041"/>
          </a:xfrm>
        </p:spPr>
        <p:txBody>
          <a:bodyPr/>
          <a:lstStyle/>
          <a:p>
            <a:r>
              <a:rPr lang="en-US" dirty="0"/>
              <a:t>What the heck is an API??</a:t>
            </a:r>
          </a:p>
        </p:txBody>
      </p:sp>
      <p:sp>
        <p:nvSpPr>
          <p:cNvPr id="4" name="Text Placeholder 3"/>
          <p:cNvSpPr>
            <a:spLocks noGrp="1"/>
          </p:cNvSpPr>
          <p:nvPr>
            <p:ph type="body" sz="half" idx="2"/>
          </p:nvPr>
        </p:nvSpPr>
        <p:spPr>
          <a:xfrm>
            <a:off x="739833" y="883560"/>
            <a:ext cx="6030953" cy="5675949"/>
          </a:xfrm>
        </p:spPr>
        <p:txBody>
          <a:bodyPr>
            <a:normAutofit/>
          </a:bodyPr>
          <a:lstStyle/>
          <a:p>
            <a:r>
              <a:rPr lang="en-US" b="1" dirty="0"/>
              <a:t>Application Programming Interface</a:t>
            </a:r>
          </a:p>
          <a:p>
            <a:r>
              <a:rPr lang="en-US" dirty="0"/>
              <a:t>An API takes all the data you see in your every day use, and simplifies it into a string of text entries known as JSON (JavaScript Notation).</a:t>
            </a:r>
          </a:p>
          <a:p>
            <a:endParaRPr lang="en-US" b="1" dirty="0"/>
          </a:p>
          <a:p>
            <a:r>
              <a:rPr lang="en-US" b="1" dirty="0"/>
              <a:t>GET</a:t>
            </a:r>
            <a:r>
              <a:rPr lang="en-US" dirty="0"/>
              <a:t>:	Get calls are the simplest way to call an API and can be used inside the browser itself. Essentially, these calls GET information from Canvas.</a:t>
            </a:r>
          </a:p>
          <a:p>
            <a:r>
              <a:rPr lang="en-US" b="1" dirty="0"/>
              <a:t>POST</a:t>
            </a:r>
            <a:r>
              <a:rPr lang="en-US" dirty="0"/>
              <a:t>:	Post calls send data that you create into Canvas. This gives users another way to add their custom content into Canvas. For instance, you can add a new user, enroll a user, create a course, etc.</a:t>
            </a:r>
          </a:p>
          <a:p>
            <a:r>
              <a:rPr lang="en-US" b="1" dirty="0"/>
              <a:t>PUT</a:t>
            </a:r>
            <a:r>
              <a:rPr lang="en-US" dirty="0"/>
              <a:t>:	Puts let you modify information that is already in Canvas. For instance, you can update a student’s grade, change the due date of an assignment, and more.	</a:t>
            </a:r>
          </a:p>
          <a:p>
            <a:r>
              <a:rPr lang="en-US" b="1" dirty="0"/>
              <a:t>DELETE</a:t>
            </a:r>
            <a:r>
              <a:rPr lang="en-US" dirty="0"/>
              <a:t>:	As you might expect, this lets you delete information from Canvas. You can remove users from a course or delete an assignment.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0786" y="814645"/>
            <a:ext cx="5176779" cy="4921135"/>
          </a:xfrm>
          <a:prstGeom prst="rect">
            <a:avLst/>
          </a:prstGeom>
        </p:spPr>
      </p:pic>
    </p:spTree>
    <p:extLst>
      <p:ext uri="{BB962C8B-B14F-4D97-AF65-F5344CB8AC3E}">
        <p14:creationId xmlns:p14="http://schemas.microsoft.com/office/powerpoint/2010/main" val="220741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25" y="2036618"/>
            <a:ext cx="3266696" cy="1928553"/>
          </a:xfrm>
        </p:spPr>
        <p:txBody>
          <a:bodyPr/>
          <a:lstStyle/>
          <a:p>
            <a:r>
              <a:rPr lang="en-US" dirty="0"/>
              <a:t>Set Up the </a:t>
            </a:r>
            <a:r>
              <a:rPr lang="en-US" dirty="0" err="1"/>
              <a:t>api</a:t>
            </a:r>
            <a:endParaRPr lang="en-US" dirty="0"/>
          </a:p>
        </p:txBody>
      </p:sp>
      <p:pic>
        <p:nvPicPr>
          <p:cNvPr id="6" name="Content Placeholder 5"/>
          <p:cNvPicPr>
            <a:picLocks noGrp="1" noChangeAspect="1"/>
          </p:cNvPicPr>
          <p:nvPr>
            <p:ph sz="half" idx="1"/>
          </p:nvPr>
        </p:nvPicPr>
        <p:blipFill>
          <a:blip r:embed="rId2"/>
          <a:stretch>
            <a:fillRect/>
          </a:stretch>
        </p:blipFill>
        <p:spPr>
          <a:xfrm>
            <a:off x="3674021" y="242114"/>
            <a:ext cx="7580610" cy="3723057"/>
          </a:xfrm>
          <a:prstGeom prst="rect">
            <a:avLst/>
          </a:prstGeom>
        </p:spPr>
      </p:pic>
      <p:sp>
        <p:nvSpPr>
          <p:cNvPr id="4" name="Content Placeholder 3"/>
          <p:cNvSpPr>
            <a:spLocks noGrp="1"/>
          </p:cNvSpPr>
          <p:nvPr>
            <p:ph sz="half" idx="2"/>
          </p:nvPr>
        </p:nvSpPr>
        <p:spPr>
          <a:xfrm>
            <a:off x="1579419" y="4050630"/>
            <a:ext cx="9335192" cy="2568634"/>
          </a:xfrm>
        </p:spPr>
        <p:txBody>
          <a:bodyPr/>
          <a:lstStyle/>
          <a:p>
            <a:r>
              <a:rPr lang="en-US" dirty="0"/>
              <a:t>From your account settings, you will have to request a new access token.</a:t>
            </a:r>
          </a:p>
          <a:p>
            <a:r>
              <a:rPr lang="en-US" dirty="0"/>
              <a:t>For purpose, it doesn’t really matter what you choose. “Personal” is fine.</a:t>
            </a:r>
          </a:p>
          <a:p>
            <a:r>
              <a:rPr lang="en-US" dirty="0"/>
              <a:t>While it isn’t necessary, it is a good idea to set up a new access token every so often in case your code ever gets shared. If you ever lose the token, it is easy to ask the system to send you another one.</a:t>
            </a:r>
          </a:p>
        </p:txBody>
      </p:sp>
    </p:spTree>
    <p:extLst>
      <p:ext uri="{BB962C8B-B14F-4D97-AF65-F5344CB8AC3E}">
        <p14:creationId xmlns:p14="http://schemas.microsoft.com/office/powerpoint/2010/main" val="856645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2445</TotalTime>
  <Words>761</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Tw Cen MT</vt:lpstr>
      <vt:lpstr>Circuit</vt:lpstr>
      <vt:lpstr>Canvas data portal canvas api</vt:lpstr>
      <vt:lpstr>All the data</vt:lpstr>
      <vt:lpstr>Dimensions and facts</vt:lpstr>
      <vt:lpstr>Facts vs dimensions</vt:lpstr>
      <vt:lpstr>Data Portal</vt:lpstr>
      <vt:lpstr>Adapting canvas data into excel and Power BI</vt:lpstr>
      <vt:lpstr>Using canvas api calls</vt:lpstr>
      <vt:lpstr>What the heck is an API??</vt:lpstr>
      <vt:lpstr>Set Up the api</vt:lpstr>
      <vt:lpstr>Using Your new access token</vt:lpstr>
      <vt:lpstr>What’s it look like?</vt:lpstr>
      <vt:lpstr>Why use canvas API?</vt:lpstr>
      <vt:lpstr>Exporting api information into excel</vt:lpstr>
      <vt:lpstr>API – Track Hours</vt:lpstr>
      <vt:lpstr>Where do I learn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Canvas data</dc:title>
  <dc:creator>Robert Leonard</dc:creator>
  <cp:lastModifiedBy>Robert Leonard</cp:lastModifiedBy>
  <cp:revision>38</cp:revision>
  <dcterms:created xsi:type="dcterms:W3CDTF">2018-04-23T16:55:25Z</dcterms:created>
  <dcterms:modified xsi:type="dcterms:W3CDTF">2018-04-26T19:32:33Z</dcterms:modified>
</cp:coreProperties>
</file>