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obertwwalker/DADMStuff/raw/master/Distribution-Poster.pdf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Robert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Walker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2020-02-12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>
              <a:buAutoNum type="arabicPeriod"/>
            </a:pPr>
            <a:r>
              <a:rPr/>
              <a:t>What is the probability that 24 or fewer will not accept Scottish pounds?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pbinom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0.1368173</a:t>
            </a:r>
          </a:p>
          <a:p>
            <a:pPr lvl="1">
              <a:buAutoNum type="arabicPeriod"/>
            </a:pPr>
            <a:r>
              <a:rPr/>
              <a:t>What is the probability that 25 or more shopkeepers will not accept Scottish pounds?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pbinom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0.8631827</a:t>
            </a:r>
          </a:p>
          <a:p>
            <a:pPr lvl="1">
              <a:buAutoNum type="arabicPeriod"/>
            </a:pPr>
            <a:r>
              <a:rPr/>
              <a:t>With probability 0.9 [90 percent], XXX or fewer shopkeepers will not accept Scottish pounds.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qbinom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</a:t>
            </a:r>
          </a:p>
          <a:p>
            <a:pPr lvl="1">
              <a:buAutoNum type="arabicPeriod"/>
            </a:pPr>
            <a:r>
              <a:rPr/>
              <a:t>[Geometric] Plot 1000 random draws of “How many vendors until one refuses my Scottish pounds?”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rgeom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 could also do something like.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pgeom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The Median is a Binomial with p=0.5</a:t>
                </a:r>
              </a:p>
              <a:p>
                <a:pPr lvl="0" marL="0" indent="0">
                  <a:buNone/>
                </a:pPr>
                <a:r>
                  <a:rPr/>
                  <a:t>Interestingly, any given observation has a 50-50 chance of being </a:t>
                </a:r>
                <a:r>
                  <a:rPr i="1"/>
                  <a:t>over</a:t>
                </a:r>
                <a:r>
                  <a:rPr/>
                  <a:t> or </a:t>
                </a:r>
                <a:r>
                  <a:rPr i="1"/>
                  <a:t>under</a:t>
                </a:r>
                <a:r>
                  <a:rPr/>
                  <a:t> the median. Suppose that I have five datum.</a:t>
                </a:r>
                <a:br/>
                <a:r>
                  <a:rPr/>
                  <a:t>1. What is the probability that all are under?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pbinom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size=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0.03125</a:t>
                </a:r>
              </a:p>
              <a:p>
                <a:pPr lvl="1">
                  <a:buAutoNum type="arabicPeriod"/>
                </a:pPr>
                <a:r>
                  <a:rPr/>
                  <a:t>What is the probability that all are over?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dbinom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size=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0.03125</a:t>
                </a:r>
              </a:p>
              <a:p>
                <a:pPr lvl="1">
                  <a:buAutoNum type="arabicPeriod"/>
                </a:pPr>
                <a:r>
                  <a:rPr/>
                  <a:t>What is the probability that the median is somewhere in between our smallest and largest sampled values?</a:t>
                </a:r>
              </a:p>
              <a:p>
                <a:pPr lvl="0" marL="0" indent="0">
                  <a:buNone/>
                </a:pPr>
                <a:r>
                  <a:rPr b="1"/>
                  <a:t>Everything else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This </a:t>
                </a:r>
                <a:r>
                  <a:rPr i="1"/>
                  <a:t>Rule of Five</a:t>
                </a:r>
                <a:r>
                  <a:rPr/>
                  <a:t> often credited to Hubbard is handy.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Air Traffic Controllers</a:t>
                </a:r>
              </a:p>
              <a:p>
                <a:pPr lvl="0" marL="0" indent="0">
                  <a:buNone/>
                </a:pPr>
                <a:r>
                  <a:rPr/>
                  <a:t>FAA Decision: Expend or do not expend scarce resources investigating claimed staffing shortages at the Cleveland Air Route Traffic Control Center.</a:t>
                </a:r>
              </a:p>
              <a:p>
                <a:pPr lvl="0" marL="0" indent="0">
                  <a:buNone/>
                </a:pPr>
                <a:r>
                  <a:rPr/>
                  <a:t>Essential facts: The Cleveland ARTCC is the US’s busiest in routing cross-country air traffic. In mid-August of 1998, it was reported that the first week of August experienced 3 errors in a one week period; an error occurs when flights come within five miles of one another by horizontal distance or 2000 feet by vertical distance. The Controller’s union claims a staffing shortage though other factors could be responsible. 21 errors per year (21/52 errors per week) has been the norm in Cleveland for over a decade.</a:t>
                </a:r>
              </a:p>
              <a:p>
                <a:pPr lvl="1">
                  <a:buAutoNum type="arabicPeriod"/>
                </a:pPr>
                <a:r>
                  <a:rPr/>
                  <a:t>Plot a histogram of 1000 random weeks. NB: </a:t>
                </a:r>
                <a:r>
                  <a:rPr i="1"/>
                  <a:t>pois</a:t>
                </a:r>
                <a:r>
                  <a:rPr/>
                  <a:t> is the noun with no default for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– the arrival rate.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hist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rpois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52</a:t>
                </a:r>
                <a:r>
                  <a:rPr sz="1800"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Plot a sequence on the x axis from 0 to 5 and the probability of that or fewer incidents along the y. </a:t>
            </a:r>
            <a:r>
              <a:rPr i="1"/>
              <a:t>seq(0,5)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),</a:t>
            </a:r>
            <a:r>
              <a:rPr sz="1800" b="1">
                <a:solidFill>
                  <a:srgbClr val="007020"/>
                </a:solidFill>
                <a:latin typeface="Courier"/>
              </a:rPr>
              <a:t>ppois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52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ylim=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>
              <a:buAutoNum type="arabicPeriod"/>
            </a:pPr>
            <a:r>
              <a:rPr/>
              <a:t>What would you do and why? </a:t>
            </a:r>
            <a:r>
              <a:rPr i="1"/>
              <a:t>Not impossible</a:t>
            </a:r>
          </a:p>
          <a:p>
            <a:pPr lvl="1">
              <a:buAutoNum type="arabicPeriod"/>
            </a:pPr>
            <a:r>
              <a:rPr/>
              <a:t>After analyzing the initial data, you discover that the first two weeks of August have experienced 6 errors. What would you now decide? </a:t>
            </a:r>
            <a:r>
              <a:rPr i="1"/>
              <a:t>Well, once is 0.0081342.</a:t>
            </a:r>
            <a:r>
              <a:rPr/>
              <a:t> Twice, at random, is that squared. We have a problem.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Deaths by Horse Kick in the Prussian cavalry?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[Given time] A Less Basic Monte Carlo Simulation:</a:t>
            </a:r>
          </a:p>
          <a:p>
            <a:pPr lvl="1">
              <a:buAutoNum type="arabicPeriod"/>
            </a:pPr>
            <a:r>
              <a:rPr/>
              <a:t>Customers arriving at a car dealership at a rate of 6 per hour.</a:t>
            </a:r>
          </a:p>
          <a:p>
            <a:pPr lvl="1">
              <a:buAutoNum type="arabicPeriod"/>
            </a:pPr>
            <a:r>
              <a:rPr/>
              <a:t>Each customer has a 15% probability of making a purchase.</a:t>
            </a:r>
          </a:p>
          <a:p>
            <a:pPr lvl="1">
              <a:buAutoNum type="arabicPeriod"/>
            </a:pPr>
            <a:r>
              <a:rPr/>
              <a:t>Purchasers yield [this part is harder]:</a:t>
            </a:r>
          </a:p>
          <a:p>
            <a:pPr lvl="1"/>
            <a:r>
              <a:rPr/>
              <a:t>Uniform profits over the interval $1000-$3000.</a:t>
            </a:r>
          </a:p>
          <a:p>
            <a:pPr lvl="1"/>
            <a:r>
              <a:rPr/>
              <a:t>Normal profits that average $1500 with standard deviation $500.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Customers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Customers ~ Poisson(6)</a:t>
            </a:r>
            <a:br/>
            <a:r>
              <a:rPr sz="1800">
                <a:latin typeface="Courier"/>
              </a:rPr>
              <a:t>Purchasers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rbinom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latin typeface="Courier"/>
              </a:rPr>
              <a:t>Customers, </a:t>
            </a:r>
            <a:r>
              <a:rPr sz="1800">
                <a:solidFill>
                  <a:srgbClr val="902000"/>
                </a:solidFill>
                <a:latin typeface="Courier"/>
              </a:rPr>
              <a:t>prob=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P ~ Binomial(Customers,0.15)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Next part needs a coding trick.  For each row [of 1000], I want sum the Profits given Purchasers random draws.</a:t>
            </a:r>
            <a:br/>
            <a:r>
              <a:rPr sz="1800">
                <a:latin typeface="Courier"/>
              </a:rPr>
              <a:t>Profits.U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(x) {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runif</a:t>
            </a:r>
            <a:r>
              <a:rPr sz="1800">
                <a:latin typeface="Courier"/>
              </a:rPr>
              <a:t>(Purchasers[[x]], 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3000</a:t>
            </a:r>
            <a:r>
              <a:rPr sz="1800">
                <a:latin typeface="Courier"/>
              </a:rPr>
              <a:t>))} )</a:t>
            </a:r>
            <a:br/>
            <a:r>
              <a:rPr sz="1800">
                <a:latin typeface="Courier"/>
              </a:rPr>
              <a:t>Profits.N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(x) {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(Purchasers[[x]], </a:t>
            </a:r>
            <a:r>
              <a:rPr sz="1800">
                <a:solidFill>
                  <a:srgbClr val="40A070"/>
                </a:solidFill>
                <a:latin typeface="Courier"/>
              </a:rPr>
              <a:t>1500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))}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density</a:t>
            </a:r>
            <a:r>
              <a:rPr sz="1800">
                <a:latin typeface="Courier"/>
              </a:rPr>
              <a:t>(Profits.N))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s_files/figure-pptx/MC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Probability: The Logic of Science</a:t>
                </a:r>
              </a:p>
              <a:p>
                <a:pPr lvl="0" marL="0" indent="0">
                  <a:buNone/>
                </a:pPr>
                <a:r>
                  <a:rPr/>
                  <a:t>Jaynes presents a few core ideas and requirements for his rational system. Probability emerges as the representation of circumstances in which any given realization of a process is either TRUE or FALSE but both are possible and expressable by probabilities</a:t>
                </a:r>
              </a:p>
              <a:p>
                <a:pPr lvl="1"/>
                <a:r>
                  <a:rPr/>
                  <a:t>that sum to one for all events</a:t>
                </a:r>
              </a:p>
              <a:p>
                <a:pPr lvl="1"/>
                <a:r>
                  <a:rPr/>
                  <a:t>are greater than or equal to zero for any given event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General Representation of Probability</a:t>
                </a:r>
              </a:p>
              <a:p>
                <a:pPr lvl="0" marL="0" indent="0">
                  <a:buNone/>
                </a:pPr>
                <a:r>
                  <a:rPr/>
                  <a:t>Is of necessity two-dimensional,</a:t>
                </a:r>
              </a:p>
              <a:p>
                <a:pPr lvl="1"/>
                <a:r>
                  <a:rPr/>
                  <a:t>We have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:r>
                  <a:rPr/>
                  <a:t>we have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(</m:t>
                    </m:r>
                    <m:r>
                      <m:t>X</m:t>
                    </m:r>
                    <m:r>
                      <m:t>=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in one of two forms (Pr or f).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s_files/figure-pptx/P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Probability Distributions of Two Forms</a:t>
            </a:r>
          </a:p>
          <a:p>
            <a:pPr lvl="0" marL="0" indent="0">
              <a:buNone/>
            </a:pPr>
            <a:r>
              <a:rPr/>
              <a:t>Our core concept is a probability distribution just as above. These come in two forms for two types [discrete (qualitative)] and continuous (quantitative)]:</a:t>
            </a:r>
          </a:p>
          <a:p>
            <a:pPr lvl="1"/>
            <a:r>
              <a:rPr/>
              <a:t>Assumed</a:t>
            </a:r>
          </a:p>
          <a:p>
            <a:pPr lvl="1"/>
            <a:r>
              <a:rPr/>
              <a:t>Derived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>
                <a:hlinkClick r:id="rId2"/>
              </a:rPr>
              <a:t>The Poster</a:t>
            </a:r>
            <a:r>
              <a:rPr b="1"/>
              <a:t> and Examples</a:t>
            </a:r>
          </a:p>
          <a:p>
            <a:pPr lvl="0" marL="0" indent="0">
              <a:buNone/>
            </a:pPr>
            <a:r>
              <a:rPr/>
              <a:t>Distributions are nouns. Sentences are incomplete without verbs – parameters. We need both; it is for this reason that the former slide is true. We do not always have a grounding for either the name or the parameter.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Continuous vs. Discrete Distributions</a:t>
            </a:r>
          </a:p>
          <a:p>
            <a:pPr lvl="0" marL="0" indent="0">
              <a:buNone/>
            </a:pPr>
            <a:r>
              <a:rPr/>
              <a:t>The differences are sums versus integrals. Why? - Histograms or - Density Plots</a:t>
            </a:r>
          </a:p>
          <a:p>
            <a:pPr lvl="0" marL="0" indent="0">
              <a:buNone/>
            </a:pPr>
            <a:r>
              <a:rPr/>
              <a:t>The probability of exactly any given value is zero on a true continuum.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Expectation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x</m:t>
                          </m:r>
                          <m:r>
                            <m:t>∈</m:t>
                          </m:r>
                          <m: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x</m:t>
                          </m:r>
                        </m:e>
                      </m:nary>
                      <m:r>
                        <m:t>⋅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t>x</m:t>
                          </m:r>
                          <m:r>
                            <m:t>∈</m:t>
                          </m:r>
                          <m: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x</m:t>
                          </m:r>
                        </m:e>
                      </m:nary>
                      <m:r>
                        <m:t>⋅</m:t>
                      </m:r>
                      <m:r>
                        <m:t>f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Variance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−</m:t>
                      </m:r>
                      <m:r>
                        <m:t>μ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]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x</m:t>
                          </m:r>
                          <m:r>
                            <m:t>∈</m:t>
                          </m:r>
                          <m: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(</m:t>
                          </m:r>
                        </m:e>
                      </m:nary>
                      <m:r>
                        <m:t>x</m:t>
                      </m:r>
                      <m:r>
                        <m:t>−</m:t>
                      </m:r>
                      <m:r>
                        <m:t>μ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⋅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−</m:t>
                      </m:r>
                      <m:r>
                        <m:t>μ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t>x</m:t>
                          </m:r>
                          <m:r>
                            <m:t>∈</m:t>
                          </m:r>
                          <m: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(</m:t>
                          </m:r>
                        </m:e>
                      </m:nary>
                      <m:r>
                        <m:t>x</m:t>
                      </m:r>
                      <m:r>
                        <m:t>−</m:t>
                      </m:r>
                      <m:r>
                        <m:t>μ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⋅</m:t>
                      </m:r>
                      <m:r>
                        <m:t>f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The z-transform</a:t>
                </a:r>
              </a:p>
              <a:p>
                <a:pPr lvl="0" marL="0" indent="0">
                  <a:buNone/>
                </a:pPr>
                <a:r>
                  <a:rPr/>
                  <a:t>The generic z-transformation applied to a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centers [mean</a:t>
                </a:r>
                <a14:m>
                  <m:oMath xmlns:m="http://schemas.openxmlformats.org/officeDocument/2006/math">
                    <m:r>
                      <m:t>≈</m:t>
                    </m:r>
                  </m:oMath>
                </a14:m>
                <a:r>
                  <a:rPr/>
                  <a:t> 0] and scales [std. dev. </a:t>
                </a:r>
                <a14:m>
                  <m:oMath xmlns:m="http://schemas.openxmlformats.org/officeDocument/2006/math">
                    <m:r>
                      <m:t>≈</m:t>
                    </m:r>
                  </m:oMath>
                </a14:m>
                <a:r>
                  <a:rPr/>
                  <a:t> variance </a:t>
                </a:r>
                <a14:m>
                  <m:oMath xmlns:m="http://schemas.openxmlformats.org/officeDocument/2006/math">
                    <m:r>
                      <m:t>≈</m:t>
                    </m:r>
                  </m:oMath>
                </a14:m>
                <a:r>
                  <a:rPr/>
                  <a:t> 1] to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for population parameters. </a:t>
                </a:r>
                <a14:m>
                  <m:oMath xmlns:m="http://schemas.openxmlformats.org/officeDocument/2006/math">
                    <m:r>
                      <m:t>≈</m:t>
                    </m:r>
                  </m:oMath>
                </a14:m>
                <a:r>
                  <a:rPr/>
                  <a:t> is approximately equal to.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z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x</m:t>
                          </m:r>
                          <m:r>
                            <m:t>−</m:t>
                          </m:r>
                          <m:r>
                            <m:t>μ</m:t>
                          </m:r>
                        </m:num>
                        <m:den>
                          <m:r>
                            <m:t>σ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samples, the 0 and 1 are exact; these are features of the mean and </a:t>
                </a:r>
                <a:r>
                  <a:rPr i="1"/>
                  <a:t>degrees of freedom</a:t>
                </a:r>
                <a:r>
                  <a:rPr/>
                  <a:t> from last time.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z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x</m:t>
                          </m:r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 is the sample mean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is the sample standard deviation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 Take the example of earnings. Suppose earnings in a community have mean 55,000 and standard deviation 10,000. This is in dollars. Suppose I earn 75,000 dollars. First, if we take the top part of the fraction in the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equation, we see that I earn 20,000 dollars more than the average (75000 - 55000). Finishing the calculation of z, I would divide that 20,000 dollars by 10,000 dollars per standard deviation. Let’s show that.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z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75000</m:t>
                          </m:r>
                          <m:r>
                            <m:t>d</m:t>
                          </m:r>
                          <m:r>
                            <m:t>o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r</m:t>
                          </m:r>
                          <m:r>
                            <m:t>s</m:t>
                          </m:r>
                          <m:r>
                            <m:t>−</m:t>
                          </m:r>
                          <m:r>
                            <m:t>55000</m:t>
                          </m:r>
                          <m:r>
                            <m:t>d</m:t>
                          </m:r>
                          <m:r>
                            <m:t>o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r</m:t>
                          </m:r>
                          <m:r>
                            <m:t>s</m:t>
                          </m:r>
                        </m:num>
                        <m:den>
                          <m:f>
                            <m:fPr>
                              <m:type m:val="bar"/>
                            </m:fPr>
                            <m:num>
                              <m:r>
                                <m:t>10000</m:t>
                              </m:r>
                              <m:r>
                                <m:t>d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r</m:t>
                              </m:r>
                              <m:r>
                                <m:t>s</m:t>
                              </m:r>
                            </m:num>
                            <m:den>
                              <m:r>
                                <m:t>S</m:t>
                              </m:r>
                              <m:r>
                                <m:t>D</m:t>
                              </m:r>
                            </m:den>
                          </m:f>
                        </m:den>
                      </m:f>
                      <m:r>
                        <m:t>=</m:t>
                      </m:r>
                      <m:r>
                        <m:t>+</m:t>
                      </m:r>
                      <m:r>
                        <m:t>2</m:t>
                      </m:r>
                      <m:r>
                        <m:t>S</m:t>
                      </m:r>
                      <m:r>
                        <m:t>D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I am 2 standard deviations above the average (the +) earnings. All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does is re-scale the original data to standard deviations with zero as the mean.</a:t>
                </a:r>
              </a:p>
              <a:p>
                <a:pPr lvl="0" marL="0" indent="0">
                  <a:buNone/>
                </a:pPr>
                <a:r>
                  <a:rPr/>
                  <a:t>Suppose I earn 35,000. That makes me 20,000 below the average and gives me a z score of -2. I am 2 standard deviations below average (the -) earnings.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easy way to assess symmetry. The mean of z is always zero but the distribution of z to the left and right of zero is informative. If they are roughly even, then symmetry is likely. If the signs are uneven, then symmetry is unlikely. In R,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automated with the </a:t>
                </a:r>
                <a:r>
                  <a:rPr i="1"/>
                  <a:t>scale()</a:t>
                </a:r>
                <a:r>
                  <a:rPr/>
                  <a:t> command. The last line uses a table and the </a:t>
                </a:r>
                <a:r>
                  <a:rPr i="1"/>
                  <a:t>sign</a:t>
                </a:r>
                <a:r>
                  <a:rPr/>
                  <a:t> command to show me the positive and negative z.</a:t>
                </a:r>
              </a:p>
              <a:p>
                <a:pPr lvl="0" marL="1270000" indent="0">
                  <a:buNone/>
                </a:pPr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Generate random normal income</a:t>
                </a:r>
                <a:br/>
                <a:r>
                  <a:rPr sz="1800">
                    <a:latin typeface="Courier"/>
                  </a:rPr>
                  <a:t>Hypo.Income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rnorm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55000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z-transform income [mean 55000ish, std. dev. 10000ish]</a:t>
                </a:r>
                <a:br/>
                <a:r>
                  <a:rPr sz="1800">
                    <a:latin typeface="Courier"/>
                  </a:rPr>
                  <a:t>z.Income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scale</a:t>
                </a:r>
                <a:r>
                  <a:rPr sz="1800">
                    <a:latin typeface="Courier"/>
                  </a:rPr>
                  <a:t>(Hypo.Income)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Combine them into a data.frame</a:t>
                </a:r>
                <a:br/>
                <a:r>
                  <a:rPr sz="1800">
                    <a:latin typeface="Courier"/>
                  </a:rPr>
                  <a:t>Income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data.frame</a:t>
                </a:r>
                <a:r>
                  <a:rPr sz="1800">
                    <a:latin typeface="Courier"/>
                  </a:rPr>
                  <a:t>(Hypo.Income,z.Income)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Show the data.frame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head</a:t>
                </a:r>
                <a:r>
                  <a:rPr sz="1800">
                    <a:latin typeface="Courier"/>
                  </a:rPr>
                  <a:t>(Income)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Hypo.Income    z.Income
## 1    33502.35 -2.20504908
## 2    54335.80 -0.08815428
## 3    55715.53  0.05203988
## 4    37902.21 -1.75797724
## 5    44020.78 -1.13626706
## 6    63874.77  0.88110290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table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sign</a:t>
                </a:r>
                <a:r>
                  <a:rPr sz="1800">
                    <a:latin typeface="Courier"/>
                  </a:rPr>
                  <a:t>(z.Income))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
##  -1   1 
## 504 496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Distributions in R are defined by four core parts:</a:t>
                </a:r>
              </a:p>
              <a:p>
                <a:pPr lvl="1"/>
                <a:r>
                  <a:rPr/>
                  <a:t>r, for random variables</a:t>
                </a:r>
              </a:p>
              <a:p>
                <a:pPr lvl="1"/>
                <a:r>
                  <a:rPr/>
                  <a:t>p, for cumulative probability (given x) [counting from left]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(</m:t>
                    </m:r>
                    <m:r>
                      <m:t>X</m:t>
                    </m:r>
                    <m:r>
                      <m:t>≤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d, for density/probability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(</m:t>
                    </m:r>
                    <m:r>
                      <m:t>X</m:t>
                    </m:r>
                    <m:r>
                      <m:t>=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q, for quantile (given p): x such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(</m:t>
                    </m:r>
                    <m:r>
                      <m:t>X</m:t>
                    </m:r>
                    <m:r>
                      <m:t>≤</m:t>
                    </m:r>
                    <m:r>
                      <m:t>q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</m:oMath>
                </a14:m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A Grape Escape?</a:t>
                </a:r>
              </a:p>
              <a:p>
                <a:pPr lvl="0" marL="0" indent="0">
                  <a:buNone/>
                </a:pPr>
                <a:r>
                  <a:rPr/>
                  <a:t>A filling process is supposed to fill jars with 16 ounces of grape jelly, according to the label, and regulations require that each jar contain between 15.95 and 16.05 ounces.</a:t>
                </a:r>
              </a:p>
              <a:p>
                <a:pPr lvl="1">
                  <a:buAutoNum type="arabicPeriod"/>
                </a:pPr>
                <a:r>
                  <a:rPr i="1"/>
                  <a:t>Suppose that the uniform random process of filling in known to fill between 15.9 and 16.1 ounces uniformly.</a:t>
                </a:r>
              </a:p>
              <a:p>
                <a:pPr lvl="1"/>
                <a:r>
                  <a:rPr/>
                  <a:t>Plot the histogram of 1000 simulated values. NB: </a:t>
                </a:r>
                <a:r>
                  <a:rPr i="1"/>
                  <a:t>unif</a:t>
                </a:r>
                <a:r>
                  <a:rPr/>
                  <a:t> is the noun with boundaries a (default 0) and b(default 1).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Jars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runif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15.9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16.1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hist</a:t>
                </a:r>
                <a:r>
                  <a:rPr sz="1800">
                    <a:latin typeface="Courier"/>
                  </a:rPr>
                  <a:t>(Jars)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What is the probability that a random jar is outside of requirements?</a:t>
            </a:r>
          </a:p>
          <a:p>
            <a:pPr lvl="0" marL="0" indent="0">
              <a:buNone/>
            </a:pPr>
            <a:r>
              <a:rPr b="1"/>
              <a:t>Exactly? 50 percent because 25 percent are between 15.9 and 15.95 and 25 percent are between 16.05 and 16.1.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(Jars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15.95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Jars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16.05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| captures 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FALSE  TRUE 
##   489   511</a:t>
            </a:r>
          </a:p>
          <a:p>
            <a:pPr lvl="1"/>
            <a:r>
              <a:rPr/>
              <a:t>Scale (z) the jars and summarise them.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</a:t>
            </a:r>
            <a:r>
              <a:rPr sz="1800">
                <a:latin typeface="Courier"/>
              </a:rPr>
              <a:t>(Jars))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V1          
##  Min.   :-1.69536  
##  1st Qu.:-0.88777  
##  Median : 0.04985  
##  Mean   : 0.00000  
##  3rd Qu.: 0.85937  
##  Max.   : 1.73666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</a:t>
            </a:r>
            <a:r>
              <a:rPr sz="1800">
                <a:latin typeface="Courier"/>
              </a:rPr>
              <a:t>(Jars))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</a:t>
            </a:r>
          </a:p>
          <a:p>
            <a:pPr lvl="1">
              <a:buAutoNum type="arabicPeriod"/>
            </a:pPr>
            <a:r>
              <a:rPr i="1"/>
              <a:t>The mean of the normal random process of filling is known to be 16.004 ounces with standard deviation 0.028 ounces.</a:t>
            </a:r>
          </a:p>
          <a:p>
            <a:pPr lvl="1"/>
            <a:r>
              <a:rPr/>
              <a:t>What is the probability that a random jar is outside of requirements? NB: </a:t>
            </a:r>
            <a:r>
              <a:rPr i="1"/>
              <a:t>norm</a:t>
            </a:r>
            <a:r>
              <a:rPr/>
              <a:t> is the noun with mean (default 0) and sd (default 1).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15.95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16.004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0.028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16.05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16.004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0.028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lower.tail=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0.07709829</a:t>
            </a:r>
          </a:p>
          <a:p>
            <a:pPr lvl="1"/>
            <a:r>
              <a:rPr/>
              <a:t>What is the probability that a random jar contains more than 16.1 ounces?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pnorm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16.1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16.004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0.028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0.0003033834</a:t>
            </a:r>
          </a:p>
          <a:p>
            <a:pPr lvl="1"/>
            <a:r>
              <a:rPr/>
              <a:t>What is the probability that a random jar contains less than 16.04 ounces?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16.04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16.004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0.028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0.9007286</a:t>
            </a:r>
          </a:p>
          <a:p>
            <a:pPr lvl="1"/>
            <a:r>
              <a:rPr/>
              <a:t>95% of jars, given a normal, will contain between XXX and XXX ounces of jelly.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0.025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A070"/>
                </a:solidFill>
                <a:latin typeface="Courier"/>
              </a:rPr>
              <a:t>16.004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0.028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15.94912 16.05888</a:t>
            </a:r>
          </a:p>
          <a:p>
            <a:pPr lvl="1"/>
            <a:r>
              <a:rPr/>
              <a:t>The bottom 5% of jars contain, at most, XXX ounces of jelly.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0.05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16.004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0.028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15.95794</a:t>
            </a:r>
          </a:p>
          <a:p>
            <a:pPr lvl="1"/>
            <a:r>
              <a:rPr/>
              <a:t>The top 25% of jars contain at least XXX ounces of jelly.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16.004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0.028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16.02289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Scottish Pounds</a:t>
            </a:r>
          </a:p>
          <a:p>
            <a:pPr lvl="0" marL="0" indent="0">
              <a:buNone/>
            </a:pPr>
            <a:r>
              <a:rPr i="1"/>
              <a:t>Informal surveys suggest that 15% of Essex shopkeepers will not accept Scottish pounds. There are approximately 200 shops in the general High Street square.</a:t>
            </a:r>
          </a:p>
          <a:p>
            <a:pPr lvl="1">
              <a:buAutoNum type="arabicPeriod"/>
            </a:pPr>
            <a:r>
              <a:rPr/>
              <a:t>Draw a plot of the distribution and the cumulative distribution of shopkeepers that do not accept Scottish pounds.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 b="1">
                <a:solidFill>
                  <a:srgbClr val="007020"/>
                </a:solidFill>
                <a:latin typeface="Courier"/>
              </a:rPr>
              <a:t>pbinom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"Refusers"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"Prob. of x or Less Refusers"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Robert W. Walker</dc:creator>
  <cp:keywords/>
  <dcterms:created xsi:type="dcterms:W3CDTF">2020-02-12T07:04:51Z</dcterms:created>
  <dcterms:modified xsi:type="dcterms:W3CDTF">2020-02-12T07:04:51Z</dcterms:modified>
</cp:coreProperties>
</file>