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3" r:id="rId4"/>
    <p:sldId id="272" r:id="rId5"/>
    <p:sldId id="257" r:id="rId6"/>
    <p:sldId id="258" r:id="rId7"/>
    <p:sldId id="271" r:id="rId8"/>
    <p:sldId id="259" r:id="rId9"/>
    <p:sldId id="274" r:id="rId10"/>
    <p:sldId id="260" r:id="rId11"/>
    <p:sldId id="269" r:id="rId12"/>
    <p:sldId id="277" r:id="rId13"/>
    <p:sldId id="263" r:id="rId14"/>
    <p:sldId id="278" r:id="rId15"/>
    <p:sldId id="280" r:id="rId16"/>
    <p:sldId id="264" r:id="rId17"/>
    <p:sldId id="267" r:id="rId18"/>
    <p:sldId id="265" r:id="rId19"/>
    <p:sldId id="262" r:id="rId20"/>
    <p:sldId id="266" r:id="rId21"/>
    <p:sldId id="281" r:id="rId22"/>
    <p:sldId id="282" r:id="rId23"/>
    <p:sldId id="283" r:id="rId24"/>
    <p:sldId id="261" r:id="rId25"/>
    <p:sldId id="276" r:id="rId26"/>
    <p:sldId id="275" r:id="rId27"/>
    <p:sldId id="27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bServer</a:t>
            </a:r>
            <a:r>
              <a:rPr lang="zh-CN" altLang="zh-CN"/>
              <a:t>服务器框架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于超望</a:t>
            </a:r>
            <a:endParaRPr lang="zh-CN" altLang="en-US" dirty="0"/>
          </a:p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减少锁与依赖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通讯线程</a:t>
            </a:r>
            <a:endParaRPr lang="en-US" altLang="zh-CN" dirty="0" smtClean="0"/>
          </a:p>
          <a:p>
            <a:pPr lvl="1"/>
            <a:r>
              <a:rPr lang="zh-CN" altLang="en-US" dirty="0"/>
              <a:t>接收</a:t>
            </a:r>
            <a:r>
              <a:rPr lang="zh-CN" altLang="en-US" dirty="0" smtClean="0"/>
              <a:t>到用户的消息（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 (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inQueue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收到业务的相应消息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= pop(</a:t>
            </a:r>
            <a:r>
              <a:rPr lang="en-US" altLang="zh-CN" dirty="0" err="1" smtClean="0"/>
              <a:t>outQueue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发送到对应的连接</a:t>
            </a:r>
            <a:endParaRPr lang="en-US" altLang="zh-CN" dirty="0" smtClean="0"/>
          </a:p>
          <a:p>
            <a:r>
              <a:rPr lang="zh-CN" altLang="en-US" dirty="0" smtClean="0"/>
              <a:t>业务线程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process() {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msg</a:t>
            </a:r>
            <a:r>
              <a:rPr lang="en-US" altLang="zh-CN" dirty="0" smtClean="0"/>
              <a:t> = pop(</a:t>
            </a:r>
            <a:r>
              <a:rPr lang="en-US" altLang="zh-CN" dirty="0" err="1" smtClean="0"/>
              <a:t>inQueue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</a:rPr>
              <a:t>esult = handle(</a:t>
            </a:r>
            <a:r>
              <a:rPr lang="en-US" altLang="zh-CN" dirty="0" err="1" smtClean="0">
                <a:solidFill>
                  <a:srgbClr val="FF0000"/>
                </a:solidFill>
              </a:rPr>
              <a:t>msg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p</a:t>
            </a:r>
            <a:r>
              <a:rPr lang="en-US" altLang="zh-CN" dirty="0" smtClean="0"/>
              <a:t>ush(</a:t>
            </a:r>
            <a:r>
              <a:rPr lang="en-US" altLang="zh-CN" dirty="0" err="1" smtClean="0"/>
              <a:t>outQueue</a:t>
            </a:r>
            <a:r>
              <a:rPr lang="en-US" altLang="zh-CN" dirty="0" smtClean="0"/>
              <a:t>, result);</a:t>
            </a:r>
            <a:endParaRPr lang="en-US" altLang="zh-CN" dirty="0" smtClean="0"/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7740202" y="4001294"/>
            <a:ext cx="3296991" cy="1558344"/>
          </a:xfrm>
          <a:prstGeom prst="wedgeRectCallout">
            <a:avLst>
              <a:gd name="adj1" fmla="val -20833"/>
              <a:gd name="adj2" fmla="val 28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队列是通道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传递的是消息字节流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响应消息如何找到原来的连接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业务一般不关心消息（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）来自哪个连接（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但通讯线程收到业务的响应之后，需要找到目标连接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一般是请求所在的连接（被动连接）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或者系统显示指定发给谁（主动连接）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HOW?</a:t>
            </a:r>
            <a:endParaRPr lang="en-US" altLang="zh-CN" dirty="0" smtClean="0"/>
          </a:p>
          <a:p>
            <a:pPr lvl="2"/>
            <a:r>
              <a:rPr lang="en-US" altLang="zh-CN" dirty="0" err="1"/>
              <a:t>f</a:t>
            </a:r>
            <a:r>
              <a:rPr lang="en-US" altLang="zh-CN" dirty="0" err="1" smtClean="0"/>
              <a:t>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Connection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low</a:t>
            </a:r>
            <a:r>
              <a:rPr lang="zh-CN" altLang="en-US" dirty="0" smtClean="0"/>
              <a:t>：对于每一个生成的连接，分配一个序号（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，永不重复）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Message</a:t>
            </a:r>
            <a:r>
              <a:rPr lang="zh-CN" altLang="en-US" dirty="0" smtClean="0"/>
              <a:t>中有对应的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记录其来自哪个连接，或去向哪个连接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Message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 smtClean="0"/>
              <a:t>通讯线程与业务线程交换数据的对象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内部是字节流</a:t>
            </a:r>
            <a:endParaRPr lang="en-US" altLang="zh-CN" dirty="0" smtClean="0"/>
          </a:p>
          <a:p>
            <a:r>
              <a:rPr lang="zh-CN" altLang="en-US" dirty="0" smtClean="0"/>
              <a:t>核心成员</a:t>
            </a:r>
            <a:endParaRPr lang="en-US" altLang="zh-CN" dirty="0" smtClean="0"/>
          </a:p>
          <a:p>
            <a:pPr lvl="1"/>
            <a:r>
              <a:rPr lang="en-US" altLang="zh-CN" dirty="0" err="1"/>
              <a:t>r</a:t>
            </a:r>
            <a:r>
              <a:rPr lang="en-US" altLang="zh-CN" dirty="0" err="1" smtClean="0"/>
              <a:t>ptr</a:t>
            </a:r>
            <a:r>
              <a:rPr lang="zh-CN" altLang="en-US" dirty="0" smtClean="0"/>
              <a:t>：下一个读的位置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wptr</a:t>
            </a:r>
            <a:r>
              <a:rPr lang="zh-CN" altLang="en-US" dirty="0"/>
              <a:t>：</a:t>
            </a:r>
            <a:r>
              <a:rPr lang="zh-CN" altLang="en-US" dirty="0" smtClean="0"/>
              <a:t>下一个写的位置</a:t>
            </a:r>
            <a:endParaRPr lang="en-US" altLang="zh-CN" dirty="0" smtClean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low</a:t>
            </a:r>
            <a:r>
              <a:rPr lang="zh-CN" altLang="en-US" dirty="0" smtClean="0"/>
              <a:t>：消息来源或目的连接的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序号</a:t>
            </a:r>
            <a:endParaRPr lang="en-US" altLang="zh-CN" dirty="0" smtClean="0"/>
          </a:p>
          <a:p>
            <a:r>
              <a:rPr lang="zh-CN" altLang="en-US" dirty="0" smtClean="0"/>
              <a:t>常见的读写接口</a:t>
            </a:r>
            <a:endParaRPr lang="en-US" altLang="zh-CN" dirty="0" smtClean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readInt8(int8_t&amp;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), …,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readString</a:t>
            </a:r>
            <a:r>
              <a:rPr lang="en-US" altLang="zh-CN" dirty="0" smtClean="0"/>
              <a:t>(char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size);</a:t>
            </a:r>
            <a:endParaRPr lang="en-US" altLang="zh-CN" dirty="0" smtClean="0"/>
          </a:p>
          <a:p>
            <a:pPr lvl="1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writeInt8(int8_t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);…,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writeString</a:t>
            </a:r>
            <a:r>
              <a:rPr lang="en-US" altLang="zh-CN" dirty="0" smtClean="0"/>
              <a:t>(char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=0);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销毁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Message *Message::create(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size,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flow);</a:t>
            </a:r>
            <a:endParaRPr lang="en-US" altLang="zh-CN" dirty="0" smtClean="0"/>
          </a:p>
          <a:p>
            <a:pPr lvl="1"/>
            <a:r>
              <a:rPr lang="en-US" altLang="zh-CN" dirty="0"/>
              <a:t>v</a:t>
            </a:r>
            <a:r>
              <a:rPr lang="en-US" altLang="zh-CN" dirty="0" smtClean="0"/>
              <a:t>oid *Message::destroy(Message *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  <p:sp>
        <p:nvSpPr>
          <p:cNvPr id="4" name="椭圆形标注 3"/>
          <p:cNvSpPr/>
          <p:nvPr/>
        </p:nvSpPr>
        <p:spPr>
          <a:xfrm>
            <a:off x="8113690" y="4275786"/>
            <a:ext cx="2859110" cy="1365160"/>
          </a:xfrm>
          <a:prstGeom prst="wedgeEllipseCallout">
            <a:avLst>
              <a:gd name="adj1" fmla="val -55918"/>
              <a:gd name="adj2" fmla="val 46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统一管理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TODO: </a:t>
            </a:r>
            <a:r>
              <a:rPr lang="zh-CN" altLang="en-US" sz="2400" dirty="0" smtClean="0"/>
              <a:t>内存池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一般业务用法</a:t>
            </a:r>
            <a:endParaRPr lang="en-US" altLang="zh-CN" dirty="0" smtClean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r>
              <a:rPr lang="en-US" altLang="zh-CN" dirty="0" err="1" smtClean="0"/>
              <a:t>BusinessXxxRequest</a:t>
            </a:r>
            <a:r>
              <a:rPr lang="en-US" altLang="zh-CN" dirty="0" smtClean="0"/>
              <a:t> {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ublic:</a:t>
            </a:r>
            <a:endParaRPr lang="en-US" altLang="zh-CN" dirty="0" smtClean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parseFrom</a:t>
            </a:r>
            <a:r>
              <a:rPr lang="en-US" altLang="zh-CN" dirty="0" smtClean="0"/>
              <a:t>(Message *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);	//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解码对象</a:t>
            </a:r>
            <a:endParaRPr lang="en-US" altLang="zh-CN" dirty="0" smtClean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encodeTo</a:t>
            </a:r>
            <a:r>
              <a:rPr lang="en-US" altLang="zh-CN" dirty="0" smtClean="0"/>
              <a:t>(Message *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);	// </a:t>
            </a:r>
            <a:r>
              <a:rPr lang="zh-CN" altLang="en-US" dirty="0" smtClean="0"/>
              <a:t>将对象序列化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消息流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rivate: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xx</a:t>
            </a:r>
            <a:endParaRPr lang="en-US" altLang="zh-CN" dirty="0" smtClean="0"/>
          </a:p>
          <a:p>
            <a:pPr lvl="2"/>
            <a:r>
              <a:rPr lang="en-US" altLang="zh-CN" dirty="0"/>
              <a:t>s</a:t>
            </a:r>
            <a:r>
              <a:rPr lang="en-US" altLang="zh-CN" dirty="0" smtClean="0"/>
              <a:t>tring </a:t>
            </a:r>
            <a:r>
              <a:rPr lang="en-US" altLang="zh-CN" dirty="0" err="1" smtClean="0"/>
              <a:t>yy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</a:t>
            </a:r>
            <a:endParaRPr lang="en-US" altLang="zh-CN" dirty="0" smtClean="0"/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7405352" y="1983346"/>
            <a:ext cx="2640169" cy="1107583"/>
          </a:xfrm>
          <a:prstGeom prst="wedgeEllipseCallout">
            <a:avLst>
              <a:gd name="adj1" fmla="val -28150"/>
              <a:gd name="adj2" fmla="val 83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TODO</a:t>
            </a:r>
            <a:r>
              <a:rPr lang="zh-CN" altLang="en-US" dirty="0" smtClean="0"/>
              <a:t>：自动化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Message 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inMsg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正在接收的消息。接收完毕之后将放入系统的</a:t>
            </a:r>
            <a:r>
              <a:rPr lang="en-US" altLang="zh-CN" dirty="0" err="1" smtClean="0"/>
              <a:t>inQueue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Message *</a:t>
            </a:r>
            <a:r>
              <a:rPr lang="en-US" altLang="zh-CN" dirty="0" err="1" smtClean="0"/>
              <a:t>outMsg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正在发送的消息。</a:t>
            </a:r>
            <a:endParaRPr lang="en-US" altLang="zh-CN" dirty="0" smtClean="0"/>
          </a:p>
          <a:p>
            <a:r>
              <a:rPr lang="en-US" altLang="zh-CN" dirty="0" err="1" smtClean="0"/>
              <a:t>dequeue</a:t>
            </a:r>
            <a:r>
              <a:rPr lang="en-US" altLang="zh-CN" dirty="0" smtClean="0"/>
              <a:t>&lt;Message *&gt; </a:t>
            </a:r>
            <a:r>
              <a:rPr lang="en-US" altLang="zh-CN" dirty="0" err="1" smtClean="0"/>
              <a:t>outQueue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专用的出消息队列（不是系统级的</a:t>
            </a:r>
            <a:r>
              <a:rPr lang="en-US" altLang="zh-CN" dirty="0" err="1" smtClean="0"/>
              <a:t>outQueue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通讯线程从系统的</a:t>
            </a:r>
            <a:r>
              <a:rPr lang="en-US" altLang="zh-CN" dirty="0" err="1" smtClean="0"/>
              <a:t>outQueue</a:t>
            </a:r>
            <a:r>
              <a:rPr lang="zh-CN" altLang="en-US" dirty="0" smtClean="0"/>
              <a:t>拿出消息，根据</a:t>
            </a:r>
            <a:r>
              <a:rPr lang="en-US" altLang="zh-CN" dirty="0" err="1" smtClean="0"/>
              <a:t>msg</a:t>
            </a:r>
            <a:r>
              <a:rPr lang="en-US" altLang="zh-CN" dirty="0" err="1" smtClean="0">
                <a:sym typeface="Wingdings" pitchFamily="2" charset="2"/>
              </a:rPr>
              <a:t>flow</a:t>
            </a:r>
            <a:r>
              <a:rPr lang="zh-CN" altLang="en-US" dirty="0" smtClean="0">
                <a:sym typeface="Wingdings" pitchFamily="2" charset="2"/>
              </a:rPr>
              <a:t>找到对应的连接，立即发送或者在连接的</a:t>
            </a:r>
            <a:r>
              <a:rPr lang="en-US" altLang="zh-CN" dirty="0" err="1" smtClean="0">
                <a:sym typeface="Wingdings" pitchFamily="2" charset="2"/>
              </a:rPr>
              <a:t>outQueue</a:t>
            </a:r>
            <a:r>
              <a:rPr lang="zh-CN" altLang="en-US" dirty="0" smtClean="0">
                <a:sym typeface="Wingdings" pitchFamily="2" charset="2"/>
              </a:rPr>
              <a:t>里排队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队列大小限制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zh-CN" altLang="en-US" dirty="0"/>
              <a:t>种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QUEUE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 QUEUE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Connection’s out QUEUE</a:t>
            </a:r>
            <a:endParaRPr lang="zh-CN" altLang="en-US" dirty="0"/>
          </a:p>
          <a:p>
            <a:r>
              <a:rPr lang="zh-CN" altLang="en-US" dirty="0"/>
              <a:t>每个队列大小有限</a:t>
            </a:r>
            <a:endParaRPr lang="zh-CN" altLang="en-US" dirty="0"/>
          </a:p>
          <a:p>
            <a:pPr lvl="1"/>
            <a:r>
              <a:rPr lang="zh-CN" altLang="en-US" dirty="0"/>
              <a:t>避免过多</a:t>
            </a:r>
            <a:r>
              <a:rPr lang="zh-CN" altLang="en-US" dirty="0" smtClean="0"/>
              <a:t>消息存放在</a:t>
            </a:r>
            <a:r>
              <a:rPr lang="zh-CN" altLang="en-US" dirty="0"/>
              <a:t>队列里耗尽系统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浪费</a:t>
            </a:r>
            <a:r>
              <a:rPr lang="zh-CN" altLang="en-US" dirty="0"/>
              <a:t>资源处理客户已经放弃的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</a:t>
            </a:r>
            <a:r>
              <a:rPr lang="zh-CN" altLang="en-US" dirty="0" smtClean="0"/>
              <a:t>过期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IN-QUEUE</a:t>
            </a:r>
            <a:r>
              <a:rPr lang="zh-CN" altLang="en-US" dirty="0"/>
              <a:t>里的消息等待过久</a:t>
            </a:r>
            <a:endParaRPr lang="zh-CN" altLang="en-US" dirty="0"/>
          </a:p>
          <a:p>
            <a:pPr lvl="1"/>
            <a:r>
              <a:rPr lang="zh-CN" altLang="en-US" dirty="0"/>
              <a:t>直接原因：业务处理不过来</a:t>
            </a:r>
            <a:endParaRPr lang="zh-CN" altLang="en-US" dirty="0"/>
          </a:p>
          <a:p>
            <a:pPr lvl="1"/>
            <a:r>
              <a:rPr lang="zh-CN" altLang="en-US" dirty="0"/>
              <a:t>解决办法：增加业务线程。增加服务器数量分担业务处理。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防止雪崩：定期检查队列里的消息，对于等待时间过长的消息，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回调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Processor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onInMessageExpired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(Message *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，其一般处理应该是快速回复客户：系统忙，稍后再试；或者直接丢弃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zh-CN" altLang="en-US" dirty="0"/>
          </a:p>
          <a:p>
            <a:pPr lvl="0"/>
            <a:r>
              <a:rPr lang="en-US" altLang="zh-CN" dirty="0"/>
              <a:t>OUT-QUEUE</a:t>
            </a:r>
            <a:r>
              <a:rPr lang="zh-CN" altLang="en-US" dirty="0"/>
              <a:t>里的消息等待太久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COMM-THREAD</a:t>
            </a:r>
            <a:r>
              <a:rPr lang="zh-CN" altLang="en-US" dirty="0"/>
              <a:t>能力不足，发送消息太</a:t>
            </a:r>
            <a:r>
              <a:rPr lang="zh-CN" altLang="en-US" dirty="0" smtClean="0"/>
              <a:t>多。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可以通知业务处理。但如何通知客户？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zh-CN" altLang="en-US" dirty="0"/>
          </a:p>
          <a:p>
            <a:pPr lvl="0"/>
            <a:r>
              <a:rPr lang="en-US" altLang="zh-CN" dirty="0"/>
              <a:t>CONNECTION-OUT-QUEUE</a:t>
            </a:r>
            <a:r>
              <a:rPr lang="zh-CN" altLang="en-US" dirty="0"/>
              <a:t>里的消息等待太久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对方接受缓慢，网络缓慢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可以通知业务，但如何通知客户？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连接空闲检查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每次收到消息的第一个字节，或收到最后一个字节后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err="1" smtClean="0"/>
              <a:t>Connection</a:t>
            </a:r>
            <a:r>
              <a:rPr lang="en-US" altLang="zh-CN" dirty="0" err="1" smtClean="0">
                <a:sym typeface="Wingdings" pitchFamily="2" charset="2"/>
              </a:rPr>
              <a:t>tsLastRead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定期检查每个连接</a:t>
            </a:r>
            <a:r>
              <a:rPr lang="en-US" altLang="zh-CN" dirty="0" err="1">
                <a:sym typeface="Wingdings" pitchFamily="2" charset="2"/>
              </a:rPr>
              <a:t>EventManager</a:t>
            </a:r>
            <a:r>
              <a:rPr lang="en-US" altLang="zh-CN" dirty="0">
                <a:sym typeface="Wingdings" pitchFamily="2" charset="2"/>
              </a:rPr>
              <a:t>::</a:t>
            </a:r>
            <a:r>
              <a:rPr lang="en-US" altLang="zh-CN" dirty="0" err="1" smtClean="0">
                <a:sym typeface="Wingdings" pitchFamily="2" charset="2"/>
              </a:rPr>
              <a:t>checkTimeout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该连接的距上次的</a:t>
            </a:r>
            <a:r>
              <a:rPr lang="en-US" altLang="zh-CN" dirty="0" err="1" smtClean="0">
                <a:sym typeface="Wingdings" pitchFamily="2" charset="2"/>
              </a:rPr>
              <a:t>tsLastRead</a:t>
            </a:r>
            <a:r>
              <a:rPr lang="zh-CN" altLang="en-US" dirty="0" smtClean="0">
                <a:sym typeface="Wingdings" pitchFamily="2" charset="2"/>
              </a:rPr>
              <a:t>间隔是否大于“闲置”时间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zh-CN" altLang="en-US" dirty="0" smtClean="0">
                <a:sym typeface="Wingdings" pitchFamily="2" charset="2"/>
              </a:rPr>
              <a:t>是则关闭该连接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疑问？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为何不是每次读成功之后就更新</a:t>
            </a:r>
            <a:r>
              <a:rPr lang="en-US" altLang="zh-CN" dirty="0" err="1" smtClean="0">
                <a:solidFill>
                  <a:srgbClr val="FF0000"/>
                </a:solidFill>
              </a:rPr>
              <a:t>tsLastRead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为何</a:t>
            </a:r>
            <a:r>
              <a:rPr lang="en-US" altLang="zh-CN" dirty="0" smtClean="0">
                <a:solidFill>
                  <a:srgbClr val="FF0000"/>
                </a:solidFill>
              </a:rPr>
              <a:t>write/send</a:t>
            </a:r>
            <a:r>
              <a:rPr lang="zh-CN" altLang="en-US" dirty="0" smtClean="0">
                <a:solidFill>
                  <a:srgbClr val="FF0000"/>
                </a:solidFill>
              </a:rPr>
              <a:t>成功之后不更新该时间戳？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</a:t>
            </a:r>
            <a:r>
              <a:rPr lang="en-US" altLang="zh-CN"/>
              <a:t>Active Connection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Connector </a:t>
            </a:r>
            <a:r>
              <a:rPr lang="en-US" altLang="zh-CN" dirty="0"/>
              <a:t>: public </a:t>
            </a:r>
            <a:r>
              <a:rPr lang="en-US" altLang="zh-CN" dirty="0" smtClean="0"/>
              <a:t>Connection</a:t>
            </a:r>
            <a:endParaRPr lang="en-US" altLang="zh-CN" dirty="0" smtClean="0"/>
          </a:p>
          <a:p>
            <a:pPr lvl="1"/>
            <a:r>
              <a:rPr lang="zh-CN" altLang="en-US" dirty="0"/>
              <a:t>不同</a:t>
            </a:r>
            <a:r>
              <a:rPr lang="zh-CN" altLang="en-US" dirty="0" smtClean="0"/>
              <a:t>于普通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关闭时不释放对象，仅设置状态</a:t>
            </a:r>
            <a:endParaRPr lang="en-US" altLang="zh-CN" dirty="0"/>
          </a:p>
          <a:p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在系统启动之初创建（可以由框架创建，见</a:t>
            </a:r>
            <a:r>
              <a:rPr lang="en-US" altLang="zh-CN" dirty="0" err="1" smtClean="0"/>
              <a:t>server.conf</a:t>
            </a:r>
            <a:r>
              <a:rPr lang="zh-CN" altLang="en-US" dirty="0" smtClean="0"/>
              <a:t>）或者业务插件在</a:t>
            </a:r>
            <a:r>
              <a:rPr lang="en-US" altLang="zh-CN" dirty="0" err="1" smtClean="0"/>
              <a:t>onInit</a:t>
            </a:r>
            <a:r>
              <a:rPr lang="zh-CN" altLang="en-US" dirty="0" smtClean="0"/>
              <a:t>里创建。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flow </a:t>
            </a:r>
            <a:r>
              <a:rPr lang="en-US" altLang="zh-CN" dirty="0"/>
              <a:t>= </a:t>
            </a:r>
            <a:r>
              <a:rPr lang="en-US" altLang="zh-CN" dirty="0" err="1"/>
              <a:t>addConnector</a:t>
            </a:r>
            <a:r>
              <a:rPr lang="en-US" altLang="zh-CN" dirty="0"/>
              <a:t>(</a:t>
            </a:r>
            <a:r>
              <a:rPr lang="en-US" altLang="zh-CN" dirty="0" err="1"/>
              <a:t>targetAddress</a:t>
            </a:r>
            <a:r>
              <a:rPr lang="en-US" altLang="zh-CN" dirty="0"/>
              <a:t>, </a:t>
            </a:r>
            <a:r>
              <a:rPr lang="en-US" altLang="zh-CN" dirty="0" smtClean="0"/>
              <a:t>...)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xxFlow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getConnector</a:t>
            </a:r>
            <a:r>
              <a:rPr lang="en-US" altLang="zh-CN" dirty="0" smtClean="0"/>
              <a:t>(“name”);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Message</a:t>
            </a:r>
            <a:r>
              <a:rPr lang="en-US" altLang="zh-CN" dirty="0" err="1" smtClean="0">
                <a:sym typeface="Wingdings" pitchFamily="2" charset="2"/>
              </a:rPr>
              <a:t>flow</a:t>
            </a:r>
            <a:r>
              <a:rPr lang="en-US" altLang="zh-CN" dirty="0" smtClean="0">
                <a:sym typeface="Wingdings" pitchFamily="2" charset="2"/>
              </a:rPr>
              <a:t> = </a:t>
            </a:r>
            <a:r>
              <a:rPr lang="en-US" altLang="zh-CN" dirty="0" err="1" smtClean="0">
                <a:sym typeface="Wingdings" pitchFamily="2" charset="2"/>
              </a:rPr>
              <a:t>xxFlow</a:t>
            </a:r>
            <a:r>
              <a:rPr lang="zh-CN" altLang="en-US" dirty="0" smtClean="0">
                <a:sym typeface="Wingdings" pitchFamily="2" charset="2"/>
              </a:rPr>
              <a:t>即可发送到对应服务器端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其响应在正常的</a:t>
            </a:r>
            <a:r>
              <a:rPr lang="en-US" altLang="zh-CN" dirty="0" err="1" smtClean="0">
                <a:sym typeface="Wingdings" pitchFamily="2" charset="2"/>
              </a:rPr>
              <a:t>onMessage</a:t>
            </a:r>
            <a:r>
              <a:rPr lang="zh-CN" altLang="en-US" dirty="0" smtClean="0">
                <a:sym typeface="Wingdings" pitchFamily="2" charset="2"/>
              </a:rPr>
              <a:t>里处理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Connector</a:t>
            </a:r>
            <a:r>
              <a:rPr lang="zh-CN" altLang="en-US"/>
              <a:t>自动重连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sendMessage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不是“</a:t>
            </a:r>
            <a:r>
              <a:rPr lang="en-US" altLang="zh-CN" dirty="0" smtClean="0"/>
              <a:t>ESTABLISHED</a:t>
            </a:r>
            <a:r>
              <a:rPr lang="zh-CN" altLang="en-US" dirty="0" smtClean="0"/>
              <a:t>”，发起连接请求。消息暂时放入队列</a:t>
            </a:r>
            <a:endParaRPr lang="en-US" altLang="zh-CN" dirty="0" smtClean="0"/>
          </a:p>
          <a:p>
            <a:r>
              <a:rPr lang="zh-CN" altLang="en-US" dirty="0" smtClean="0"/>
              <a:t>定期检查</a:t>
            </a:r>
            <a:r>
              <a:rPr lang="en-US" altLang="zh-CN" dirty="0" err="1"/>
              <a:t>EventManager</a:t>
            </a:r>
            <a:r>
              <a:rPr lang="en-US" altLang="zh-CN" dirty="0"/>
              <a:t>::</a:t>
            </a:r>
            <a:r>
              <a:rPr lang="en-US" altLang="zh-CN" dirty="0" err="1"/>
              <a:t>reconnectWhenNecessary</a:t>
            </a:r>
            <a:r>
              <a:rPr lang="en-US" altLang="zh-CN" dirty="0"/>
              <a:t>()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不是“</a:t>
            </a:r>
            <a:r>
              <a:rPr lang="en-US" altLang="zh-CN" dirty="0" smtClean="0"/>
              <a:t>ESTABLISHED</a:t>
            </a:r>
            <a:r>
              <a:rPr lang="zh-CN" altLang="en-US" dirty="0" smtClean="0"/>
              <a:t>”，发起连接请求</a:t>
            </a:r>
            <a:endParaRPr lang="en-US" altLang="zh-CN" dirty="0" smtClean="0"/>
          </a:p>
          <a:p>
            <a:r>
              <a:rPr lang="zh-CN" altLang="en-US" dirty="0" smtClean="0"/>
              <a:t>避免过度重连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如果连接中断，</a:t>
            </a:r>
            <a:r>
              <a:rPr lang="en-US" altLang="zh-CN" dirty="0" err="1" smtClean="0"/>
              <a:t>reconnectDelay</a:t>
            </a:r>
            <a:r>
              <a:rPr lang="zh-CN" altLang="en-US" dirty="0" smtClean="0"/>
              <a:t>（一般</a:t>
            </a:r>
            <a:r>
              <a:rPr lang="en-US" altLang="zh-CN" dirty="0" smtClean="0"/>
              <a:t>2s)</a:t>
            </a:r>
            <a:r>
              <a:rPr lang="zh-CN" altLang="en-US" dirty="0" smtClean="0"/>
              <a:t> 之后，再发起重连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如果连续连接不成功，每次的重试时间增加一个</a:t>
            </a:r>
            <a:r>
              <a:rPr lang="en-US" altLang="zh-CN" dirty="0" err="1" smtClean="0"/>
              <a:t>reconnectDelay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重试时间增加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次之后，又从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reconnectDelay</a:t>
            </a:r>
            <a:r>
              <a:rPr lang="zh-CN" altLang="en-US" dirty="0" smtClean="0"/>
              <a:t>延迟开始（避免间隔太久）。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性能数据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7890"/>
            <a:ext cx="7712548" cy="433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278969" y="4395834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4GB / 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8969" y="5089507"/>
            <a:ext cx="273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100 #/s, 64K/#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 6.4MB/s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78970" y="5441375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50MB / 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78969" y="3983727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128MB / 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50748" y="1857890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2G / 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8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简单的日志接口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ppend only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每个日志一行，建议总长度小于</a:t>
            </a:r>
            <a:r>
              <a:rPr lang="en-US" altLang="zh-CN" dirty="0" smtClean="0"/>
              <a:t>8K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适用多线程，无锁</a:t>
            </a:r>
            <a:endParaRPr lang="en-US" altLang="zh-CN" dirty="0" smtClean="0"/>
          </a:p>
          <a:p>
            <a:r>
              <a:rPr lang="zh-CN" altLang="en-US" dirty="0" smtClean="0"/>
              <a:t>不支持的特性</a:t>
            </a:r>
            <a:r>
              <a:rPr lang="zh-CN" altLang="en-US" dirty="0" smtClean="0">
                <a:solidFill>
                  <a:srgbClr val="FF0000"/>
                </a:solidFill>
              </a:rPr>
              <a:t>（为什么？）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按文件大小分割（外部可以使用</a:t>
            </a:r>
            <a:r>
              <a:rPr lang="en-US" altLang="zh-CN" dirty="0" err="1" smtClean="0"/>
              <a:t>cronolog</a:t>
            </a:r>
            <a:r>
              <a:rPr lang="zh-CN" altLang="en-US" dirty="0" smtClean="0"/>
              <a:t>分割）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8692" y="2286670"/>
            <a:ext cx="6324600" cy="192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1972" y="1690688"/>
            <a:ext cx="3966693" cy="1477328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EventManager</a:t>
            </a:r>
            <a:endParaRPr lang="en-US" altLang="zh-CN" b="1" dirty="0" smtClean="0"/>
          </a:p>
          <a:p>
            <a:r>
              <a:rPr lang="en-US" altLang="zh-CN" dirty="0" err="1" smtClean="0"/>
              <a:t>epoll_fd</a:t>
            </a:r>
            <a:endParaRPr lang="en-US" altLang="zh-CN" dirty="0" smtClean="0"/>
          </a:p>
          <a:p>
            <a:r>
              <a:rPr lang="en-US" altLang="zh-CN" dirty="0" smtClean="0"/>
              <a:t>Connection *</a:t>
            </a:r>
            <a:r>
              <a:rPr lang="en-US" altLang="zh-CN" dirty="0" err="1" smtClean="0"/>
              <a:t>lrHead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Connector *</a:t>
            </a:r>
            <a:r>
              <a:rPr lang="en-US" altLang="zh-CN" dirty="0" err="1" smtClean="0"/>
              <a:t>connectorsHead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Queue&lt;Message *&gt; </a:t>
            </a:r>
            <a:r>
              <a:rPr lang="en-US" altLang="zh-CN" dirty="0" err="1" smtClean="0"/>
              <a:t>outQueue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61397" y="1809182"/>
            <a:ext cx="2923504" cy="3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inQueue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61397" y="2850227"/>
            <a:ext cx="2923504" cy="3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outQueue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23669" y="1497508"/>
            <a:ext cx="3602864" cy="923330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MtWorker</a:t>
            </a:r>
            <a:endParaRPr lang="en-US" altLang="zh-CN" b="1" dirty="0" smtClean="0"/>
          </a:p>
          <a:p>
            <a:r>
              <a:rPr lang="en-US" altLang="zh-CN" dirty="0" smtClean="0"/>
              <a:t>Queue&lt;Message *&gt; </a:t>
            </a:r>
            <a:r>
              <a:rPr lang="en-US" altLang="zh-CN" dirty="0" err="1" smtClean="0"/>
              <a:t>inQueue</a:t>
            </a:r>
            <a:endParaRPr lang="en-US" altLang="zh-CN" dirty="0" smtClean="0"/>
          </a:p>
          <a:p>
            <a:r>
              <a:rPr lang="en-US" altLang="zh-CN" dirty="0" smtClean="0"/>
              <a:t>Processor *proc;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1"/>
            <a:endCxn id="5" idx="3"/>
          </p:cNvCxnSpPr>
          <p:nvPr/>
        </p:nvCxnSpPr>
        <p:spPr>
          <a:xfrm flipH="1">
            <a:off x="7984901" y="1959173"/>
            <a:ext cx="538768" cy="455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6" idx="1"/>
          </p:cNvCxnSpPr>
          <p:nvPr/>
        </p:nvCxnSpPr>
        <p:spPr>
          <a:xfrm>
            <a:off x="3309870" y="3004773"/>
            <a:ext cx="1751527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21971" y="3552423"/>
            <a:ext cx="3966693" cy="1200329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/>
              <a:t>Listener </a:t>
            </a:r>
            <a:r>
              <a:rPr lang="en-US" altLang="zh-CN" b="1" dirty="0" smtClean="0">
                <a:sym typeface="Wingdings" pitchFamily="2" charset="2"/>
              </a:rPr>
              <a:t> </a:t>
            </a:r>
            <a:r>
              <a:rPr lang="en-US" altLang="zh-CN" b="1" dirty="0" err="1" smtClean="0">
                <a:sym typeface="Wingdings" pitchFamily="2" charset="2"/>
              </a:rPr>
              <a:t>EventHandler</a:t>
            </a:r>
            <a:endParaRPr lang="en-US" altLang="zh-CN" b="1" dirty="0" smtClean="0"/>
          </a:p>
          <a:p>
            <a:r>
              <a:rPr lang="en-US" altLang="zh-CN" dirty="0" err="1" smtClean="0"/>
              <a:t>EventManager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emgr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Processor *proc;</a:t>
            </a:r>
            <a:endParaRPr lang="en-US" altLang="zh-CN" dirty="0" smtClean="0"/>
          </a:p>
          <a:p>
            <a:r>
              <a:rPr lang="en-US" altLang="zh-CN" dirty="0" smtClean="0"/>
              <a:t>Queue&lt;Message *&gt; </a:t>
            </a:r>
            <a:r>
              <a:rPr lang="en-US" altLang="zh-CN" dirty="0" err="1" smtClean="0"/>
              <a:t>inQueue</a:t>
            </a:r>
            <a:endParaRPr lang="zh-CN" altLang="en-US" dirty="0"/>
          </a:p>
        </p:txBody>
      </p:sp>
      <p:cxnSp>
        <p:nvCxnSpPr>
          <p:cNvPr id="21" name="肘形连接符 20"/>
          <p:cNvCxnSpPr>
            <a:stCxn id="29" idx="3"/>
            <a:endCxn id="5" idx="1"/>
          </p:cNvCxnSpPr>
          <p:nvPr/>
        </p:nvCxnSpPr>
        <p:spPr>
          <a:xfrm flipV="1">
            <a:off x="4288664" y="1963729"/>
            <a:ext cx="772733" cy="383019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11401" y="3614671"/>
            <a:ext cx="3490176" cy="147732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/>
              <a:t>Processor {</a:t>
            </a:r>
            <a:endParaRPr lang="en-US" altLang="zh-CN" b="1" dirty="0" smtClean="0"/>
          </a:p>
          <a:p>
            <a:r>
              <a:rPr lang="en-US" altLang="zh-CN" dirty="0" smtClean="0"/>
              <a:t>Queue&lt;Message *&gt; </a:t>
            </a:r>
            <a:r>
              <a:rPr lang="en-US" altLang="zh-CN" dirty="0" err="1" smtClean="0"/>
              <a:t>outQueue</a:t>
            </a:r>
            <a:endParaRPr lang="en-US" altLang="zh-CN" dirty="0" smtClean="0"/>
          </a:p>
          <a:p>
            <a:r>
              <a:rPr lang="en-US" altLang="zh-CN" dirty="0" err="1" smtClean="0"/>
              <a:t>headerSize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err="1" smtClean="0"/>
              <a:t>calcMessageSize</a:t>
            </a:r>
            <a:r>
              <a:rPr lang="en-US" altLang="zh-CN" dirty="0" smtClean="0"/>
              <a:t>(Message *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err="1" smtClean="0"/>
              <a:t>onMessage</a:t>
            </a:r>
            <a:r>
              <a:rPr lang="en-US" altLang="zh-CN" dirty="0" smtClean="0"/>
              <a:t>(Message*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cxnSp>
        <p:nvCxnSpPr>
          <p:cNvPr id="27" name="肘形连接符 26"/>
          <p:cNvCxnSpPr>
            <a:endCxn id="25" idx="1"/>
          </p:cNvCxnSpPr>
          <p:nvPr/>
        </p:nvCxnSpPr>
        <p:spPr>
          <a:xfrm>
            <a:off x="4288664" y="4353059"/>
            <a:ext cx="1622737" cy="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971" y="5055258"/>
            <a:ext cx="3966693" cy="1477328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/>
              <a:t>Connection </a:t>
            </a:r>
            <a:r>
              <a:rPr lang="en-US" altLang="zh-CN" b="1" dirty="0" smtClean="0">
                <a:sym typeface="Wingdings" pitchFamily="2" charset="2"/>
              </a:rPr>
              <a:t> </a:t>
            </a:r>
            <a:r>
              <a:rPr lang="en-US" altLang="zh-CN" b="1" dirty="0" err="1" smtClean="0">
                <a:sym typeface="Wingdings" pitchFamily="2" charset="2"/>
              </a:rPr>
              <a:t>EventHandler</a:t>
            </a:r>
            <a:endParaRPr lang="en-US" altLang="zh-CN" b="1" dirty="0" smtClean="0"/>
          </a:p>
          <a:p>
            <a:r>
              <a:rPr lang="en-US" altLang="zh-CN" dirty="0" err="1" smtClean="0"/>
              <a:t>inMsg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inQueue</a:t>
            </a:r>
            <a:endParaRPr lang="en-US" altLang="zh-CN" dirty="0" smtClean="0"/>
          </a:p>
          <a:p>
            <a:r>
              <a:rPr lang="en-US" altLang="zh-CN" dirty="0" err="1" smtClean="0"/>
              <a:t>outMsg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outQueue</a:t>
            </a:r>
            <a:endParaRPr lang="en-US" altLang="zh-CN" dirty="0" smtClean="0"/>
          </a:p>
          <a:p>
            <a:r>
              <a:rPr lang="en-US" altLang="zh-CN" dirty="0" smtClean="0"/>
              <a:t>Processor *proc;</a:t>
            </a:r>
            <a:endParaRPr lang="en-US" altLang="zh-CN" dirty="0" smtClean="0"/>
          </a:p>
          <a:p>
            <a:r>
              <a:rPr lang="en-US" altLang="zh-CN" dirty="0" err="1" smtClean="0"/>
              <a:t>EventManager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emgr</a:t>
            </a:r>
            <a:r>
              <a:rPr lang="en-US" altLang="zh-CN" dirty="0" smtClean="0"/>
              <a:t>;</a:t>
            </a:r>
            <a:endParaRPr lang="en-US" altLang="zh-CN" dirty="0" smtClean="0"/>
          </a:p>
        </p:txBody>
      </p:sp>
      <p:sp>
        <p:nvSpPr>
          <p:cNvPr id="30" name="矩形 29"/>
          <p:cNvSpPr/>
          <p:nvPr/>
        </p:nvSpPr>
        <p:spPr>
          <a:xfrm>
            <a:off x="5061397" y="6038624"/>
            <a:ext cx="2923504" cy="309093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Connection’s </a:t>
            </a:r>
            <a:r>
              <a:rPr lang="en-US" altLang="zh-CN" dirty="0" err="1" smtClean="0"/>
              <a:t>outQueue</a:t>
            </a:r>
            <a:endParaRPr lang="zh-CN" altLang="en-US" dirty="0"/>
          </a:p>
        </p:txBody>
      </p:sp>
      <p:cxnSp>
        <p:nvCxnSpPr>
          <p:cNvPr id="32" name="肘形连接符 31"/>
          <p:cNvCxnSpPr>
            <a:stCxn id="25" idx="3"/>
            <a:endCxn id="6" idx="3"/>
          </p:cNvCxnSpPr>
          <p:nvPr/>
        </p:nvCxnSpPr>
        <p:spPr>
          <a:xfrm flipH="1" flipV="1">
            <a:off x="7984901" y="3004774"/>
            <a:ext cx="1416676" cy="1348561"/>
          </a:xfrm>
          <a:prstGeom prst="bentConnector3">
            <a:avLst>
              <a:gd name="adj1" fmla="val -161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30" idx="1"/>
          </p:cNvCxnSpPr>
          <p:nvPr/>
        </p:nvCxnSpPr>
        <p:spPr>
          <a:xfrm>
            <a:off x="4288664" y="6193170"/>
            <a:ext cx="772733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>
            <a:off x="7984901" y="6193169"/>
            <a:ext cx="772733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757634" y="5688931"/>
            <a:ext cx="1387163" cy="97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247882" y="5907871"/>
            <a:ext cx="4509752" cy="2949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>
            <a:off x="10144797" y="5388894"/>
            <a:ext cx="1703766" cy="157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144797" y="4731667"/>
            <a:ext cx="1703766" cy="2108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0144796" y="4353059"/>
            <a:ext cx="18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Message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10080402" y="5019562"/>
            <a:ext cx="20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 Message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8798" y="2432900"/>
            <a:ext cx="8239125" cy="4257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7" y="118459"/>
            <a:ext cx="4640579" cy="20967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34885" y="705147"/>
            <a:ext cx="5769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代码级重用可以使用下面类似的代码。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但</a:t>
            </a:r>
            <a:r>
              <a:rPr lang="en-US" altLang="zh-CN" dirty="0" err="1" smtClean="0">
                <a:solidFill>
                  <a:srgbClr val="FF0000"/>
                </a:solidFill>
              </a:rPr>
              <a:t>serverd</a:t>
            </a:r>
            <a:r>
              <a:rPr lang="zh-CN" altLang="en-US" dirty="0" smtClean="0">
                <a:solidFill>
                  <a:srgbClr val="FF0000"/>
                </a:solidFill>
              </a:rPr>
              <a:t>应该封装了下面的代码。业务通过写一个插件（实现</a:t>
            </a:r>
            <a:r>
              <a:rPr lang="en-US" altLang="zh-CN" dirty="0" smtClean="0">
                <a:solidFill>
                  <a:srgbClr val="FF0000"/>
                </a:solidFill>
              </a:rPr>
              <a:t>Processor</a:t>
            </a:r>
            <a:r>
              <a:rPr lang="zh-CN" altLang="en-US" dirty="0" smtClean="0">
                <a:solidFill>
                  <a:srgbClr val="FF0000"/>
                </a:solidFill>
              </a:rPr>
              <a:t>业务逻辑），修改少量配置即可。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业务使用简单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BusinessProcessor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beyondy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en-US" altLang="zh-CN" dirty="0"/>
              <a:t>::</a:t>
            </a:r>
            <a:r>
              <a:rPr lang="en-US" altLang="zh-CN" dirty="0" smtClean="0"/>
              <a:t>Processor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793" y="2351937"/>
            <a:ext cx="8159881" cy="4074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BUSINESS-HOME</a:t>
            </a:r>
            <a:endParaRPr lang="en-US" altLang="zh-CN" dirty="0" smtClean="0"/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in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Business-Name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err="1" smtClean="0">
                <a:sym typeface="Wingdings" pitchFamily="2" charset="2"/>
              </a:rPr>
              <a:t>bServer</a:t>
            </a:r>
            <a:r>
              <a:rPr lang="en-US" altLang="zh-CN" dirty="0" smtClean="0">
                <a:sym typeface="Wingdings" pitchFamily="2" charset="2"/>
              </a:rPr>
              <a:t> (</a:t>
            </a:r>
            <a:r>
              <a:rPr lang="zh-CN" altLang="en-US" dirty="0" smtClean="0">
                <a:sym typeface="Wingdings" pitchFamily="2" charset="2"/>
              </a:rPr>
              <a:t>来自</a:t>
            </a:r>
            <a:r>
              <a:rPr lang="en-US" altLang="zh-CN" dirty="0" err="1" smtClean="0">
                <a:sym typeface="Wingdings" pitchFamily="2" charset="2"/>
              </a:rPr>
              <a:t>bServer</a:t>
            </a:r>
            <a:r>
              <a:rPr lang="en-US" altLang="zh-CN" dirty="0" smtClean="0">
                <a:sym typeface="Wingdings" pitchFamily="2" charset="2"/>
              </a:rPr>
              <a:t>/</a:t>
            </a:r>
            <a:r>
              <a:rPr lang="en-US" altLang="zh-CN" dirty="0" err="1" smtClean="0">
                <a:sym typeface="Wingdings" pitchFamily="2" charset="2"/>
              </a:rPr>
              <a:t>serverd</a:t>
            </a:r>
            <a:r>
              <a:rPr lang="en-US" altLang="zh-CN" dirty="0" smtClean="0">
                <a:sym typeface="Wingdings" pitchFamily="2" charset="2"/>
              </a:rPr>
              <a:t>/bin/</a:t>
            </a:r>
            <a:r>
              <a:rPr lang="en-US" altLang="zh-CN" dirty="0" err="1" smtClean="0">
                <a:sym typeface="Wingdings" pitchFamily="2" charset="2"/>
              </a:rPr>
              <a:t>bServerd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>
                <a:sym typeface="Wingdings" pitchFamily="2" charset="2"/>
              </a:rPr>
              <a:t>c</a:t>
            </a:r>
            <a:r>
              <a:rPr lang="en-US" altLang="zh-CN" dirty="0" err="1" smtClean="0">
                <a:sym typeface="Wingdings" pitchFamily="2" charset="2"/>
              </a:rPr>
              <a:t>onf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/>
              <a:t>s</a:t>
            </a:r>
            <a:r>
              <a:rPr lang="en-US" altLang="zh-CN" dirty="0" err="1" smtClean="0"/>
              <a:t>erver.conf</a:t>
            </a:r>
            <a:r>
              <a:rPr lang="zh-CN" altLang="en-US" dirty="0"/>
              <a:t>（</a:t>
            </a:r>
            <a:r>
              <a:rPr lang="zh-CN" altLang="en-US" dirty="0" smtClean="0"/>
              <a:t>参照</a:t>
            </a:r>
            <a:r>
              <a:rPr lang="en-US" altLang="zh-CN" dirty="0" err="1" smtClean="0"/>
              <a:t>bServer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serverd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server.conf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其它业务配置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logs</a:t>
            </a:r>
            <a:endParaRPr lang="en-US" altLang="zh-CN" dirty="0" smtClean="0"/>
          </a:p>
          <a:p>
            <a:pPr lvl="2"/>
            <a:r>
              <a:rPr lang="en-US" altLang="zh-CN" dirty="0"/>
              <a:t>s</a:t>
            </a:r>
            <a:r>
              <a:rPr lang="en-US" altLang="zh-CN" dirty="0" smtClean="0"/>
              <a:t>erver.log</a:t>
            </a:r>
            <a:endParaRPr lang="en-US" altLang="zh-CN" dirty="0" smtClean="0"/>
          </a:p>
          <a:p>
            <a:pPr lvl="1"/>
            <a:r>
              <a:rPr lang="en-US" altLang="zh-CN" dirty="0" err="1"/>
              <a:t>s</a:t>
            </a:r>
            <a:r>
              <a:rPr lang="en-US" altLang="zh-CN" dirty="0" err="1" smtClean="0"/>
              <a:t>rc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业务代码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</a:t>
            </a:r>
            <a:r>
              <a:rPr lang="zh-CN" altLang="en-US" dirty="0"/>
              <a:t>业务库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g++ -o ../lib/libBusiness.so –shared -I {BSERVER-HOME}/frame/share/include business.cpp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30310" y="6176963"/>
            <a:ext cx="855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参照</a:t>
            </a:r>
            <a:r>
              <a:rPr lang="en-US" altLang="zh-CN" dirty="0" err="1" smtClean="0"/>
              <a:t>bServer</a:t>
            </a:r>
            <a:r>
              <a:rPr lang="en-US" altLang="zh-CN" dirty="0" smtClean="0"/>
              <a:t>/sample</a:t>
            </a:r>
            <a:r>
              <a:rPr lang="zh-CN" altLang="en-US" dirty="0" smtClean="0"/>
              <a:t>目录。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性能对别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63093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资源开销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50, 000 #/s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60%CPU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Multi-thread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Multi-process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430, 000</a:t>
                      </a:r>
                      <a:r>
                        <a:rPr lang="en-US" altLang="zh-CN" baseline="0" dirty="0" smtClean="0"/>
                        <a:t> #/s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200%CPU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8794" y="5447763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备注：测试环境与方法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1G</a:t>
            </a:r>
            <a:r>
              <a:rPr lang="zh-CN" altLang="en-US" dirty="0" smtClean="0"/>
              <a:t>内存，</a:t>
            </a:r>
            <a:r>
              <a:rPr lang="en-US" altLang="zh-CN" dirty="0" smtClean="0"/>
              <a:t>2CPU</a:t>
            </a:r>
            <a:r>
              <a:rPr lang="zh-CN" altLang="en-US" dirty="0" smtClean="0"/>
              <a:t>，虚拟机，</a:t>
            </a:r>
            <a:r>
              <a:rPr lang="en-US" altLang="zh-CN" dirty="0" smtClean="0"/>
              <a:t>CPU?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同步测试</a:t>
            </a:r>
            <a:r>
              <a:rPr lang="en-US" altLang="zh-CN" dirty="0" smtClean="0"/>
              <a:t>1K</a:t>
            </a:r>
            <a:r>
              <a:rPr lang="zh-CN" altLang="en-US" dirty="0" smtClean="0"/>
              <a:t>消息的请求与响应。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测试服务器与工具运行在同一台机器上。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TODO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534473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可能阻塞的地方</a:t>
            </a:r>
            <a:endParaRPr lang="zh-CN" altLang="en-US" dirty="0"/>
          </a:p>
          <a:p>
            <a:pPr lvl="1"/>
            <a:r>
              <a:rPr lang="en-US" altLang="zh-CN" dirty="0" smtClean="0"/>
              <a:t>Logs</a:t>
            </a:r>
            <a:r>
              <a:rPr lang="zh-CN" altLang="en-US" dirty="0"/>
              <a:t>：</a:t>
            </a:r>
            <a:r>
              <a:rPr lang="zh-CN" altLang="en-US" sz="2000" dirty="0" smtClean="0"/>
              <a:t>使用</a:t>
            </a:r>
            <a:r>
              <a:rPr lang="zh-CN" altLang="en-US" sz="2000" dirty="0"/>
              <a:t>不同的</a:t>
            </a:r>
            <a:r>
              <a:rPr lang="en-US" altLang="zh-CN" sz="2000" dirty="0" err="1"/>
              <a:t>errno</a:t>
            </a:r>
            <a:r>
              <a:rPr lang="zh-CN" altLang="en-US" sz="2000" dirty="0"/>
              <a:t>表示每个可能出错的地方，然后尽在最外层打一条</a:t>
            </a:r>
            <a:r>
              <a:rPr lang="zh-CN" altLang="en-US" sz="2000" dirty="0" smtClean="0"/>
              <a:t>日志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内存</a:t>
            </a:r>
            <a:r>
              <a:rPr lang="zh-CN" altLang="en-US" sz="2000" dirty="0" smtClean="0"/>
              <a:t>池</a:t>
            </a:r>
            <a:endParaRPr lang="en-US" altLang="zh-CN" sz="2000" dirty="0" smtClean="0"/>
          </a:p>
          <a:p>
            <a:r>
              <a:rPr lang="zh-CN" altLang="en-US" dirty="0" smtClean="0"/>
              <a:t>业务支持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onConnectionEstablished</a:t>
            </a:r>
            <a:r>
              <a:rPr lang="en-US" altLang="zh-CN" dirty="0" smtClean="0"/>
              <a:t>/Close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丢弃的消息给业务一个</a:t>
            </a:r>
            <a:r>
              <a:rPr lang="en-US" altLang="zh-CN" dirty="0" smtClean="0"/>
              <a:t>callback</a:t>
            </a:r>
            <a:endParaRPr lang="en-US" altLang="zh-CN" dirty="0" smtClean="0"/>
          </a:p>
          <a:p>
            <a:r>
              <a:rPr lang="zh-CN" altLang="en-US" dirty="0" smtClean="0"/>
              <a:t>性能改进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Lockfree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Flow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对象的查找性能改进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减少虚函数的使用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通讯线程改用多线程（</a:t>
            </a:r>
            <a:r>
              <a:rPr lang="en-US" altLang="zh-CN" dirty="0" smtClean="0"/>
              <a:t>Leader follow</a:t>
            </a:r>
            <a:r>
              <a:rPr lang="zh-CN" altLang="en-US" dirty="0" smtClean="0"/>
              <a:t>模式）</a:t>
            </a:r>
            <a:endParaRPr lang="en-US" altLang="zh-CN" dirty="0" smtClean="0"/>
          </a:p>
          <a:p>
            <a:r>
              <a:rPr lang="zh-CN" altLang="en-US" dirty="0" smtClean="0"/>
              <a:t>性能平衡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dispatchOutMessage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checkTimeout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reconnectWhenNeccessary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checkMessageExpiration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sendMessage</a:t>
            </a:r>
            <a:r>
              <a:rPr lang="zh-CN" altLang="en-US" dirty="0" smtClean="0"/>
              <a:t>等是有多少处理多少还是每次处理设一个限制（避免某一个操作抢占过多资源）</a:t>
            </a:r>
            <a:endParaRPr lang="en-US" altLang="zh-CN" dirty="0" smtClean="0"/>
          </a:p>
          <a:p>
            <a:r>
              <a:rPr lang="zh-CN" altLang="en-US" dirty="0" smtClean="0"/>
              <a:t>支持更复杂业务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支持多个</a:t>
            </a:r>
            <a:r>
              <a:rPr lang="en-US" altLang="zh-CN" dirty="0" smtClean="0"/>
              <a:t>Processor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支持多个</a:t>
            </a:r>
            <a:r>
              <a:rPr lang="en-US" altLang="zh-CN" dirty="0" err="1" smtClean="0"/>
              <a:t>inQueue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outQueue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支持多个线程池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支持进程池</a:t>
            </a:r>
            <a:endParaRPr lang="zh-CN" altLang="en-US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高性能的必要条件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不要阻塞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I/O</a:t>
            </a:r>
            <a:r>
              <a:rPr lang="zh-CN" altLang="en-US" dirty="0" smtClean="0"/>
              <a:t>阻塞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同步阻塞</a:t>
            </a:r>
            <a:endParaRPr lang="en-US" altLang="zh-CN" dirty="0" smtClean="0"/>
          </a:p>
          <a:p>
            <a:r>
              <a:rPr lang="zh-CN" altLang="en-US" dirty="0" smtClean="0"/>
              <a:t>尽量使用寄存器，</a:t>
            </a:r>
            <a:r>
              <a:rPr lang="en-US" altLang="zh-CN" dirty="0" smtClean="0"/>
              <a:t>L1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L3</a:t>
            </a:r>
            <a:r>
              <a:rPr lang="zh-CN" altLang="en-US" dirty="0" smtClean="0"/>
              <a:t>级</a:t>
            </a:r>
            <a:r>
              <a:rPr lang="en-US" altLang="zh-CN" dirty="0" smtClean="0"/>
              <a:t>Cache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代码要小，顺序执行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数据结构小，连续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执行的代码要少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密切关注循环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循环的次数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循环内的效率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6516710" y="3709115"/>
            <a:ext cx="4584879" cy="162273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完全没有阻塞的系统是非常难写、难维护的？</a:t>
            </a:r>
            <a:endParaRPr lang="en-US" altLang="zh-CN" dirty="0" smtClean="0"/>
          </a:p>
          <a:p>
            <a:pPr algn="ctr"/>
            <a:r>
              <a:rPr lang="zh-CN" altLang="en-US" sz="2400" dirty="0" smtClean="0"/>
              <a:t>怎么办？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多进程模式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8714" y="1747520"/>
            <a:ext cx="5701325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ym typeface="+mn-ea"/>
              </a:rPr>
              <a:t>main() {</a:t>
            </a:r>
            <a:endParaRPr lang="en-US" altLang="zh-CN" sz="2400" dirty="0"/>
          </a:p>
          <a:p>
            <a:pPr lvl="1" algn="l"/>
            <a:r>
              <a:rPr lang="en-US" altLang="zh-CN" sz="2400" dirty="0" err="1">
                <a:sym typeface="+mn-ea"/>
              </a:rPr>
              <a:t>fd</a:t>
            </a:r>
            <a:r>
              <a:rPr lang="en-US" altLang="zh-CN" sz="2400" dirty="0">
                <a:sym typeface="+mn-ea"/>
              </a:rPr>
              <a:t> = listen();</a:t>
            </a:r>
            <a:endParaRPr lang="en-US" altLang="zh-CN" sz="2400" dirty="0"/>
          </a:p>
          <a:p>
            <a:pPr lvl="1" algn="l"/>
            <a:r>
              <a:rPr lang="en-US" altLang="zh-CN" sz="2400" dirty="0">
                <a:sym typeface="+mn-ea"/>
              </a:rPr>
              <a:t>while ((cfd = accept(</a:t>
            </a:r>
            <a:r>
              <a:rPr lang="en-US" altLang="zh-CN" sz="2400" dirty="0" err="1">
                <a:sym typeface="+mn-ea"/>
              </a:rPr>
              <a:t>fd</a:t>
            </a:r>
            <a:r>
              <a:rPr lang="en-US" altLang="zh-CN" sz="2400" dirty="0">
                <a:sym typeface="+mn-ea"/>
              </a:rPr>
              <a:t>)) &gt;= 0) {</a:t>
            </a:r>
            <a:endParaRPr lang="en-US" altLang="zh-CN" sz="2400" dirty="0"/>
          </a:p>
          <a:p>
            <a:pPr lvl="2" algn="l"/>
            <a:r>
              <a:rPr lang="en-US" altLang="zh-CN" sz="2400" dirty="0">
                <a:sym typeface="+mn-ea"/>
              </a:rPr>
              <a:t>if (fork() == 0) {	// child</a:t>
            </a:r>
            <a:endParaRPr lang="en-US" altLang="zh-CN" sz="2400" dirty="0"/>
          </a:p>
          <a:p>
            <a:pPr lvl="3" algn="l"/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close all 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fd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other than cfd;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3" algn="l"/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use 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cfd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communicate with client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3" algn="l"/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exit when done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 algn="l"/>
            <a:r>
              <a:rPr lang="en-US" altLang="zh-CN" sz="2400" dirty="0">
                <a:sym typeface="+mn-ea"/>
              </a:rPr>
              <a:t>}</a:t>
            </a:r>
            <a:endParaRPr lang="en-US" altLang="zh-CN" sz="2400" dirty="0"/>
          </a:p>
          <a:p>
            <a:pPr lvl="2" algn="l"/>
            <a:r>
              <a:rPr lang="en-US" altLang="zh-CN" sz="2400" dirty="0">
                <a:sym typeface="+mn-ea"/>
              </a:rPr>
              <a:t>// </a:t>
            </a:r>
            <a:r>
              <a:rPr lang="en-US" altLang="zh-CN" sz="2400" dirty="0" smtClean="0">
                <a:sym typeface="+mn-ea"/>
              </a:rPr>
              <a:t>close it in parent</a:t>
            </a:r>
            <a:endParaRPr lang="en-US" altLang="zh-CN" sz="2400" dirty="0" smtClean="0">
              <a:sym typeface="+mn-ea"/>
            </a:endParaRPr>
          </a:p>
          <a:p>
            <a:pPr lvl="2" algn="l"/>
            <a:r>
              <a:rPr lang="en-US" altLang="zh-CN" sz="2400" dirty="0">
                <a:sym typeface="+mn-ea"/>
              </a:rPr>
              <a:t>c</a:t>
            </a:r>
            <a:r>
              <a:rPr lang="en-US" altLang="zh-CN" sz="2400" dirty="0" smtClean="0">
                <a:sym typeface="+mn-ea"/>
              </a:rPr>
              <a:t>lose(cfd);</a:t>
            </a:r>
            <a:endParaRPr lang="en-US" altLang="zh-CN" sz="2400" dirty="0"/>
          </a:p>
          <a:p>
            <a:pPr lvl="1" algn="l"/>
            <a:r>
              <a:rPr lang="en-US" altLang="zh-CN" sz="2400" dirty="0">
                <a:sym typeface="+mn-ea"/>
              </a:rPr>
              <a:t>}</a:t>
            </a:r>
            <a:endParaRPr lang="en-US" altLang="zh-CN" sz="2400" dirty="0"/>
          </a:p>
          <a:p>
            <a:pPr lvl="0" algn="l"/>
            <a:r>
              <a:rPr lang="en-US" altLang="zh-CN" sz="2400" dirty="0">
                <a:sym typeface="+mn-ea"/>
              </a:rPr>
              <a:t>}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43223" y="1747520"/>
            <a:ext cx="5653825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ym typeface="+mn-ea"/>
              </a:rPr>
              <a:t>main() {</a:t>
            </a:r>
            <a:endParaRPr lang="en-US" altLang="zh-CN" sz="2400" dirty="0"/>
          </a:p>
          <a:p>
            <a:pPr lvl="1" algn="l"/>
            <a:r>
              <a:rPr lang="en-US" altLang="zh-CN" sz="2400" dirty="0" err="1">
                <a:sym typeface="+mn-ea"/>
              </a:rPr>
              <a:t>fd</a:t>
            </a:r>
            <a:r>
              <a:rPr lang="en-US" altLang="zh-CN" sz="2400" dirty="0">
                <a:sym typeface="+mn-ea"/>
              </a:rPr>
              <a:t> = listen();</a:t>
            </a:r>
            <a:endParaRPr lang="en-US" altLang="zh-CN" sz="2400" dirty="0">
              <a:sym typeface="+mn-ea"/>
            </a:endParaRPr>
          </a:p>
          <a:p>
            <a:pPr lvl="1" algn="l"/>
            <a:r>
              <a:rPr lang="en-US" altLang="zh-CN" sz="2400" dirty="0">
                <a:sym typeface="+mn-ea"/>
              </a:rPr>
              <a:t>for (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 = 0; 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 &lt; N; ++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) {</a:t>
            </a:r>
            <a:endParaRPr lang="en-US" altLang="zh-CN" sz="2400" dirty="0">
              <a:sym typeface="+mn-ea"/>
            </a:endParaRPr>
          </a:p>
          <a:p>
            <a:pPr lvl="1" algn="l"/>
            <a:r>
              <a:rPr lang="en-US" altLang="zh-CN" sz="2400" dirty="0">
                <a:sym typeface="+mn-ea"/>
              </a:rPr>
              <a:t>	if (fork() == 0) {	// child</a:t>
            </a:r>
            <a:endParaRPr lang="en-US" altLang="zh-CN" sz="2400" dirty="0">
              <a:sym typeface="+mn-ea"/>
            </a:endParaRPr>
          </a:p>
          <a:p>
            <a:pPr lvl="1" algn="l"/>
            <a:r>
              <a:rPr lang="en-US" altLang="zh-CN" sz="2400" dirty="0">
                <a:sym typeface="+mn-ea"/>
              </a:rPr>
              <a:t>		cfd = accept(</a:t>
            </a:r>
            <a:r>
              <a:rPr lang="en-US" altLang="zh-CN" sz="2400" dirty="0" err="1">
                <a:sym typeface="+mn-ea"/>
              </a:rPr>
              <a:t>fd</a:t>
            </a:r>
            <a:r>
              <a:rPr lang="en-US" altLang="zh-CN" sz="2400" dirty="0">
                <a:sym typeface="+mn-ea"/>
              </a:rPr>
              <a:t>);</a:t>
            </a:r>
            <a:endParaRPr lang="en-US" altLang="zh-CN" sz="2400" dirty="0">
              <a:sym typeface="+mn-ea"/>
            </a:endParaRPr>
          </a:p>
          <a:p>
            <a:pPr lvl="1" algn="l"/>
            <a:r>
              <a:rPr lang="en-US" altLang="zh-CN" sz="2400" dirty="0">
                <a:sym typeface="+mn-ea"/>
              </a:rPr>
              <a:t>		// communicate with </a:t>
            </a:r>
            <a:r>
              <a:rPr lang="en-US" altLang="zh-CN" sz="2400" dirty="0" smtClean="0">
                <a:sym typeface="+mn-ea"/>
              </a:rPr>
              <a:t>client</a:t>
            </a:r>
            <a:endParaRPr lang="en-US" altLang="zh-CN" sz="2400" dirty="0" smtClean="0">
              <a:sym typeface="+mn-ea"/>
            </a:endParaRPr>
          </a:p>
          <a:p>
            <a:pPr lvl="1" algn="l"/>
            <a:r>
              <a:rPr lang="en-US" altLang="zh-CN" sz="2400" dirty="0">
                <a:sym typeface="+mn-ea"/>
              </a:rPr>
              <a:t>	</a:t>
            </a:r>
            <a:r>
              <a:rPr lang="en-US" altLang="zh-CN" sz="2400" dirty="0" smtClean="0">
                <a:sym typeface="+mn-ea"/>
              </a:rPr>
              <a:t>	close(cfd) when done</a:t>
            </a:r>
            <a:endParaRPr lang="en-US" altLang="zh-CN" sz="2400" dirty="0">
              <a:sym typeface="+mn-ea"/>
            </a:endParaRPr>
          </a:p>
          <a:p>
            <a:pPr lvl="1" algn="l"/>
            <a:r>
              <a:rPr lang="en-US" altLang="zh-CN" sz="2400" dirty="0">
                <a:sym typeface="+mn-ea"/>
              </a:rPr>
              <a:t>	}</a:t>
            </a:r>
            <a:endParaRPr lang="en-US" altLang="zh-CN" sz="2400" dirty="0">
              <a:sym typeface="+mn-ea"/>
            </a:endParaRPr>
          </a:p>
          <a:p>
            <a:pPr lvl="1" algn="l"/>
            <a:r>
              <a:rPr lang="en-US" altLang="zh-CN" sz="2400" dirty="0">
                <a:sym typeface="+mn-ea"/>
              </a:rPr>
              <a:t>}</a:t>
            </a:r>
            <a:endParaRPr lang="en-US" altLang="zh-CN" sz="2400" dirty="0">
              <a:sym typeface="+mn-ea"/>
            </a:endParaRPr>
          </a:p>
          <a:p>
            <a:pPr lvl="1" algn="l"/>
            <a:endParaRPr lang="en-US" altLang="zh-CN" sz="2400" dirty="0">
              <a:sym typeface="+mn-ea"/>
            </a:endParaRPr>
          </a:p>
          <a:p>
            <a:pPr lvl="1" algn="l"/>
            <a:r>
              <a:rPr lang="en-US" altLang="zh-CN" sz="2400" dirty="0">
                <a:sym typeface="+mn-ea"/>
              </a:rPr>
              <a:t>// watch </a:t>
            </a:r>
            <a:r>
              <a:rPr lang="en-US" altLang="zh-CN" sz="2400" dirty="0" smtClean="0">
                <a:sym typeface="+mn-ea"/>
              </a:rPr>
              <a:t>children processes</a:t>
            </a:r>
            <a:endParaRPr lang="en-US" altLang="zh-CN" sz="2400" dirty="0">
              <a:sym typeface="+mn-ea"/>
            </a:endParaRPr>
          </a:p>
          <a:p>
            <a:pPr lvl="0" algn="l"/>
            <a:r>
              <a:rPr lang="en-US" altLang="zh-CN" sz="2400" dirty="0">
                <a:sym typeface="+mn-ea"/>
              </a:rPr>
              <a:t>}</a:t>
            </a:r>
            <a:endParaRPr lang="en-US" altLang="zh-CN" sz="2400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多线程模式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8308" y="1445990"/>
            <a:ext cx="5707489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worker(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cfd) {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communicate with client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exit-this-thread when done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main</a:t>
            </a:r>
            <a:r>
              <a:rPr lang="en-US" altLang="zh-CN" sz="2400" dirty="0"/>
              <a:t>() {</a:t>
            </a:r>
            <a:endParaRPr lang="en-US" altLang="zh-CN" sz="2400" dirty="0"/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fd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listen();</a:t>
            </a:r>
            <a:endParaRPr lang="en-US" altLang="zh-CN" sz="2400" dirty="0"/>
          </a:p>
          <a:p>
            <a:r>
              <a:rPr lang="en-US" altLang="zh-CN" sz="2400" dirty="0" smtClean="0"/>
              <a:t>	while </a:t>
            </a:r>
            <a:r>
              <a:rPr lang="en-US" altLang="zh-CN" sz="2400" dirty="0"/>
              <a:t>((cfd = accept(</a:t>
            </a:r>
            <a:r>
              <a:rPr lang="en-US" altLang="zh-CN" sz="2400" dirty="0" err="1"/>
              <a:t>fd</a:t>
            </a:r>
            <a:r>
              <a:rPr lang="en-US" altLang="zh-CN" sz="2400" dirty="0"/>
              <a:t>)) &gt;= 0) {</a:t>
            </a:r>
            <a:endParaRPr lang="en-US" altLang="zh-CN" sz="2400" dirty="0"/>
          </a:p>
          <a:p>
            <a:r>
              <a:rPr lang="en-US" altLang="zh-CN" sz="2400" dirty="0" smtClean="0"/>
              <a:t>		create-thread(</a:t>
            </a:r>
            <a:r>
              <a:rPr lang="en-US" altLang="zh-CN" sz="2400" dirty="0" err="1" smtClean="0"/>
              <a:t>woker</a:t>
            </a:r>
            <a:r>
              <a:rPr lang="en-US" altLang="zh-CN" sz="2400" dirty="0" smtClean="0"/>
              <a:t>(cfd));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194738" y="1445990"/>
            <a:ext cx="572895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t</a:t>
            </a:r>
            <a:r>
              <a:rPr lang="en-US" altLang="zh-CN" sz="2400" dirty="0" smtClean="0"/>
              <a:t>hread-worker(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fd</a:t>
            </a:r>
            <a:r>
              <a:rPr lang="en-US" altLang="zh-CN" sz="2400" dirty="0" smtClean="0"/>
              <a:t>) {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while ((cfd = accept(</a:t>
            </a:r>
            <a:r>
              <a:rPr lang="en-US" altLang="zh-CN" sz="2400" dirty="0" err="1" smtClean="0"/>
              <a:t>fd</a:t>
            </a:r>
            <a:r>
              <a:rPr lang="en-US" altLang="zh-CN" sz="2400" dirty="0" smtClean="0"/>
              <a:t>)) &gt;= 0) {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communicate with client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	close(cfd) when done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//continue…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main</a:t>
            </a:r>
            <a:r>
              <a:rPr lang="en-US" altLang="zh-CN" sz="2400" dirty="0"/>
              <a:t>() {</a:t>
            </a:r>
            <a:endParaRPr lang="en-US" altLang="zh-CN" sz="2400" dirty="0"/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fd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listen();</a:t>
            </a:r>
            <a:endParaRPr lang="en-US" altLang="zh-CN" sz="2400" dirty="0"/>
          </a:p>
          <a:p>
            <a:r>
              <a:rPr lang="en-US" altLang="zh-CN" sz="2400" dirty="0" smtClean="0"/>
              <a:t>	for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0; I &lt; N; ++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 {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create-thread(worker(</a:t>
            </a:r>
            <a:r>
              <a:rPr lang="en-US" altLang="zh-CN" sz="2400" dirty="0" err="1" smtClean="0"/>
              <a:t>fd</a:t>
            </a:r>
            <a:r>
              <a:rPr lang="en-US" altLang="zh-CN" sz="2400" dirty="0" smtClean="0"/>
              <a:t>));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异步模式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70456" y="1603018"/>
            <a:ext cx="525458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main() {</a:t>
            </a:r>
            <a:endParaRPr lang="en-US" altLang="zh-CN" dirty="0"/>
          </a:p>
          <a:p>
            <a:pPr lvl="1"/>
            <a:r>
              <a:rPr lang="en-US" altLang="zh-CN" dirty="0" err="1"/>
              <a:t>fd</a:t>
            </a:r>
            <a:r>
              <a:rPr lang="en-US" altLang="zh-CN" dirty="0"/>
              <a:t> = listen();</a:t>
            </a:r>
            <a:endParaRPr lang="en-US" altLang="zh-CN" dirty="0"/>
          </a:p>
          <a:p>
            <a:pPr lvl="1"/>
            <a:r>
              <a:rPr lang="en-US" altLang="zh-CN" dirty="0"/>
              <a:t>watch </a:t>
            </a:r>
            <a:r>
              <a:rPr lang="en-US" altLang="zh-CN" dirty="0" err="1"/>
              <a:t>fd</a:t>
            </a:r>
            <a:r>
              <a:rPr lang="en-US" altLang="zh-CN" dirty="0"/>
              <a:t>, IN</a:t>
            </a:r>
            <a:endParaRPr lang="en-US" altLang="zh-CN" dirty="0"/>
          </a:p>
          <a:p>
            <a:pPr lvl="1"/>
            <a:r>
              <a:rPr lang="en-US" altLang="zh-CN" dirty="0"/>
              <a:t>wait events; </a:t>
            </a:r>
            <a:r>
              <a:rPr lang="en-US" altLang="zh-CN" dirty="0" err="1"/>
              <a:t>foreach</a:t>
            </a:r>
            <a:r>
              <a:rPr lang="en-US" altLang="zh-CN" dirty="0"/>
              <a:t> event {</a:t>
            </a:r>
            <a:endParaRPr lang="en-US" altLang="zh-CN" dirty="0"/>
          </a:p>
          <a:p>
            <a:pPr lvl="2"/>
            <a:r>
              <a:rPr lang="en-US" altLang="zh-CN" dirty="0"/>
              <a:t>case ACCEPT:</a:t>
            </a:r>
            <a:endParaRPr lang="en-US" altLang="zh-CN" dirty="0"/>
          </a:p>
          <a:p>
            <a:pPr lvl="3"/>
            <a:r>
              <a:rPr lang="en-US" altLang="zh-CN" dirty="0"/>
              <a:t>cfd = accept(</a:t>
            </a:r>
            <a:r>
              <a:rPr lang="en-US" altLang="zh-CN" dirty="0" err="1"/>
              <a:t>fd</a:t>
            </a:r>
            <a:r>
              <a:rPr lang="en-US" altLang="zh-CN" dirty="0"/>
              <a:t>); </a:t>
            </a:r>
            <a:endParaRPr lang="en-US" altLang="zh-CN" dirty="0"/>
          </a:p>
          <a:p>
            <a:pPr lvl="3"/>
            <a:r>
              <a:rPr lang="en-US" altLang="zh-CN" dirty="0"/>
              <a:t>watch cfd, IN</a:t>
            </a:r>
            <a:endParaRPr lang="en-US" altLang="zh-CN" dirty="0"/>
          </a:p>
          <a:p>
            <a:pPr lvl="2"/>
            <a:r>
              <a:rPr lang="en-US" altLang="zh-CN" dirty="0"/>
              <a:t>case IN:</a:t>
            </a:r>
            <a:endParaRPr lang="en-US" altLang="zh-CN" dirty="0"/>
          </a:p>
          <a:p>
            <a:pPr lvl="3"/>
            <a:r>
              <a:rPr lang="en-US" altLang="zh-CN" dirty="0"/>
              <a:t>read</a:t>
            </a:r>
            <a:endParaRPr lang="en-US" altLang="zh-CN" dirty="0"/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{{PROCESS}}	// should not block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case OUT:</a:t>
            </a:r>
            <a:endParaRPr lang="en-US" altLang="zh-CN" dirty="0"/>
          </a:p>
          <a:p>
            <a:pPr lvl="3"/>
            <a:r>
              <a:rPr lang="en-US" altLang="zh-CN" dirty="0"/>
              <a:t>write</a:t>
            </a:r>
            <a:endParaRPr lang="en-US" altLang="zh-CN" dirty="0"/>
          </a:p>
          <a:p>
            <a:pPr lvl="1"/>
            <a:r>
              <a:rPr lang="en-US" altLang="zh-CN" dirty="0"/>
              <a:t>}</a:t>
            </a:r>
            <a:endParaRPr lang="en-US" altLang="zh-CN" dirty="0"/>
          </a:p>
          <a:p>
            <a:pPr lvl="0"/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310649" y="812777"/>
            <a:ext cx="5043151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thread-pool() {</a:t>
            </a:r>
            <a:endParaRPr lang="en-US" altLang="zh-CN" dirty="0" smtClean="0"/>
          </a:p>
          <a:p>
            <a:r>
              <a:rPr lang="en-US" altLang="zh-CN" dirty="0" smtClean="0"/>
              <a:t>	while(true) {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msg</a:t>
            </a:r>
            <a:r>
              <a:rPr lang="en-US" altLang="zh-CN" dirty="0" smtClean="0">
                <a:solidFill>
                  <a:srgbClr val="FF0000"/>
                </a:solidFill>
              </a:rPr>
              <a:t> = pop(</a:t>
            </a:r>
            <a:r>
              <a:rPr lang="en-US" altLang="zh-CN" dirty="0" err="1" smtClean="0">
                <a:solidFill>
                  <a:srgbClr val="FF0000"/>
                </a:solidFill>
              </a:rPr>
              <a:t>inQ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result = process(</a:t>
            </a:r>
            <a:r>
              <a:rPr lang="en-US" altLang="zh-CN" dirty="0" err="1" smtClean="0">
                <a:solidFill>
                  <a:srgbClr val="FF0000"/>
                </a:solidFill>
              </a:rPr>
              <a:t>msg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main</a:t>
            </a:r>
            <a:r>
              <a:rPr lang="en-US" altLang="zh-CN" dirty="0"/>
              <a:t>() {</a:t>
            </a:r>
            <a:endParaRPr lang="en-US" altLang="zh-CN" dirty="0"/>
          </a:p>
          <a:p>
            <a:pPr lvl="1"/>
            <a:r>
              <a:rPr lang="en-US" altLang="zh-CN" dirty="0" err="1"/>
              <a:t>fd</a:t>
            </a:r>
            <a:r>
              <a:rPr lang="en-US" altLang="zh-CN" dirty="0"/>
              <a:t> = listen();</a:t>
            </a:r>
            <a:endParaRPr lang="en-US" altLang="zh-CN" dirty="0"/>
          </a:p>
          <a:p>
            <a:pPr lvl="1"/>
            <a:r>
              <a:rPr lang="en-US" altLang="zh-CN" dirty="0"/>
              <a:t>watch </a:t>
            </a:r>
            <a:r>
              <a:rPr lang="en-US" altLang="zh-CN" dirty="0" err="1"/>
              <a:t>fd</a:t>
            </a:r>
            <a:r>
              <a:rPr lang="en-US" altLang="zh-CN" dirty="0"/>
              <a:t>, IN</a:t>
            </a:r>
            <a:endParaRPr lang="en-US" altLang="zh-CN" dirty="0"/>
          </a:p>
          <a:p>
            <a:pPr lvl="1"/>
            <a:r>
              <a:rPr lang="en-US" altLang="zh-CN" dirty="0"/>
              <a:t>wait events; </a:t>
            </a:r>
            <a:r>
              <a:rPr lang="en-US" altLang="zh-CN" dirty="0" err="1"/>
              <a:t>foreach</a:t>
            </a:r>
            <a:r>
              <a:rPr lang="en-US" altLang="zh-CN" dirty="0"/>
              <a:t> event {</a:t>
            </a:r>
            <a:endParaRPr lang="en-US" altLang="zh-CN" dirty="0"/>
          </a:p>
          <a:p>
            <a:pPr lvl="2"/>
            <a:r>
              <a:rPr lang="en-US" altLang="zh-CN" dirty="0"/>
              <a:t>case ACCEPT:</a:t>
            </a:r>
            <a:endParaRPr lang="en-US" altLang="zh-CN" dirty="0"/>
          </a:p>
          <a:p>
            <a:pPr lvl="3"/>
            <a:r>
              <a:rPr lang="en-US" altLang="zh-CN" dirty="0"/>
              <a:t>cfd = accept(</a:t>
            </a:r>
            <a:r>
              <a:rPr lang="en-US" altLang="zh-CN" dirty="0" err="1"/>
              <a:t>fd</a:t>
            </a:r>
            <a:r>
              <a:rPr lang="en-US" altLang="zh-CN" dirty="0"/>
              <a:t>); </a:t>
            </a:r>
            <a:endParaRPr lang="en-US" altLang="zh-CN" dirty="0"/>
          </a:p>
          <a:p>
            <a:pPr lvl="3"/>
            <a:r>
              <a:rPr lang="en-US" altLang="zh-CN" dirty="0"/>
              <a:t>watch cfd, IN</a:t>
            </a:r>
            <a:endParaRPr lang="en-US" altLang="zh-CN" dirty="0"/>
          </a:p>
          <a:p>
            <a:pPr lvl="2"/>
            <a:r>
              <a:rPr lang="en-US" altLang="zh-CN" dirty="0"/>
              <a:t>case </a:t>
            </a:r>
            <a:r>
              <a:rPr lang="en-US" altLang="zh-CN" dirty="0" smtClean="0"/>
              <a:t>IN:</a:t>
            </a:r>
            <a:endParaRPr lang="en-US" altLang="zh-CN" dirty="0" smtClean="0"/>
          </a:p>
          <a:p>
            <a:pPr lvl="2"/>
            <a:r>
              <a:rPr lang="en-US" altLang="zh-CN" dirty="0"/>
              <a:t>	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= read</a:t>
            </a:r>
            <a:endParaRPr lang="en-US" altLang="zh-CN" dirty="0" smtClean="0"/>
          </a:p>
          <a:p>
            <a:pPr lvl="2"/>
            <a:r>
              <a:rPr lang="en-US" altLang="zh-CN" dirty="0"/>
              <a:t>	</a:t>
            </a:r>
            <a:r>
              <a:rPr lang="en-US" altLang="zh-CN" dirty="0" smtClean="0"/>
              <a:t>push(</a:t>
            </a:r>
            <a:r>
              <a:rPr lang="en-US" altLang="zh-CN" dirty="0" err="1" smtClean="0"/>
              <a:t>inQ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lvl="2"/>
            <a:r>
              <a:rPr lang="en-US" altLang="zh-CN" dirty="0" smtClean="0"/>
              <a:t>case </a:t>
            </a:r>
            <a:r>
              <a:rPr lang="en-US" altLang="zh-CN" dirty="0"/>
              <a:t>OUT:</a:t>
            </a:r>
            <a:endParaRPr lang="en-US" altLang="zh-CN" dirty="0"/>
          </a:p>
          <a:p>
            <a:pPr lvl="3"/>
            <a:r>
              <a:rPr lang="en-US" altLang="zh-CN" dirty="0"/>
              <a:t>write</a:t>
            </a:r>
            <a:endParaRPr lang="en-US" altLang="zh-CN" dirty="0"/>
          </a:p>
          <a:p>
            <a:pPr lvl="1"/>
            <a:r>
              <a:rPr lang="en-US" altLang="zh-CN" dirty="0"/>
              <a:t>}</a:t>
            </a:r>
            <a:endParaRPr lang="en-US" altLang="zh-CN" dirty="0"/>
          </a:p>
          <a:p>
            <a:pPr lvl="0"/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轻量级框架</a:t>
            </a:r>
            <a:endParaRPr lang="zh-CN" altLang="en-US" dirty="0"/>
          </a:p>
          <a:p>
            <a:r>
              <a:rPr lang="zh-CN" altLang="en-US" dirty="0"/>
              <a:t>海量连接</a:t>
            </a:r>
            <a:endParaRPr lang="zh-CN" altLang="en-US" dirty="0"/>
          </a:p>
          <a:p>
            <a:r>
              <a:rPr lang="zh-CN" altLang="en-US" dirty="0"/>
              <a:t>开发简单</a:t>
            </a:r>
            <a:endParaRPr lang="zh-CN" altLang="en-US" dirty="0"/>
          </a:p>
          <a:p>
            <a:pPr lvl="1"/>
            <a:r>
              <a:rPr lang="zh-CN" altLang="en-US" dirty="0"/>
              <a:t>框架本身简单</a:t>
            </a:r>
            <a:endParaRPr lang="zh-CN" altLang="en-US" dirty="0"/>
          </a:p>
          <a:p>
            <a:pPr lvl="1"/>
            <a:r>
              <a:rPr lang="zh-CN" altLang="en-US" dirty="0"/>
              <a:t>业务开发简单</a:t>
            </a:r>
            <a:endParaRPr lang="zh-CN" altLang="en-US" dirty="0"/>
          </a:p>
          <a:p>
            <a:r>
              <a:rPr lang="zh-CN" altLang="en-US" dirty="0" smtClean="0"/>
              <a:t>高性能</a:t>
            </a:r>
            <a:r>
              <a:rPr lang="en-US" altLang="zh-CN" dirty="0" smtClean="0"/>
              <a:t>/</a:t>
            </a:r>
            <a:r>
              <a:rPr lang="zh-CN" altLang="en-US" dirty="0"/>
              <a:t>纯异步</a:t>
            </a:r>
            <a:endParaRPr lang="zh-CN" altLang="en-US" dirty="0"/>
          </a:p>
          <a:p>
            <a:pPr lvl="0"/>
            <a:r>
              <a:rPr lang="zh-CN" altLang="en-US" dirty="0" smtClean="0"/>
              <a:t>支持</a:t>
            </a:r>
            <a:r>
              <a:rPr lang="zh-CN" altLang="en-US" dirty="0"/>
              <a:t>常见的服务器模型</a:t>
            </a:r>
            <a:endParaRPr lang="zh-CN" altLang="en-US" dirty="0"/>
          </a:p>
          <a:p>
            <a:pPr lvl="1"/>
            <a:r>
              <a:rPr lang="zh-CN" altLang="en-US" dirty="0" smtClean="0"/>
              <a:t>被动连接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主动连接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尽可能少依赖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去掉了</a:t>
            </a:r>
            <a:r>
              <a:rPr lang="en-US" altLang="zh-CN" dirty="0" smtClean="0"/>
              <a:t>log4cpp,xml</a:t>
            </a:r>
            <a:r>
              <a:rPr lang="zh-CN" altLang="en-US" smtClean="0"/>
              <a:t>等库的依赖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通讯线程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业务线程分开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54558" y="2434107"/>
            <a:ext cx="1661374" cy="176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通讯线程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78084" y="2673038"/>
            <a:ext cx="2550017" cy="83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33908" y="2831140"/>
            <a:ext cx="2550017" cy="83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500055" y="2989242"/>
            <a:ext cx="2550017" cy="83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业务线程池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53792" y="2897009"/>
            <a:ext cx="1300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76518" y="3730580"/>
            <a:ext cx="137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11540" y="25276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被动连接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5492" y="32953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动连接</a:t>
            </a:r>
            <a:endParaRPr lang="zh-CN" altLang="en-US" dirty="0"/>
          </a:p>
        </p:txBody>
      </p:sp>
      <p:sp>
        <p:nvSpPr>
          <p:cNvPr id="17" name="流程图: 终止 16"/>
          <p:cNvSpPr/>
          <p:nvPr/>
        </p:nvSpPr>
        <p:spPr>
          <a:xfrm>
            <a:off x="4431610" y="2592208"/>
            <a:ext cx="2511381" cy="3055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inMessage</a:t>
            </a:r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18" name="流程图: 终止 17"/>
          <p:cNvSpPr/>
          <p:nvPr/>
        </p:nvSpPr>
        <p:spPr>
          <a:xfrm>
            <a:off x="4431609" y="3646130"/>
            <a:ext cx="2511381" cy="304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out</a:t>
            </a:r>
            <a:r>
              <a:rPr lang="en-US" altLang="zh-CN" dirty="0" err="1" smtClean="0"/>
              <a:t>Message</a:t>
            </a:r>
            <a:r>
              <a:rPr lang="zh-CN" altLang="en-US" dirty="0" smtClean="0"/>
              <a:t>队列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endCxn id="17" idx="1"/>
          </p:cNvCxnSpPr>
          <p:nvPr/>
        </p:nvCxnSpPr>
        <p:spPr>
          <a:xfrm>
            <a:off x="3515932" y="2744609"/>
            <a:ext cx="915678" cy="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3"/>
          </p:cNvCxnSpPr>
          <p:nvPr/>
        </p:nvCxnSpPr>
        <p:spPr>
          <a:xfrm>
            <a:off x="6942991" y="2744977"/>
            <a:ext cx="1224770" cy="12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8" idx="3"/>
          </p:cNvCxnSpPr>
          <p:nvPr/>
        </p:nvCxnSpPr>
        <p:spPr>
          <a:xfrm flipH="1">
            <a:off x="6942990" y="3295379"/>
            <a:ext cx="1235094" cy="50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1"/>
          </p:cNvCxnSpPr>
          <p:nvPr/>
        </p:nvCxnSpPr>
        <p:spPr>
          <a:xfrm flipH="1">
            <a:off x="3515932" y="3798530"/>
            <a:ext cx="91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形标注 29"/>
          <p:cNvSpPr/>
          <p:nvPr/>
        </p:nvSpPr>
        <p:spPr>
          <a:xfrm>
            <a:off x="5061397" y="4816699"/>
            <a:ext cx="3979572" cy="1313645"/>
          </a:xfrm>
          <a:prstGeom prst="wedgeEllipseCallout">
            <a:avLst>
              <a:gd name="adj1" fmla="val 33860"/>
              <a:gd name="adj2" fmla="val -9926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为什么不是业务进程池？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纯异步，高性能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 vs. poll vs. </a:t>
            </a:r>
            <a:r>
              <a:rPr lang="en-US" altLang="zh-CN" dirty="0" err="1" smtClean="0"/>
              <a:t>epoll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104" y="1562916"/>
            <a:ext cx="6172696" cy="5087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5078</Words>
  <Application>WPS 演示</Application>
  <PresentationFormat>宽屏</PresentationFormat>
  <Paragraphs>436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bServer服务器框架</vt:lpstr>
      <vt:lpstr>性能数据</vt:lpstr>
      <vt:lpstr>高性能的必要条件</vt:lpstr>
      <vt:lpstr>多进程模式</vt:lpstr>
      <vt:lpstr>多线程模式</vt:lpstr>
      <vt:lpstr>异步模式</vt:lpstr>
      <vt:lpstr>设计目标</vt:lpstr>
      <vt:lpstr>通讯线程/业务线程分开</vt:lpstr>
      <vt:lpstr>纯异步，高性能</vt:lpstr>
      <vt:lpstr>减少锁与依赖</vt:lpstr>
      <vt:lpstr>响应消息如何找到原来的连接</vt:lpstr>
      <vt:lpstr>Message</vt:lpstr>
      <vt:lpstr>Message(2)</vt:lpstr>
      <vt:lpstr>连接Connection对象</vt:lpstr>
      <vt:lpstr>队列大小限制</vt:lpstr>
      <vt:lpstr>消息过期</vt:lpstr>
      <vt:lpstr>连接空闲检查</vt:lpstr>
      <vt:lpstr>支持Active Connection</vt:lpstr>
      <vt:lpstr>Connector自动重连</vt:lpstr>
      <vt:lpstr>日志</vt:lpstr>
      <vt:lpstr>总体架构</vt:lpstr>
      <vt:lpstr>PowerPoint 演示文稿</vt:lpstr>
      <vt:lpstr>业务使用简单</vt:lpstr>
      <vt:lpstr>如何使用</vt:lpstr>
      <vt:lpstr>性能对别</vt:lpstr>
      <vt:lpstr>TODO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ChaowangYu</dc:creator>
  <cp:lastModifiedBy>ChaowangYu</cp:lastModifiedBy>
  <cp:revision>102</cp:revision>
  <dcterms:created xsi:type="dcterms:W3CDTF">2016-04-24T14:55:00Z</dcterms:created>
  <dcterms:modified xsi:type="dcterms:W3CDTF">2016-04-26T13:19:12Z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