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1" r:id="rId6"/>
    <p:sldId id="262" r:id="rId7"/>
    <p:sldId id="263"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154" d="100"/>
          <a:sy n="154" d="100"/>
        </p:scale>
        <p:origin x="582"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BOLMO Tor Ivar" userId="536f3619-464c-4686-b0ed-e2f624f09d21" providerId="ADAL" clId="{33C4658F-73A3-4B04-BA09-115F0AEAA19F}"/>
    <pc:docChg chg="custSel addSld modSld sldOrd">
      <pc:chgData name="ASBOLMO Tor Ivar" userId="536f3619-464c-4686-b0ed-e2f624f09d21" providerId="ADAL" clId="{33C4658F-73A3-4B04-BA09-115F0AEAA19F}" dt="2022-02-01T10:42:24.343" v="2600" actId="20577"/>
      <pc:docMkLst>
        <pc:docMk/>
      </pc:docMkLst>
      <pc:sldChg chg="modSp mod">
        <pc:chgData name="ASBOLMO Tor Ivar" userId="536f3619-464c-4686-b0ed-e2f624f09d21" providerId="ADAL" clId="{33C4658F-73A3-4B04-BA09-115F0AEAA19F}" dt="2022-02-01T10:41:12.886" v="2406" actId="20577"/>
        <pc:sldMkLst>
          <pc:docMk/>
          <pc:sldMk cId="1715518250" sldId="261"/>
        </pc:sldMkLst>
        <pc:spChg chg="mod">
          <ac:chgData name="ASBOLMO Tor Ivar" userId="536f3619-464c-4686-b0ed-e2f624f09d21" providerId="ADAL" clId="{33C4658F-73A3-4B04-BA09-115F0AEAA19F}" dt="2022-02-01T10:41:12.886" v="2406" actId="20577"/>
          <ac:spMkLst>
            <pc:docMk/>
            <pc:sldMk cId="1715518250" sldId="261"/>
            <ac:spMk id="3" creationId="{35552B15-99AE-4EBF-829B-0BE83065706F}"/>
          </ac:spMkLst>
        </pc:spChg>
      </pc:sldChg>
      <pc:sldChg chg="modSp mod">
        <pc:chgData name="ASBOLMO Tor Ivar" userId="536f3619-464c-4686-b0ed-e2f624f09d21" providerId="ADAL" clId="{33C4658F-73A3-4B04-BA09-115F0AEAA19F}" dt="2022-02-01T10:39:13.914" v="2218" actId="20577"/>
        <pc:sldMkLst>
          <pc:docMk/>
          <pc:sldMk cId="739628422" sldId="262"/>
        </pc:sldMkLst>
        <pc:spChg chg="mod">
          <ac:chgData name="ASBOLMO Tor Ivar" userId="536f3619-464c-4686-b0ed-e2f624f09d21" providerId="ADAL" clId="{33C4658F-73A3-4B04-BA09-115F0AEAA19F}" dt="2022-02-01T10:39:13.914" v="2218" actId="20577"/>
          <ac:spMkLst>
            <pc:docMk/>
            <pc:sldMk cId="739628422" sldId="262"/>
            <ac:spMk id="3" creationId="{5BF68B1D-4DF5-44E2-80C8-B34E53E467AB}"/>
          </ac:spMkLst>
        </pc:spChg>
      </pc:sldChg>
      <pc:sldChg chg="modSp mod">
        <pc:chgData name="ASBOLMO Tor Ivar" userId="536f3619-464c-4686-b0ed-e2f624f09d21" providerId="ADAL" clId="{33C4658F-73A3-4B04-BA09-115F0AEAA19F}" dt="2022-02-01T10:09:52.267" v="26" actId="20577"/>
        <pc:sldMkLst>
          <pc:docMk/>
          <pc:sldMk cId="4181077344" sldId="263"/>
        </pc:sldMkLst>
        <pc:spChg chg="mod">
          <ac:chgData name="ASBOLMO Tor Ivar" userId="536f3619-464c-4686-b0ed-e2f624f09d21" providerId="ADAL" clId="{33C4658F-73A3-4B04-BA09-115F0AEAA19F}" dt="2022-02-01T10:09:52.267" v="26" actId="20577"/>
          <ac:spMkLst>
            <pc:docMk/>
            <pc:sldMk cId="4181077344" sldId="263"/>
            <ac:spMk id="3" creationId="{DCD3F41F-4B54-4A0C-B417-2F6A51506418}"/>
          </ac:spMkLst>
        </pc:spChg>
      </pc:sldChg>
      <pc:sldChg chg="modSp mod">
        <pc:chgData name="ASBOLMO Tor Ivar" userId="536f3619-464c-4686-b0ed-e2f624f09d21" providerId="ADAL" clId="{33C4658F-73A3-4B04-BA09-115F0AEAA19F}" dt="2022-02-01T10:42:24.343" v="2600" actId="20577"/>
        <pc:sldMkLst>
          <pc:docMk/>
          <pc:sldMk cId="13219689" sldId="264"/>
        </pc:sldMkLst>
        <pc:spChg chg="mod">
          <ac:chgData name="ASBOLMO Tor Ivar" userId="536f3619-464c-4686-b0ed-e2f624f09d21" providerId="ADAL" clId="{33C4658F-73A3-4B04-BA09-115F0AEAA19F}" dt="2022-02-01T10:42:24.343" v="2600" actId="20577"/>
          <ac:spMkLst>
            <pc:docMk/>
            <pc:sldMk cId="13219689" sldId="264"/>
            <ac:spMk id="3" creationId="{1D708227-FDF4-4F6D-BD12-DBDC508BB386}"/>
          </ac:spMkLst>
        </pc:spChg>
      </pc:sldChg>
      <pc:sldChg chg="addSp delSp modSp mod ord modClrScheme chgLayout">
        <pc:chgData name="ASBOLMO Tor Ivar" userId="536f3619-464c-4686-b0ed-e2f624f09d21" providerId="ADAL" clId="{33C4658F-73A3-4B04-BA09-115F0AEAA19F}" dt="2022-02-01T10:40:15.567" v="2229"/>
        <pc:sldMkLst>
          <pc:docMk/>
          <pc:sldMk cId="1888146652" sldId="265"/>
        </pc:sldMkLst>
        <pc:spChg chg="mod ord">
          <ac:chgData name="ASBOLMO Tor Ivar" userId="536f3619-464c-4686-b0ed-e2f624f09d21" providerId="ADAL" clId="{33C4658F-73A3-4B04-BA09-115F0AEAA19F}" dt="2022-02-01T10:11:58.747" v="44" actId="700"/>
          <ac:spMkLst>
            <pc:docMk/>
            <pc:sldMk cId="1888146652" sldId="265"/>
            <ac:spMk id="2" creationId="{0B9D3EDA-CB67-44C1-8037-F2D89F9F66FB}"/>
          </ac:spMkLst>
        </pc:spChg>
        <pc:spChg chg="mod ord">
          <ac:chgData name="ASBOLMO Tor Ivar" userId="536f3619-464c-4686-b0ed-e2f624f09d21" providerId="ADAL" clId="{33C4658F-73A3-4B04-BA09-115F0AEAA19F}" dt="2022-02-01T10:33:49.106" v="1622" actId="20577"/>
          <ac:spMkLst>
            <pc:docMk/>
            <pc:sldMk cId="1888146652" sldId="265"/>
            <ac:spMk id="3" creationId="{50D9619C-4F69-4D60-8C4F-5D91AFA75DEC}"/>
          </ac:spMkLst>
        </pc:spChg>
        <pc:spChg chg="add del mod ord">
          <ac:chgData name="ASBOLMO Tor Ivar" userId="536f3619-464c-4686-b0ed-e2f624f09d21" providerId="ADAL" clId="{33C4658F-73A3-4B04-BA09-115F0AEAA19F}" dt="2022-02-01T10:11:59.971" v="45" actId="22"/>
          <ac:spMkLst>
            <pc:docMk/>
            <pc:sldMk cId="1888146652" sldId="265"/>
            <ac:spMk id="4" creationId="{3B74A203-F658-4280-A06E-74329616C283}"/>
          </ac:spMkLst>
        </pc:spChg>
        <pc:spChg chg="add del mod">
          <ac:chgData name="ASBOLMO Tor Ivar" userId="536f3619-464c-4686-b0ed-e2f624f09d21" providerId="ADAL" clId="{33C4658F-73A3-4B04-BA09-115F0AEAA19F}" dt="2022-02-01T10:26:08.055" v="777" actId="478"/>
          <ac:spMkLst>
            <pc:docMk/>
            <pc:sldMk cId="1888146652" sldId="265"/>
            <ac:spMk id="8" creationId="{DF3973F3-3C59-4467-9DEC-0D65DAD1527D}"/>
          </ac:spMkLst>
        </pc:spChg>
        <pc:picChg chg="add del mod ord">
          <ac:chgData name="ASBOLMO Tor Ivar" userId="536f3619-464c-4686-b0ed-e2f624f09d21" providerId="ADAL" clId="{33C4658F-73A3-4B04-BA09-115F0AEAA19F}" dt="2022-02-01T10:25:47.140" v="771" actId="478"/>
          <ac:picMkLst>
            <pc:docMk/>
            <pc:sldMk cId="1888146652" sldId="265"/>
            <ac:picMk id="6" creationId="{4478C487-6013-4905-AC4A-DC13DC079DE4}"/>
          </ac:picMkLst>
        </pc:picChg>
        <pc:picChg chg="add mod">
          <ac:chgData name="ASBOLMO Tor Ivar" userId="536f3619-464c-4686-b0ed-e2f624f09d21" providerId="ADAL" clId="{33C4658F-73A3-4B04-BA09-115F0AEAA19F}" dt="2022-02-01T10:26:18.390" v="779" actId="1076"/>
          <ac:picMkLst>
            <pc:docMk/>
            <pc:sldMk cId="1888146652" sldId="265"/>
            <ac:picMk id="10" creationId="{771D8CB6-77B6-4BB4-B640-BDCE1626EC6C}"/>
          </ac:picMkLst>
        </pc:picChg>
      </pc:sldChg>
      <pc:sldChg chg="addSp delSp modSp mod ord modClrScheme chgLayout">
        <pc:chgData name="ASBOLMO Tor Ivar" userId="536f3619-464c-4686-b0ed-e2f624f09d21" providerId="ADAL" clId="{33C4658F-73A3-4B04-BA09-115F0AEAA19F}" dt="2022-02-01T10:40:18.629" v="2231"/>
        <pc:sldMkLst>
          <pc:docMk/>
          <pc:sldMk cId="1977831268" sldId="266"/>
        </pc:sldMkLst>
        <pc:spChg chg="mod ord">
          <ac:chgData name="ASBOLMO Tor Ivar" userId="536f3619-464c-4686-b0ed-e2f624f09d21" providerId="ADAL" clId="{33C4658F-73A3-4B04-BA09-115F0AEAA19F}" dt="2022-02-01T10:12:51.016" v="48" actId="700"/>
          <ac:spMkLst>
            <pc:docMk/>
            <pc:sldMk cId="1977831268" sldId="266"/>
            <ac:spMk id="2" creationId="{2D4D6A62-61E3-4188-91C3-E2999243F653}"/>
          </ac:spMkLst>
        </pc:spChg>
        <pc:spChg chg="mod ord">
          <ac:chgData name="ASBOLMO Tor Ivar" userId="536f3619-464c-4686-b0ed-e2f624f09d21" providerId="ADAL" clId="{33C4658F-73A3-4B04-BA09-115F0AEAA19F}" dt="2022-02-01T10:35:58.852" v="1923" actId="20577"/>
          <ac:spMkLst>
            <pc:docMk/>
            <pc:sldMk cId="1977831268" sldId="266"/>
            <ac:spMk id="3" creationId="{241AB283-C39C-433F-BFD4-860448A9AACC}"/>
          </ac:spMkLst>
        </pc:spChg>
        <pc:spChg chg="add del mod ord">
          <ac:chgData name="ASBOLMO Tor Ivar" userId="536f3619-464c-4686-b0ed-e2f624f09d21" providerId="ADAL" clId="{33C4658F-73A3-4B04-BA09-115F0AEAA19F}" dt="2022-02-01T10:12:52.450" v="49" actId="22"/>
          <ac:spMkLst>
            <pc:docMk/>
            <pc:sldMk cId="1977831268" sldId="266"/>
            <ac:spMk id="4" creationId="{266F345A-7A53-4A5C-933A-E94ECF2D0E7A}"/>
          </ac:spMkLst>
        </pc:spChg>
        <pc:picChg chg="add mod ord">
          <ac:chgData name="ASBOLMO Tor Ivar" userId="536f3619-464c-4686-b0ed-e2f624f09d21" providerId="ADAL" clId="{33C4658F-73A3-4B04-BA09-115F0AEAA19F}" dt="2022-02-01T10:13:03.910" v="51" actId="1076"/>
          <ac:picMkLst>
            <pc:docMk/>
            <pc:sldMk cId="1977831268" sldId="266"/>
            <ac:picMk id="6" creationId="{D790C497-DEF1-401D-97B8-AB5A4B1792A5}"/>
          </ac:picMkLst>
        </pc:picChg>
      </pc:sldChg>
      <pc:sldChg chg="modSp mod modNotesTx">
        <pc:chgData name="ASBOLMO Tor Ivar" userId="536f3619-464c-4686-b0ed-e2f624f09d21" providerId="ADAL" clId="{33C4658F-73A3-4B04-BA09-115F0AEAA19F}" dt="2022-02-01T10:21:37.323" v="649" actId="20577"/>
        <pc:sldMkLst>
          <pc:docMk/>
          <pc:sldMk cId="2183928377" sldId="267"/>
        </pc:sldMkLst>
        <pc:spChg chg="mod">
          <ac:chgData name="ASBOLMO Tor Ivar" userId="536f3619-464c-4686-b0ed-e2f624f09d21" providerId="ADAL" clId="{33C4658F-73A3-4B04-BA09-115F0AEAA19F}" dt="2022-02-01T10:21:37.323" v="649" actId="20577"/>
          <ac:spMkLst>
            <pc:docMk/>
            <pc:sldMk cId="2183928377" sldId="267"/>
            <ac:spMk id="3" creationId="{07CF828B-182E-460C-8C7E-E5C2DB8A0E86}"/>
          </ac:spMkLst>
        </pc:spChg>
      </pc:sldChg>
      <pc:sldChg chg="modSp mod">
        <pc:chgData name="ASBOLMO Tor Ivar" userId="536f3619-464c-4686-b0ed-e2f624f09d21" providerId="ADAL" clId="{33C4658F-73A3-4B04-BA09-115F0AEAA19F}" dt="2022-02-01T10:32:55.727" v="1539" actId="20577"/>
        <pc:sldMkLst>
          <pc:docMk/>
          <pc:sldMk cId="4209480683" sldId="268"/>
        </pc:sldMkLst>
        <pc:spChg chg="mod">
          <ac:chgData name="ASBOLMO Tor Ivar" userId="536f3619-464c-4686-b0ed-e2f624f09d21" providerId="ADAL" clId="{33C4658F-73A3-4B04-BA09-115F0AEAA19F}" dt="2022-02-01T10:32:55.727" v="1539" actId="20577"/>
          <ac:spMkLst>
            <pc:docMk/>
            <pc:sldMk cId="4209480683" sldId="268"/>
            <ac:spMk id="3" creationId="{C8FEFB3D-6CB3-472A-9E8C-D80E5278B276}"/>
          </ac:spMkLst>
        </pc:spChg>
      </pc:sldChg>
      <pc:sldChg chg="modSp new mod">
        <pc:chgData name="ASBOLMO Tor Ivar" userId="536f3619-464c-4686-b0ed-e2f624f09d21" providerId="ADAL" clId="{33C4658F-73A3-4B04-BA09-115F0AEAA19F}" dt="2022-02-01T10:41:37.281" v="2484" actId="20577"/>
        <pc:sldMkLst>
          <pc:docMk/>
          <pc:sldMk cId="3413255856" sldId="269"/>
        </pc:sldMkLst>
        <pc:spChg chg="mod">
          <ac:chgData name="ASBOLMO Tor Ivar" userId="536f3619-464c-4686-b0ed-e2f624f09d21" providerId="ADAL" clId="{33C4658F-73A3-4B04-BA09-115F0AEAA19F}" dt="2022-02-01T10:40:34.416" v="2245" actId="20577"/>
          <ac:spMkLst>
            <pc:docMk/>
            <pc:sldMk cId="3413255856" sldId="269"/>
            <ac:spMk id="2" creationId="{2B84EA0C-7482-480E-ADF1-79F4C52C14CE}"/>
          </ac:spMkLst>
        </pc:spChg>
        <pc:spChg chg="mod">
          <ac:chgData name="ASBOLMO Tor Ivar" userId="536f3619-464c-4686-b0ed-e2f624f09d21" providerId="ADAL" clId="{33C4658F-73A3-4B04-BA09-115F0AEAA19F}" dt="2022-02-01T10:41:37.281" v="2484" actId="20577"/>
          <ac:spMkLst>
            <pc:docMk/>
            <pc:sldMk cId="3413255856" sldId="269"/>
            <ac:spMk id="3" creationId="{65EDE1CC-EC0B-47C4-B886-38A3F4E465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6E6E6"/>
                </a:solidFill>
                <a:effectLst/>
                <a:latin typeface="Segoe UI" panose="020B0502040204020203" pitchFamily="34" charset="0"/>
              </a:rPr>
              <a:t>A service tag represents a group of IP address prefixes from a given Azure service. Microsoft manages the address prefixes encompassed by the service tag and automatically updates the service tag as addresses change, minimizing the complexity of frequent updates to network security rules.</a:t>
            </a:r>
            <a:endParaRPr lang="en-GB"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7742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2004313780,&quot;Placement&quot;:&quot;Footer&quot;,&quot;Top&quot;:520.8117,&quot;Left&quot;:0.0,&quot;SlideWidth&quot;:960,&quot;SlideHeight&quot;:540}">
            <a:extLst>
              <a:ext uri="{FF2B5EF4-FFF2-40B4-BE49-F238E27FC236}">
                <a16:creationId xmlns:a16="http://schemas.microsoft.com/office/drawing/2014/main" id="{E700B632-0C5A-45E1-8E9B-DEA78371860B}"/>
              </a:ext>
            </a:extLst>
          </p:cNvPr>
          <p:cNvSpPr txBox="1"/>
          <p:nvPr userDrawn="1"/>
        </p:nvSpPr>
        <p:spPr>
          <a:xfrm>
            <a:off x="0" y="6614309"/>
            <a:ext cx="1012128" cy="243691"/>
          </a:xfrm>
          <a:prstGeom prst="rect">
            <a:avLst/>
          </a:prstGeom>
          <a:noFill/>
        </p:spPr>
        <p:txBody>
          <a:bodyPr vert="horz" wrap="square" lIns="0" tIns="0" rIns="0" bIns="0" rtlCol="0" anchor="ctr" anchorCtr="1">
            <a:spAutoFit/>
          </a:bodyPr>
          <a:lstStyle/>
          <a:p>
            <a:pPr algn="l">
              <a:spcBef>
                <a:spcPts val="0"/>
              </a:spcBef>
              <a:spcAft>
                <a:spcPts val="0"/>
              </a:spcAft>
            </a:pPr>
            <a:r>
              <a:rPr lang="en-GB" sz="900">
                <a:solidFill>
                  <a:srgbClr val="CF022B"/>
                </a:solidFill>
                <a:latin typeface="Tahoma" panose="020B0604030504040204" pitchFamily="34" charset="0"/>
              </a:rPr>
              <a:t>C2 - Restricted</a:t>
            </a:r>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Azure Networking</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Network Security Groups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EA0C-7482-480E-ADF1-79F4C52C14CE}"/>
              </a:ext>
            </a:extLst>
          </p:cNvPr>
          <p:cNvSpPr>
            <a:spLocks noGrp="1"/>
          </p:cNvSpPr>
          <p:nvPr>
            <p:ph type="title"/>
          </p:nvPr>
        </p:nvSpPr>
        <p:spPr/>
        <p:txBody>
          <a:bodyPr/>
          <a:lstStyle/>
          <a:p>
            <a:r>
              <a:rPr lang="en-GB" dirty="0"/>
              <a:t>NSG Flow Logs</a:t>
            </a:r>
          </a:p>
        </p:txBody>
      </p:sp>
      <p:sp>
        <p:nvSpPr>
          <p:cNvPr id="3" name="Content Placeholder 2">
            <a:extLst>
              <a:ext uri="{FF2B5EF4-FFF2-40B4-BE49-F238E27FC236}">
                <a16:creationId xmlns:a16="http://schemas.microsoft.com/office/drawing/2014/main" id="{65EDE1CC-EC0B-47C4-B886-38A3F4E465C9}"/>
              </a:ext>
            </a:extLst>
          </p:cNvPr>
          <p:cNvSpPr>
            <a:spLocks noGrp="1"/>
          </p:cNvSpPr>
          <p:nvPr>
            <p:ph idx="1"/>
          </p:nvPr>
        </p:nvSpPr>
        <p:spPr/>
        <p:txBody>
          <a:bodyPr/>
          <a:lstStyle/>
          <a:p>
            <a:r>
              <a:rPr lang="en-GB" dirty="0"/>
              <a:t>Logs traffic flowing through NSG</a:t>
            </a:r>
          </a:p>
          <a:p>
            <a:r>
              <a:rPr lang="en-GB" dirty="0"/>
              <a:t>Log Analytics or Storage Account</a:t>
            </a:r>
          </a:p>
          <a:p>
            <a:r>
              <a:rPr lang="en-GB" dirty="0"/>
              <a:t>Further enhancement with Traffic Analytics</a:t>
            </a:r>
          </a:p>
          <a:p>
            <a:r>
              <a:rPr lang="en-GB" dirty="0"/>
              <a:t>Requires Network Watcher</a:t>
            </a:r>
          </a:p>
          <a:p>
            <a:r>
              <a:rPr lang="en-GB" dirty="0"/>
              <a:t>Very helpful in troubleshooting network connectivity issues</a:t>
            </a:r>
          </a:p>
        </p:txBody>
      </p:sp>
    </p:spTree>
    <p:extLst>
      <p:ext uri="{BB962C8B-B14F-4D97-AF65-F5344CB8AC3E}">
        <p14:creationId xmlns:p14="http://schemas.microsoft.com/office/powerpoint/2010/main" val="341325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7AB-8D0A-4135-93C2-83C984491FDB}"/>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5552B15-99AE-4EBF-829B-0BE83065706F}"/>
              </a:ext>
            </a:extLst>
          </p:cNvPr>
          <p:cNvSpPr>
            <a:spLocks noGrp="1"/>
          </p:cNvSpPr>
          <p:nvPr>
            <p:ph idx="1"/>
          </p:nvPr>
        </p:nvSpPr>
        <p:spPr/>
        <p:txBody>
          <a:bodyPr>
            <a:normAutofit/>
          </a:bodyPr>
          <a:lstStyle/>
          <a:p>
            <a:endParaRPr lang="en-GB" dirty="0"/>
          </a:p>
          <a:p>
            <a:r>
              <a:rPr lang="en-GB" dirty="0"/>
              <a:t>What is it?</a:t>
            </a:r>
          </a:p>
          <a:p>
            <a:r>
              <a:rPr lang="en-GB" dirty="0"/>
              <a:t>What is it not?</a:t>
            </a:r>
          </a:p>
          <a:p>
            <a:r>
              <a:rPr lang="en-GB" dirty="0"/>
              <a:t>How to use? Inbound</a:t>
            </a:r>
          </a:p>
          <a:p>
            <a:r>
              <a:rPr lang="en-GB" dirty="0"/>
              <a:t>Outbound</a:t>
            </a:r>
          </a:p>
          <a:p>
            <a:r>
              <a:rPr lang="en-GB" dirty="0"/>
              <a:t>Service Tags</a:t>
            </a:r>
          </a:p>
          <a:p>
            <a:r>
              <a:rPr lang="en-GB" dirty="0"/>
              <a:t>Application Security Groups</a:t>
            </a:r>
          </a:p>
          <a:p>
            <a:r>
              <a:rPr lang="en-GB" dirty="0"/>
              <a:t>NSG Flow Logs</a:t>
            </a:r>
          </a:p>
        </p:txBody>
      </p:sp>
    </p:spTree>
    <p:extLst>
      <p:ext uri="{BB962C8B-B14F-4D97-AF65-F5344CB8AC3E}">
        <p14:creationId xmlns:p14="http://schemas.microsoft.com/office/powerpoint/2010/main" val="171551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ECD4-1F1F-4378-A399-402EC92CD1E8}"/>
              </a:ext>
            </a:extLst>
          </p:cNvPr>
          <p:cNvSpPr>
            <a:spLocks noGrp="1"/>
          </p:cNvSpPr>
          <p:nvPr>
            <p:ph type="title"/>
          </p:nvPr>
        </p:nvSpPr>
        <p:spPr/>
        <p:txBody>
          <a:bodyPr/>
          <a:lstStyle/>
          <a:p>
            <a:r>
              <a:rPr lang="en-GB" dirty="0"/>
              <a:t>What is it?</a:t>
            </a:r>
          </a:p>
        </p:txBody>
      </p:sp>
      <p:sp>
        <p:nvSpPr>
          <p:cNvPr id="3" name="Content Placeholder 2">
            <a:extLst>
              <a:ext uri="{FF2B5EF4-FFF2-40B4-BE49-F238E27FC236}">
                <a16:creationId xmlns:a16="http://schemas.microsoft.com/office/drawing/2014/main" id="{5BF68B1D-4DF5-44E2-80C8-B34E53E467AB}"/>
              </a:ext>
            </a:extLst>
          </p:cNvPr>
          <p:cNvSpPr>
            <a:spLocks noGrp="1"/>
          </p:cNvSpPr>
          <p:nvPr>
            <p:ph idx="1"/>
          </p:nvPr>
        </p:nvSpPr>
        <p:spPr/>
        <p:txBody>
          <a:bodyPr/>
          <a:lstStyle/>
          <a:p>
            <a:r>
              <a:rPr lang="en-GB" dirty="0"/>
              <a:t>Network Access Control List</a:t>
            </a:r>
          </a:p>
          <a:p>
            <a:r>
              <a:rPr lang="en-GB" dirty="0"/>
              <a:t>5-tuple (</a:t>
            </a:r>
            <a:r>
              <a:rPr lang="en-GB" dirty="0" err="1"/>
              <a:t>Source,SourcePort,Destination,DestinationPort,Protocol</a:t>
            </a:r>
            <a:r>
              <a:rPr lang="en-GB" dirty="0"/>
              <a:t>)</a:t>
            </a:r>
          </a:p>
          <a:p>
            <a:r>
              <a:rPr lang="en-GB" dirty="0"/>
              <a:t>Security Rules</a:t>
            </a:r>
          </a:p>
          <a:p>
            <a:r>
              <a:rPr lang="en-GB" dirty="0"/>
              <a:t>Associated to subnets or NICs</a:t>
            </a:r>
          </a:p>
          <a:p>
            <a:pPr lvl="1"/>
            <a:r>
              <a:rPr lang="en-GB" dirty="0"/>
              <a:t>Subnets and NICs can have zero or one NSG</a:t>
            </a:r>
          </a:p>
          <a:p>
            <a:pPr lvl="1"/>
            <a:r>
              <a:rPr lang="en-GB" dirty="0"/>
              <a:t>NSGs can be associated to as many subnets and NICs as you choose</a:t>
            </a:r>
          </a:p>
        </p:txBody>
      </p:sp>
    </p:spTree>
    <p:extLst>
      <p:ext uri="{BB962C8B-B14F-4D97-AF65-F5344CB8AC3E}">
        <p14:creationId xmlns:p14="http://schemas.microsoft.com/office/powerpoint/2010/main" val="73962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352-ABAE-4773-B512-73E108474FBA}"/>
              </a:ext>
            </a:extLst>
          </p:cNvPr>
          <p:cNvSpPr>
            <a:spLocks noGrp="1"/>
          </p:cNvSpPr>
          <p:nvPr>
            <p:ph type="title"/>
          </p:nvPr>
        </p:nvSpPr>
        <p:spPr/>
        <p:txBody>
          <a:bodyPr/>
          <a:lstStyle/>
          <a:p>
            <a:r>
              <a:rPr lang="en-GB" dirty="0"/>
              <a:t>What is it not?</a:t>
            </a:r>
          </a:p>
        </p:txBody>
      </p:sp>
      <p:sp>
        <p:nvSpPr>
          <p:cNvPr id="3" name="Content Placeholder 2">
            <a:extLst>
              <a:ext uri="{FF2B5EF4-FFF2-40B4-BE49-F238E27FC236}">
                <a16:creationId xmlns:a16="http://schemas.microsoft.com/office/drawing/2014/main" id="{DCD3F41F-4B54-4A0C-B417-2F6A51506418}"/>
              </a:ext>
            </a:extLst>
          </p:cNvPr>
          <p:cNvSpPr>
            <a:spLocks noGrp="1"/>
          </p:cNvSpPr>
          <p:nvPr>
            <p:ph idx="1"/>
          </p:nvPr>
        </p:nvSpPr>
        <p:spPr/>
        <p:txBody>
          <a:bodyPr/>
          <a:lstStyle/>
          <a:p>
            <a:r>
              <a:rPr lang="en-GB" dirty="0"/>
              <a:t>A Firewall</a:t>
            </a:r>
          </a:p>
          <a:p>
            <a:r>
              <a:rPr lang="en-GB" dirty="0"/>
              <a:t>Intrusion Detection System</a:t>
            </a:r>
          </a:p>
          <a:p>
            <a:r>
              <a:rPr lang="en-GB" dirty="0"/>
              <a:t>Intrusion Prevention System</a:t>
            </a:r>
          </a:p>
          <a:p>
            <a:r>
              <a:rPr lang="en-GB" dirty="0"/>
              <a:t>FQDN filter</a:t>
            </a:r>
          </a:p>
        </p:txBody>
      </p:sp>
    </p:spTree>
    <p:extLst>
      <p:ext uri="{BB962C8B-B14F-4D97-AF65-F5344CB8AC3E}">
        <p14:creationId xmlns:p14="http://schemas.microsoft.com/office/powerpoint/2010/main" val="418107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795-2132-4FF4-B39D-76D00D646A12}"/>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1D708227-FDF4-4F6D-BD12-DBDC508BB386}"/>
              </a:ext>
            </a:extLst>
          </p:cNvPr>
          <p:cNvSpPr>
            <a:spLocks noGrp="1"/>
          </p:cNvSpPr>
          <p:nvPr>
            <p:ph idx="1"/>
          </p:nvPr>
        </p:nvSpPr>
        <p:spPr/>
        <p:txBody>
          <a:bodyPr/>
          <a:lstStyle/>
          <a:p>
            <a:r>
              <a:rPr lang="en-GB" dirty="0"/>
              <a:t>Always associate to subnet (All supported subnets should have NSG)</a:t>
            </a:r>
          </a:p>
          <a:p>
            <a:pPr lvl="1"/>
            <a:r>
              <a:rPr lang="en-GB" dirty="0"/>
              <a:t>Prefer policy to force NSG on subnets (Deny, or at least Audit)</a:t>
            </a:r>
          </a:p>
          <a:p>
            <a:r>
              <a:rPr lang="en-GB" dirty="0"/>
              <a:t>Always add some buffer between security rule priority 100, 150, 200, 250, 300, etc.</a:t>
            </a:r>
          </a:p>
          <a:p>
            <a:r>
              <a:rPr lang="en-GB" dirty="0"/>
              <a:t>“Never” associate to NIC</a:t>
            </a:r>
          </a:p>
          <a:p>
            <a:r>
              <a:rPr lang="en-GB" dirty="0"/>
              <a:t>Never allow RDP from internet!</a:t>
            </a:r>
          </a:p>
          <a:p>
            <a:r>
              <a:rPr lang="en-GB" dirty="0"/>
              <a:t>Never allow SSH from internet!</a:t>
            </a:r>
          </a:p>
          <a:p>
            <a:r>
              <a:rPr lang="en-GB" dirty="0"/>
              <a:t>Can be tiered </a:t>
            </a:r>
            <a:r>
              <a:rPr lang="en-GB"/>
              <a:t>when associated to subnet and NIC of VM in subnet</a:t>
            </a:r>
            <a:endParaRPr lang="en-GB" dirty="0"/>
          </a:p>
        </p:txBody>
      </p:sp>
    </p:spTree>
    <p:extLst>
      <p:ext uri="{BB962C8B-B14F-4D97-AF65-F5344CB8AC3E}">
        <p14:creationId xmlns:p14="http://schemas.microsoft.com/office/powerpoint/2010/main" val="1321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EDA-CB67-44C1-8037-F2D89F9F66FB}"/>
              </a:ext>
            </a:extLst>
          </p:cNvPr>
          <p:cNvSpPr>
            <a:spLocks noGrp="1"/>
          </p:cNvSpPr>
          <p:nvPr>
            <p:ph type="title"/>
          </p:nvPr>
        </p:nvSpPr>
        <p:spPr/>
        <p:txBody>
          <a:bodyPr/>
          <a:lstStyle/>
          <a:p>
            <a:r>
              <a:rPr lang="en-GB" dirty="0"/>
              <a:t>Inbound</a:t>
            </a:r>
          </a:p>
        </p:txBody>
      </p:sp>
      <p:sp>
        <p:nvSpPr>
          <p:cNvPr id="3" name="Content Placeholder 2">
            <a:extLst>
              <a:ext uri="{FF2B5EF4-FFF2-40B4-BE49-F238E27FC236}">
                <a16:creationId xmlns:a16="http://schemas.microsoft.com/office/drawing/2014/main" id="{50D9619C-4F69-4D60-8C4F-5D91AFA75DEC}"/>
              </a:ext>
            </a:extLst>
          </p:cNvPr>
          <p:cNvSpPr>
            <a:spLocks noGrp="1"/>
          </p:cNvSpPr>
          <p:nvPr>
            <p:ph sz="half" idx="1"/>
          </p:nvPr>
        </p:nvSpPr>
        <p:spPr>
          <a:xfrm>
            <a:off x="581193" y="2228003"/>
            <a:ext cx="4240841" cy="3633047"/>
          </a:xfrm>
        </p:spPr>
        <p:txBody>
          <a:bodyPr/>
          <a:lstStyle/>
          <a:p>
            <a:r>
              <a:rPr lang="en-GB" dirty="0"/>
              <a:t>Added rules priority 100 - 4096</a:t>
            </a:r>
          </a:p>
          <a:p>
            <a:r>
              <a:rPr lang="en-GB" dirty="0"/>
              <a:t>4096 in picture restricts also internal subnet traffic VM to VM</a:t>
            </a:r>
          </a:p>
          <a:p>
            <a:r>
              <a:rPr lang="en-GB" dirty="0"/>
              <a:t>Default rules above 65000</a:t>
            </a:r>
          </a:p>
          <a:p>
            <a:r>
              <a:rPr lang="en-GB" dirty="0"/>
              <a:t>Cannot be deleted</a:t>
            </a:r>
          </a:p>
        </p:txBody>
      </p:sp>
      <p:pic>
        <p:nvPicPr>
          <p:cNvPr id="10" name="Picture 9">
            <a:extLst>
              <a:ext uri="{FF2B5EF4-FFF2-40B4-BE49-F238E27FC236}">
                <a16:creationId xmlns:a16="http://schemas.microsoft.com/office/drawing/2014/main" id="{771D8CB6-77B6-4BB4-B640-BDCE1626EC6C}"/>
              </a:ext>
            </a:extLst>
          </p:cNvPr>
          <p:cNvPicPr>
            <a:picLocks noChangeAspect="1"/>
          </p:cNvPicPr>
          <p:nvPr/>
        </p:nvPicPr>
        <p:blipFill>
          <a:blip r:embed="rId2"/>
          <a:stretch>
            <a:fillRect/>
          </a:stretch>
        </p:blipFill>
        <p:spPr>
          <a:xfrm>
            <a:off x="5039748" y="3358457"/>
            <a:ext cx="6997902" cy="1372138"/>
          </a:xfrm>
          <a:prstGeom prst="rect">
            <a:avLst/>
          </a:prstGeom>
        </p:spPr>
      </p:pic>
    </p:spTree>
    <p:extLst>
      <p:ext uri="{BB962C8B-B14F-4D97-AF65-F5344CB8AC3E}">
        <p14:creationId xmlns:p14="http://schemas.microsoft.com/office/powerpoint/2010/main" val="188814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6A62-61E3-4188-91C3-E2999243F653}"/>
              </a:ext>
            </a:extLst>
          </p:cNvPr>
          <p:cNvSpPr>
            <a:spLocks noGrp="1"/>
          </p:cNvSpPr>
          <p:nvPr>
            <p:ph type="title"/>
          </p:nvPr>
        </p:nvSpPr>
        <p:spPr/>
        <p:txBody>
          <a:bodyPr/>
          <a:lstStyle/>
          <a:p>
            <a:r>
              <a:rPr lang="en-GB" dirty="0"/>
              <a:t>Outbound</a:t>
            </a:r>
          </a:p>
        </p:txBody>
      </p:sp>
      <p:sp>
        <p:nvSpPr>
          <p:cNvPr id="3" name="Content Placeholder 2">
            <a:extLst>
              <a:ext uri="{FF2B5EF4-FFF2-40B4-BE49-F238E27FC236}">
                <a16:creationId xmlns:a16="http://schemas.microsoft.com/office/drawing/2014/main" id="{241AB283-C39C-433F-BFD4-860448A9AACC}"/>
              </a:ext>
            </a:extLst>
          </p:cNvPr>
          <p:cNvSpPr>
            <a:spLocks noGrp="1"/>
          </p:cNvSpPr>
          <p:nvPr>
            <p:ph sz="half" idx="1"/>
          </p:nvPr>
        </p:nvSpPr>
        <p:spPr/>
        <p:txBody>
          <a:bodyPr/>
          <a:lstStyle/>
          <a:p>
            <a:r>
              <a:rPr lang="en-GB" dirty="0"/>
              <a:t>I never add outbound deny rules</a:t>
            </a:r>
          </a:p>
          <a:p>
            <a:pPr lvl="1"/>
            <a:r>
              <a:rPr lang="en-GB" dirty="0"/>
              <a:t>Might be necessary in fringe cases, where VM needs access only to storage or something, but not practical or secure enough IMO</a:t>
            </a:r>
          </a:p>
          <a:p>
            <a:r>
              <a:rPr lang="en-GB" dirty="0"/>
              <a:t>Adds unnecessary complexity</a:t>
            </a:r>
          </a:p>
          <a:p>
            <a:r>
              <a:rPr lang="en-GB" dirty="0"/>
              <a:t>NSGs are not intelligent firewalls</a:t>
            </a:r>
          </a:p>
          <a:p>
            <a:r>
              <a:rPr lang="en-GB" dirty="0"/>
              <a:t>Rather control inbound on other NSGs</a:t>
            </a:r>
          </a:p>
          <a:p>
            <a:r>
              <a:rPr lang="en-GB" dirty="0"/>
              <a:t>Use real firewalls (</a:t>
            </a:r>
            <a:r>
              <a:rPr lang="en-GB" dirty="0" err="1"/>
              <a:t>AzFW</a:t>
            </a:r>
            <a:r>
              <a:rPr lang="en-GB" dirty="0"/>
              <a:t> / NVA) for outbound filtering and restriction</a:t>
            </a:r>
          </a:p>
        </p:txBody>
      </p:sp>
      <p:pic>
        <p:nvPicPr>
          <p:cNvPr id="6" name="Content Placeholder 5">
            <a:extLst>
              <a:ext uri="{FF2B5EF4-FFF2-40B4-BE49-F238E27FC236}">
                <a16:creationId xmlns:a16="http://schemas.microsoft.com/office/drawing/2014/main" id="{D790C497-DEF1-401D-97B8-AB5A4B1792A5}"/>
              </a:ext>
            </a:extLst>
          </p:cNvPr>
          <p:cNvPicPr>
            <a:picLocks noGrp="1" noChangeAspect="1"/>
          </p:cNvPicPr>
          <p:nvPr>
            <p:ph sz="half" idx="2"/>
          </p:nvPr>
        </p:nvPicPr>
        <p:blipFill>
          <a:blip r:embed="rId2"/>
          <a:stretch>
            <a:fillRect/>
          </a:stretch>
        </p:blipFill>
        <p:spPr>
          <a:xfrm>
            <a:off x="6253221" y="2731318"/>
            <a:ext cx="5422900" cy="697682"/>
          </a:xfrm>
        </p:spPr>
      </p:pic>
    </p:spTree>
    <p:extLst>
      <p:ext uri="{BB962C8B-B14F-4D97-AF65-F5344CB8AC3E}">
        <p14:creationId xmlns:p14="http://schemas.microsoft.com/office/powerpoint/2010/main" val="197783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7919-054B-4C8F-8AD8-7179CCF9251A}"/>
              </a:ext>
            </a:extLst>
          </p:cNvPr>
          <p:cNvSpPr>
            <a:spLocks noGrp="1"/>
          </p:cNvSpPr>
          <p:nvPr>
            <p:ph type="title"/>
          </p:nvPr>
        </p:nvSpPr>
        <p:spPr/>
        <p:txBody>
          <a:bodyPr/>
          <a:lstStyle/>
          <a:p>
            <a:r>
              <a:rPr lang="en-GB" dirty="0"/>
              <a:t>Service Tags</a:t>
            </a:r>
          </a:p>
        </p:txBody>
      </p:sp>
      <p:sp>
        <p:nvSpPr>
          <p:cNvPr id="3" name="Content Placeholder 2">
            <a:extLst>
              <a:ext uri="{FF2B5EF4-FFF2-40B4-BE49-F238E27FC236}">
                <a16:creationId xmlns:a16="http://schemas.microsoft.com/office/drawing/2014/main" id="{07CF828B-182E-460C-8C7E-E5C2DB8A0E86}"/>
              </a:ext>
            </a:extLst>
          </p:cNvPr>
          <p:cNvSpPr>
            <a:spLocks noGrp="1"/>
          </p:cNvSpPr>
          <p:nvPr>
            <p:ph idx="1"/>
          </p:nvPr>
        </p:nvSpPr>
        <p:spPr/>
        <p:txBody>
          <a:bodyPr>
            <a:normAutofit lnSpcReduction="10000"/>
          </a:bodyPr>
          <a:lstStyle/>
          <a:p>
            <a:r>
              <a:rPr lang="en-GB" dirty="0"/>
              <a:t>Managed by Microsoft</a:t>
            </a:r>
          </a:p>
          <a:p>
            <a:r>
              <a:rPr lang="en-GB" dirty="0"/>
              <a:t>Abstracts IP addresses for certain services</a:t>
            </a:r>
          </a:p>
          <a:p>
            <a:r>
              <a:rPr lang="en-GB" dirty="0"/>
              <a:t>Commonly used:</a:t>
            </a:r>
          </a:p>
          <a:p>
            <a:pPr lvl="1"/>
            <a:r>
              <a:rPr lang="en-GB" dirty="0"/>
              <a:t>Internet – All Internet addresses</a:t>
            </a:r>
          </a:p>
          <a:p>
            <a:pPr lvl="1"/>
            <a:r>
              <a:rPr lang="en-GB" dirty="0" err="1"/>
              <a:t>VirtualNetwork</a:t>
            </a:r>
            <a:r>
              <a:rPr lang="en-GB" dirty="0"/>
              <a:t> – Hub, Spoke, VPN, ExpressRoute</a:t>
            </a:r>
          </a:p>
          <a:p>
            <a:pPr lvl="1"/>
            <a:r>
              <a:rPr lang="en-GB" dirty="0" err="1"/>
              <a:t>AzureLoadBalancer</a:t>
            </a:r>
            <a:r>
              <a:rPr lang="en-GB" dirty="0"/>
              <a:t> – Azure Load Balancer probe health check</a:t>
            </a:r>
          </a:p>
          <a:p>
            <a:r>
              <a:rPr lang="en-GB" dirty="0"/>
              <a:t>Resources:</a:t>
            </a:r>
          </a:p>
          <a:p>
            <a:pPr lvl="1"/>
            <a:r>
              <a:rPr lang="en-GB" dirty="0" err="1"/>
              <a:t>AzureKeyVault.NorwayEast</a:t>
            </a:r>
            <a:r>
              <a:rPr lang="en-GB" dirty="0"/>
              <a:t> – Key Vaults in Norway East</a:t>
            </a:r>
          </a:p>
          <a:p>
            <a:pPr lvl="1"/>
            <a:r>
              <a:rPr lang="en-GB" dirty="0" err="1"/>
              <a:t>Sql.WestEurope</a:t>
            </a:r>
            <a:r>
              <a:rPr lang="en-GB" dirty="0"/>
              <a:t> – SQL Resources in West Europe</a:t>
            </a:r>
          </a:p>
          <a:p>
            <a:pPr lvl="1"/>
            <a:r>
              <a:rPr lang="en-GB" dirty="0" err="1"/>
              <a:t>Storage.NorthEurope</a:t>
            </a:r>
            <a:r>
              <a:rPr lang="en-GB" dirty="0"/>
              <a:t> – Storage Accounts in North Europe</a:t>
            </a:r>
          </a:p>
        </p:txBody>
      </p:sp>
    </p:spTree>
    <p:extLst>
      <p:ext uri="{BB962C8B-B14F-4D97-AF65-F5344CB8AC3E}">
        <p14:creationId xmlns:p14="http://schemas.microsoft.com/office/powerpoint/2010/main" val="218392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489A-4304-426A-80F1-8D761EB9895B}"/>
              </a:ext>
            </a:extLst>
          </p:cNvPr>
          <p:cNvSpPr>
            <a:spLocks noGrp="1"/>
          </p:cNvSpPr>
          <p:nvPr>
            <p:ph type="title"/>
          </p:nvPr>
        </p:nvSpPr>
        <p:spPr/>
        <p:txBody>
          <a:bodyPr/>
          <a:lstStyle/>
          <a:p>
            <a:r>
              <a:rPr lang="en-GB" dirty="0"/>
              <a:t>Application Security Groups</a:t>
            </a:r>
          </a:p>
        </p:txBody>
      </p:sp>
      <p:sp>
        <p:nvSpPr>
          <p:cNvPr id="3" name="Content Placeholder 2">
            <a:extLst>
              <a:ext uri="{FF2B5EF4-FFF2-40B4-BE49-F238E27FC236}">
                <a16:creationId xmlns:a16="http://schemas.microsoft.com/office/drawing/2014/main" id="{C8FEFB3D-6CB3-472A-9E8C-D80E5278B276}"/>
              </a:ext>
            </a:extLst>
          </p:cNvPr>
          <p:cNvSpPr>
            <a:spLocks noGrp="1"/>
          </p:cNvSpPr>
          <p:nvPr>
            <p:ph idx="1"/>
          </p:nvPr>
        </p:nvSpPr>
        <p:spPr/>
        <p:txBody>
          <a:bodyPr/>
          <a:lstStyle/>
          <a:p>
            <a:r>
              <a:rPr lang="en-GB" dirty="0"/>
              <a:t>Group VMs</a:t>
            </a:r>
          </a:p>
          <a:p>
            <a:pPr lvl="1"/>
            <a:r>
              <a:rPr lang="en-GB" dirty="0"/>
              <a:t>App1-DB-asg contains backend VMs for App1</a:t>
            </a:r>
          </a:p>
          <a:p>
            <a:pPr lvl="1"/>
            <a:r>
              <a:rPr lang="en-GB" dirty="0"/>
              <a:t>App1-Web-asg contains frontend VMs for App1</a:t>
            </a:r>
          </a:p>
          <a:p>
            <a:r>
              <a:rPr lang="en-GB" dirty="0"/>
              <a:t>Abstract IP addresses from ruleset</a:t>
            </a:r>
          </a:p>
          <a:p>
            <a:r>
              <a:rPr lang="en-GB" dirty="0"/>
              <a:t>Allow simplified subnet internal micro-segmentation</a:t>
            </a:r>
          </a:p>
          <a:p>
            <a:pPr lvl="1"/>
            <a:r>
              <a:rPr lang="en-GB" dirty="0"/>
              <a:t>Allow http/https from internet to App1-Web-asg</a:t>
            </a:r>
          </a:p>
          <a:p>
            <a:pPr lvl="1"/>
            <a:r>
              <a:rPr lang="en-GB" dirty="0"/>
              <a:t>Allow </a:t>
            </a:r>
            <a:r>
              <a:rPr lang="en-GB" dirty="0" err="1"/>
              <a:t>mssql</a:t>
            </a:r>
            <a:r>
              <a:rPr lang="en-GB" dirty="0"/>
              <a:t> from App1-Web-asg to App1-DB-asg</a:t>
            </a:r>
          </a:p>
          <a:p>
            <a:r>
              <a:rPr lang="en-GB" dirty="0"/>
              <a:t>Associated to VM NIC</a:t>
            </a:r>
          </a:p>
        </p:txBody>
      </p:sp>
    </p:spTree>
    <p:extLst>
      <p:ext uri="{BB962C8B-B14F-4D97-AF65-F5344CB8AC3E}">
        <p14:creationId xmlns:p14="http://schemas.microsoft.com/office/powerpoint/2010/main" val="42094806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70</TotalTime>
  <Words>453</Words>
  <Application>Microsoft Office PowerPoint</Application>
  <PresentationFormat>Widescreen</PresentationFormat>
  <Paragraphs>75</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Segoe UI</vt:lpstr>
      <vt:lpstr>Tahoma</vt:lpstr>
      <vt:lpstr>Wingdings 2</vt:lpstr>
      <vt:lpstr>Dividend</vt:lpstr>
      <vt:lpstr>Azure Networking</vt:lpstr>
      <vt:lpstr>Agenda</vt:lpstr>
      <vt:lpstr>What is it?</vt:lpstr>
      <vt:lpstr>What is it not?</vt:lpstr>
      <vt:lpstr>How to use?</vt:lpstr>
      <vt:lpstr>Inbound</vt:lpstr>
      <vt:lpstr>Outbound</vt:lpstr>
      <vt:lpstr>Service Tags</vt:lpstr>
      <vt:lpstr>Application Security Groups</vt:lpstr>
      <vt:lpstr>NSG Flow Logs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Networking</dc:title>
  <dc:creator>ASBOLMO Tor Ivar</dc:creator>
  <cp:lastModifiedBy>ASBOLMO Tor Ivar</cp:lastModifiedBy>
  <cp:revision>1</cp:revision>
  <dcterms:created xsi:type="dcterms:W3CDTF">2022-02-01T09:31:32Z</dcterms:created>
  <dcterms:modified xsi:type="dcterms:W3CDTF">2022-02-01T10:42:30Z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314f5b1-ef04-46e0-8957-be9652623f41_Enabled">
    <vt:lpwstr>true</vt:lpwstr>
  </property>
  <property fmtid="{D5CDD505-2E9C-101B-9397-08002B2CF9AE}" pid="4" name="MSIP_Label_f314f5b1-ef04-46e0-8957-be9652623f41_SetDate">
    <vt:lpwstr>2022-02-01T09:45:38Z</vt:lpwstr>
  </property>
  <property fmtid="{D5CDD505-2E9C-101B-9397-08002B2CF9AE}" pid="5" name="MSIP_Label_f314f5b1-ef04-46e0-8957-be9652623f41_Method">
    <vt:lpwstr>Standard</vt:lpwstr>
  </property>
  <property fmtid="{D5CDD505-2E9C-101B-9397-08002B2CF9AE}" pid="6" name="MSIP_Label_f314f5b1-ef04-46e0-8957-be9652623f41_Name">
    <vt:lpwstr>C2 - UK</vt:lpwstr>
  </property>
  <property fmtid="{D5CDD505-2E9C-101B-9397-08002B2CF9AE}" pid="7" name="MSIP_Label_f314f5b1-ef04-46e0-8957-be9652623f41_SiteId">
    <vt:lpwstr>8b87af7d-8647-4dc7-8df4-5f69a2011bb5</vt:lpwstr>
  </property>
  <property fmtid="{D5CDD505-2E9C-101B-9397-08002B2CF9AE}" pid="8" name="MSIP_Label_f314f5b1-ef04-46e0-8957-be9652623f41_ActionId">
    <vt:lpwstr>070f7304-5958-4c1d-be40-13bb678aaa62</vt:lpwstr>
  </property>
  <property fmtid="{D5CDD505-2E9C-101B-9397-08002B2CF9AE}" pid="9" name="MSIP_Label_f314f5b1-ef04-46e0-8957-be9652623f41_ContentBits">
    <vt:lpwstr>3</vt:lpwstr>
  </property>
</Properties>
</file>