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</p:sldIdLst>
  <p:sldSz cy="6858000" cx="9144000"/>
  <p:notesSz cx="6858000" cy="9144000"/>
  <p:embeddedFontLst>
    <p:embeddedFont>
      <p:font typeface="Helvetica Neue Light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font" Target="fonts/HelveticaNeueLight-bold.fntdata"/><Relationship Id="rId21" Type="http://schemas.openxmlformats.org/officeDocument/2006/relationships/slide" Target="slides/slide17.xml"/><Relationship Id="rId65" Type="http://schemas.openxmlformats.org/officeDocument/2006/relationships/font" Target="fonts/HelveticaNeueLight-regular.fntdata"/><Relationship Id="rId24" Type="http://schemas.openxmlformats.org/officeDocument/2006/relationships/slide" Target="slides/slide20.xml"/><Relationship Id="rId68" Type="http://schemas.openxmlformats.org/officeDocument/2006/relationships/font" Target="fonts/HelveticaNeueLight-boldItalic.fntdata"/><Relationship Id="rId23" Type="http://schemas.openxmlformats.org/officeDocument/2006/relationships/slide" Target="slides/slide19.xml"/><Relationship Id="rId67" Type="http://schemas.openxmlformats.org/officeDocument/2006/relationships/font" Target="fonts/HelveticaNeueLight-italic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Shape 30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Shape 32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Shape 33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Shape 34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Shape 35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Shape 36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Shape 38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Shape 38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Shape 39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Shape 40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Shape 41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Shape 41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Shape 42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Shape 44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Shape 44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Shape 45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Shape 47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Shape 47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Shape 48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Shape 49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Shape 50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Shape 51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Shape 52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Shape 53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Shape 53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Shape 54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Shape 55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Shape 56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Shape 56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3" name="Shape 5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0" y="2813160"/>
            <a:ext cx="9144000" cy="1666733"/>
          </a:xfrm>
          <a:prstGeom prst="rect">
            <a:avLst/>
          </a:prstGeom>
          <a:solidFill>
            <a:srgbClr val="1F2E3F"/>
          </a:soli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722312" y="296549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19" name="Shape 19"/>
          <p:cNvPicPr preferRelativeResize="0"/>
          <p:nvPr/>
        </p:nvPicPr>
        <p:blipFill rotWithShape="1">
          <a:blip r:embed="rId2">
            <a:alphaModFix/>
          </a:blip>
          <a:srcRect b="43712" l="0" r="0" t="34091"/>
          <a:stretch/>
        </p:blipFill>
        <p:spPr>
          <a:xfrm>
            <a:off x="2290893" y="960870"/>
            <a:ext cx="4562211" cy="56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8" name="Shape 78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4_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583259"/>
          </a:xfrm>
          <a:prstGeom prst="rect">
            <a:avLst/>
          </a:prstGeom>
          <a:solidFill>
            <a:srgbClr val="1F2E3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898524"/>
            <a:ext cx="8229600" cy="4526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722312" y="296549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SYBERIA: A DEVELOPMENT FRAMEWORK FOR R</a:t>
            </a:r>
          </a:p>
        </p:txBody>
      </p:sp>
      <p:pic>
        <p:nvPicPr>
          <p:cNvPr descr="image.png" id="101" name="Shape 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1508" y="826700"/>
            <a:ext cx="3441650" cy="75658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>
            <a:off x="2286000" y="5181600"/>
            <a:ext cx="457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Robert Krzyzanowski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 of Data Engineering at Avant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91" name="Shape 191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What is Syberia?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99247" y="930434"/>
            <a:ext cx="84447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/>
              <a:t>Syberia</a:t>
            </a:r>
            <a:r>
              <a:rPr lang="en-US"/>
              <a:t> is a framework for building complex projects in 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The modular design unit is an </a:t>
            </a:r>
            <a:r>
              <a:rPr b="1" lang="en-US"/>
              <a:t>engine</a:t>
            </a:r>
            <a:r>
              <a:rPr lang="en-US"/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00" name="Shape 200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What is Syberia?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99249" y="930425"/>
            <a:ext cx="79365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/>
              <a:t>Syberia</a:t>
            </a:r>
            <a:r>
              <a:rPr lang="en-US"/>
              <a:t> is a framework for building complex projects in 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The modular design unit is an </a:t>
            </a:r>
            <a:r>
              <a:rPr b="1" lang="en-US"/>
              <a:t>engine</a:t>
            </a:r>
            <a:r>
              <a:rPr lang="en-US"/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Today we are releasing the </a:t>
            </a:r>
            <a:r>
              <a:rPr b="1" lang="en-US"/>
              <a:t>modeling engine</a:t>
            </a:r>
            <a:r>
              <a:rPr lang="en-US"/>
              <a:t> for building and deploying production-ready machine learning products in 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09" name="Shape 209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How Does It Work?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100" y="1142950"/>
            <a:ext cx="4202750" cy="48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18" name="Shape 218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How Does It Work?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150" y="1121000"/>
            <a:ext cx="4202750" cy="481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/>
        </p:nvSpPr>
        <p:spPr>
          <a:xfrm>
            <a:off x="4784150" y="1360625"/>
            <a:ext cx="3902700" cy="43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 txBox="1"/>
          <p:nvPr/>
        </p:nvSpPr>
        <p:spPr>
          <a:xfrm>
            <a:off x="4784150" y="877825"/>
            <a:ext cx="37857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modeling engine is the boss.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Mungebits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package powers feature engineering.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Tundra package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powers model containers.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29" name="Shape 229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How Does It Work?</a:t>
            </a: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150" y="1121000"/>
            <a:ext cx="4202750" cy="481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4784150" y="1360625"/>
            <a:ext cx="3902700" cy="43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/>
        </p:nvSpPr>
        <p:spPr>
          <a:xfrm>
            <a:off x="4784150" y="877825"/>
            <a:ext cx="37857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modeling engine is the boss.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 holds the project together.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Stagerunner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package is the workflow and execution system.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Basic Structure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457200" y="1328829"/>
            <a:ext cx="8229600" cy="452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source(“my_R_script.R”)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457200" y="2781111"/>
            <a:ext cx="8404412" cy="4883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Script-driven workflow makes it harder to re-use components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is not built in unless you move to a package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Basic Structure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457200" y="1328829"/>
            <a:ext cx="8229600" cy="452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resource(“lib/adapters/s3”)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457200" y="2835030"/>
            <a:ext cx="8404412" cy="4883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idea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Everything is a resource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resources must be tested (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test/lib/adapters/s3)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resource type can have its own “grammar”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Basic Structure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457200" y="2528711"/>
            <a:ext cx="8404500" cy="4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Let’s import some data using Syberia.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Example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457200" y="1328825"/>
            <a:ext cx="8068800" cy="53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lib/adapters/s3.R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&lt;- function(name) {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s3mpi::s3read(name)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&lt;- function(object, name) {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s3mpi::s3store(object,</a:t>
            </a:r>
            <a:r>
              <a:rPr lang="en-US"/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# package: github.com/robertzk/s3mpi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Example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457200" y="1328829"/>
            <a:ext cx="8229600" cy="452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config/routes.R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list(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"config/global"   = "globals",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"lib/adapters"    = "adapters", 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"lib/classifiers" = "classifiers",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"lib/mungebits"   = "mungebits",   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"models"   = "models",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"test/models"   = "test/models",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"data"   = "data")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6552" y="4567923"/>
            <a:ext cx="1777500" cy="150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1510638" y="1078633"/>
            <a:ext cx="6122700" cy="1446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syberia.io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3124200" y="3547500"/>
            <a:ext cx="63507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rob@syberia.io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653850" y="2075925"/>
            <a:ext cx="63507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github.com/robertzk/rfinance17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412700" y="2742687"/>
            <a:ext cx="63507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@rsyberia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5300" y="2948508"/>
            <a:ext cx="467400" cy="46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8775" y="2201856"/>
            <a:ext cx="538874" cy="53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0525" y="4436600"/>
            <a:ext cx="18288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Basic Structure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457200" y="1065479"/>
            <a:ext cx="82296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 &lt;- </a:t>
            </a:r>
            <a:r>
              <a:rPr b="0" i="0" lang="en-US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resource(“lib/adapters/s3”)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a$</a:t>
            </a:r>
            <a:r>
              <a:rPr b="1" lang="en-US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(iris, “tmp/iris”)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# From a new R session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 &lt;- resource(“lib/adapters/s3”)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identical(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a$</a:t>
            </a:r>
            <a:r>
              <a:rPr b="1" lang="en-US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(“tmp/iris”),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iris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Example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457200" y="1328829"/>
            <a:ext cx="8229600" cy="5354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test/lib/adapters/s3.R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4" name="Shape 2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891" y="1866108"/>
            <a:ext cx="6235800" cy="42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Example</a:t>
            </a:r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6550"/>
            <a:ext cx="8839199" cy="4249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Example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457200" y="1328829"/>
            <a:ext cx="82296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config/routes.R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list(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"config/global"   = "globals",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"lib/adapters"    = "adapters", 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"lib/classifiers" = "classifiers",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"lib/mungebits"   = "mungebits",   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"models"   = "models",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"test/models"   = "test/models",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"data"   = "data")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Example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435250" y="933800"/>
            <a:ext cx="8550900" cy="53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b="1" i="0" lang="en-US" sz="28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lib/controllers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adapters.R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function(</a:t>
            </a:r>
            <a:r>
              <a:rPr b="1" i="0" lang="en-US" sz="2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 adapter_class &lt;- function(r, w) {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   list(read = r, write = w)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# Construct the adapter object. 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adapter_class(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2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i="0" lang="en-US" sz="2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       </a:t>
            </a:r>
            <a:r>
              <a:rPr b="1" i="0" lang="en-US" sz="2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i="0" lang="en-US" sz="2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 )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Example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457200" y="1328825"/>
            <a:ext cx="8068800" cy="53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lib/adapters/s3.R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&lt;- function(name) {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s3mpi::s3read(name)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&lt;- function(object, name) {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s3mpi::s3store(object,</a:t>
            </a:r>
            <a:r>
              <a:rPr lang="en-US"/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# package: github.com/robertzk/s3mpi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Example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457200" y="992783"/>
            <a:ext cx="8404500" cy="4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Think of how you might write adapters for other storage backends: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 from and writing to a CSV file</a:t>
            </a:r>
          </a:p>
          <a:p>
            <a:pPr indent="-381000" lvl="0" marL="45720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 from and writing to a database</a:t>
            </a:r>
          </a:p>
          <a:p>
            <a:pPr indent="-381000" lvl="0" marL="45720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 from and writing to a JSON service</a:t>
            </a:r>
          </a:p>
          <a:p>
            <a:pPr indent="-381000" lvl="0" marL="45720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 cetera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Example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457200" y="992783"/>
            <a:ext cx="8404412" cy="4883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Defining “adapters” abstracted away the storage backend from the underlying implementation</a:t>
            </a:r>
            <a:b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adapter has the same interface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Example</a:t>
            </a: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457200" y="3332442"/>
            <a:ext cx="8229600" cy="452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adapter &lt;- resource(“lib/adapters/s3”)</a:t>
            </a:r>
            <a:b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adapter$read(“some_key”)</a:t>
            </a:r>
            <a:b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adapter$write(object, “some_key”)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457200" y="992783"/>
            <a:ext cx="8404412" cy="4883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Defining “adapters” abstracted away the storage backend from the underlying implementation</a:t>
            </a:r>
            <a:b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adapter has the same interface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Example</a:t>
            </a: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457200" y="3332442"/>
            <a:ext cx="8229600" cy="452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adapter &lt;- resource(“lib/adapters/s3”)</a:t>
            </a:r>
            <a:b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adapter$read(“some_key”)</a:t>
            </a:r>
            <a:b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adapter$write(object, “some_key”)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adapter &lt;- resource(“lib/adapters/file”)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adapter$read(“some_file.rds”)</a:t>
            </a:r>
            <a:b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adapter$write(iris, “some_file.csv”)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457200" y="992783"/>
            <a:ext cx="8404412" cy="4883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Defining “adapters” abstracted away the storage backend from the underlying implementation</a:t>
            </a:r>
            <a:b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adapter has the same interface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898524"/>
            <a:ext cx="8229600" cy="4883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workflows are typically loosely organized collections of scripts</a:t>
            </a:r>
          </a:p>
        </p:txBody>
      </p:sp>
      <p:sp>
        <p:nvSpPr>
          <p:cNvPr id="125" name="Shape 125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Our Initial Problem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The Premise of Syberia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484093" y="1328959"/>
            <a:ext cx="8404500" cy="4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is a resource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The Premise of Syberia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484093" y="1328959"/>
            <a:ext cx="8404500" cy="4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is a resource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 resource produces a single R object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The Premise of Syberia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484093" y="1328959"/>
            <a:ext cx="8404412" cy="4883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is a resource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resource produces a single R object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Encourages finding common interfaces and abstractions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The Premise of Syberia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484093" y="1328959"/>
            <a:ext cx="8404500" cy="4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is a resource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resource produces a single R object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Encourages finding common interfaces and abstractions</a:t>
            </a:r>
          </a:p>
          <a:p>
            <a:pPr lvl="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>
              <a:lnSpc>
                <a:spcPct val="90000"/>
              </a:lnSpc>
              <a:spcBef>
                <a:spcPts val="24"/>
              </a:spcBef>
              <a:buClr>
                <a:schemeClr val="dk1"/>
              </a:buClr>
              <a:buSzPct val="100000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becomes easily re-usable instead of locked away in scripts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/>
              <a:t>Modeling Engine</a:t>
            </a:r>
          </a:p>
        </p:txBody>
      </p:sp>
      <p:pic>
        <p:nvPicPr>
          <p:cNvPr id="377" name="Shape 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100" y="1142950"/>
            <a:ext cx="4202750" cy="48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/>
              <a:t>Modeling Engine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484093" y="909984"/>
            <a:ext cx="8404500" cy="4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Titanic dataset is fairly popular. Here we're downloading it from a public github repo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"https://raw.githubusercontent.com/haven-jeon/.../master/bicdata/data/titanic.csv"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The left-hand side defines the informal name of a mungebit that you will see when you run this model.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The right-hand side is the mungebit invocation.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"Factor to character"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(column_transformation(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as.character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is.factor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"has paren in name"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(multi_column_transformation(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grepl(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"("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fixed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)),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"has_paren"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"Name length variable"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new_variable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nchar(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"name_length"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# ~40 removed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"Restore levels"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restore_categorical_variables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"Rename dep_var"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renamer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c(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"survived"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"dep_var"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96989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'gbm'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.id_var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distribution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'bernoulli'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number_of_trees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3000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shrinkage_factor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0.005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0086B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'titanic')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/>
              <a:t>Modeling Engine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484093" y="909984"/>
            <a:ext cx="8404500" cy="4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Titanic dataset is fairly popular. Here we're downloading it from a public github repo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"https://raw.githubusercontent.com/haven-jeon/.../master/bicdata/data/titanic.csv"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The left-hand side defines the informal name of a mungebit that you will see when you run this model.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The right-hand side is the mungebit invocation.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"Factor to character"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(column_transformation(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as.character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is.factor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"has paren in name"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(multi_column_transformation(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grepl(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"("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fixed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)),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"has_paren"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"Name length variable"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new_variable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nchar(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"name_length"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# ~40 removed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"Restore levels"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restore_categorical_variables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"Rename dep_var"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renamer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c(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"survived"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"dep_var"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96989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'gbm'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.id_var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distribution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'bernoulli'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number_of_trees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3000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shrinkage_factor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0.005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0086B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'titanic')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285300" y="1711750"/>
            <a:ext cx="8603400" cy="2282400"/>
          </a:xfrm>
          <a:prstGeom prst="rect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Mungebits</a:t>
            </a:r>
          </a:p>
        </p:txBody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457200" y="1328829"/>
            <a:ext cx="82296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config/routes.R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list(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"config/global"   = "globals",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"lib/adapters"    = "adapters", 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"lib/classifiers" = "classifiers",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"lib/mungebits"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=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"mungebits"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  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"models"   = "models",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"test/models"   = "test/models",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"data"   = "data")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Mungebits</a:t>
            </a:r>
          </a:p>
        </p:txBody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457200" y="2184704"/>
            <a:ext cx="82296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lib/mungebits/orderer.R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-US" sz="2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train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&lt;- </a:t>
            </a:r>
            <a:r>
              <a:rPr b="1" lang="en-US" sz="2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predict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&lt;- function(dataframe, col) {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dataframe[order(dataframe[[col]]), ]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# From R console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m &lt;- resource(“lib/mungebits/orderer”)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stopifnot(all.equal(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m$run(iris, 1), iris[order(iris[[1]]), ]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537675" y="1196025"/>
            <a:ext cx="74835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Sort data in ascending order by a given column.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Mungebits</a:t>
            </a:r>
          </a:p>
        </p:txBody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457200" y="1820254"/>
            <a:ext cx="82296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lib/mungebits/simple_impute.R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-US" sz="2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train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&lt;- function(dataframe, col) {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$col  &lt;- col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$mean &lt;- mean(dataframe[[col]], na.rm=T)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dataframe[is.na(dataframe[[col]]), col] &lt;-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  input$mean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dataframe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-US" sz="2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predict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&lt;- function(dataframe, ...) {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col &lt;- </a:t>
            </a:r>
            <a:r>
              <a:rPr b="1" lang="en-US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$col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dataframe[is.na(dataframe[[col]]), col] &lt;-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$mean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dataframe</a:t>
            </a:r>
            <a:br>
              <a:rPr lang="en-US" sz="2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1075350" y="1020450"/>
            <a:ext cx="74835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Mean imputation for one column.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898524"/>
            <a:ext cx="8229600" cy="4883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workflows are typically loosely organized collections of scripts</a:t>
            </a:r>
            <a:b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Packages work well for recording abstract solutions to problems, but not for large projects maintained by multiple users tied to solving problems in a specific domain</a:t>
            </a:r>
          </a:p>
        </p:txBody>
      </p:sp>
      <p:sp>
        <p:nvSpPr>
          <p:cNvPr id="134" name="Shape 134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Our Initial Problem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Mungebits</a:t>
            </a:r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457200" y="1328829"/>
            <a:ext cx="82296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In R console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m &lt;- resource(“lib/mungebits/simple_impute”)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iris2 &lt;- iris; iris2[1, 1] &lt;- NA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m$run(iris2, 1)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stopifnot(all.equal(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m$run(iris2)[[1]],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c(mean(iris[-1, 1]), iris2[-1, 1])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Mungebits</a:t>
            </a:r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457200" y="1328825"/>
            <a:ext cx="91440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lib/controllers/mungebits.R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function(</a:t>
            </a:r>
            <a:r>
              <a:rPr b="1" lang="en-US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if (isTRUE(</a:t>
            </a:r>
            <a:r>
              <a:rPr b="1" lang="en-US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$column_transformation)) {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  mungebits2::mungebit$new(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mungebits2::column_transformation(</a:t>
            </a:r>
            <a:r>
              <a:rPr b="1" lang="en-US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n-US" sz="2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train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),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mungebits2::column_transformation(</a:t>
            </a:r>
            <a:r>
              <a:rPr b="1" lang="en-US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n-US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predict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} else {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  mungebits2::mungebit$new(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n-US" sz="2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train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n-US" sz="2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predict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Classifiers</a:t>
            </a:r>
          </a:p>
        </p:txBody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457200" y="1165800"/>
            <a:ext cx="91440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lib/controllers/classifiers.R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50000"/>
              <a:buFont typeface="Arial"/>
              <a:buNone/>
            </a:pPr>
            <a:br>
              <a:rPr lang="en-US" sz="2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force(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munge_procedure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default_args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internal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lapply(as.list(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full_deflate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tundra</a:t>
            </a:r>
            <a:r>
              <a:rPr b="1" lang="en-US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b="1" lang="en-US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tundra_container</a:t>
            </a:r>
            <a:r>
              <a:rPr b="1" lang="en-US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lang="en-US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munge_procedure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full_deflate(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default_args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full_deflate(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internal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rgbClr val="96989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hooks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lapply(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hooks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environment(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globalenv(); 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fn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is.null(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read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is.null(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attr(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"s3mpi.serialize"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read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read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container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/>
              <a:t>Modeling Engine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484093" y="909984"/>
            <a:ext cx="8404500" cy="4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Titanic dataset is fairly popular. Here we're downloading it from a public github repo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"https://raw.githubusercontent.com/haven-jeon/.../master/bicdata/data/titanic.csv"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The left-hand side defines the informal name of a mungebit that you will see when you run this model.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The right-hand side is the mungebit invocation.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"Factor to character"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(column_transformation(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as.character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is.factor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"has paren in name"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(multi_column_transformation(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grepl(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"("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fixed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)),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"has_paren"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"Name length variable"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new_variable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nchar(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"name_length"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# ~40 removed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"Restore levels"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restore_categorical_variables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"Rename dep_var"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renamer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c(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"survived"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"dep_var"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96989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'gbm'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.id_var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distribution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'bernoulli'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number_of_trees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3000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shrinkage_factor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0.005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0086B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'titanic')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329175" y="4048975"/>
            <a:ext cx="3083400" cy="1580100"/>
          </a:xfrm>
          <a:prstGeom prst="rect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/>
              <a:t>Modeling Engine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484093" y="909984"/>
            <a:ext cx="8404500" cy="4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2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</a:t>
            </a: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Import and data stage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4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'gbm'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 </a:t>
            </a:r>
            <a:r>
              <a:rPr lang="en-US" sz="24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.id_var</a:t>
            </a: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-US" sz="2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 </a:t>
            </a:r>
            <a:r>
              <a:rPr lang="en-US" sz="24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distribution</a:t>
            </a: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'bernoulli'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 </a:t>
            </a:r>
            <a:r>
              <a:rPr lang="en-US" sz="24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number_of_trees</a:t>
            </a: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3000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 </a:t>
            </a:r>
            <a:r>
              <a:rPr lang="en-US" sz="24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shrinkage_factor</a:t>
            </a: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0.005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# Export stage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The Models Controllers</a:t>
            </a:r>
          </a:p>
        </p:txBody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457200" y="1165800"/>
            <a:ext cx="91440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lib/controllers/</a:t>
            </a: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models/models.R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t/>
            </a:r>
            <a:endParaRPr sz="6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t/>
            </a:r>
            <a:endParaRPr sz="6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construct_stage_runner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Ramd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define(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"construct_stage_runner"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)[[</a:t>
            </a:r>
            <a:r>
              <a:rPr lang="en-US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preprocessor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Ramd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define(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"preprocessor"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)[[</a:t>
            </a:r>
            <a:r>
              <a:rPr lang="en-US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director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modified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any_dependencies_modified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parent.env(parent.env(environment(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construct_stage_runner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)))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environment()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(is.element(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"raw"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names(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)))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require(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objectdiff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message(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"Loading model: 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tests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file.path(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'test'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has_tests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director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exists(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tests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has_tests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has_tests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testrunner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stageRunner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new(new.env(),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director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resource(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tests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testrunner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transform(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library(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testthat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force(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after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fn(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cached_env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after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}) 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model_version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gsub(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"^\\w+/"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(isTRUE(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fresh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identical(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director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cache_get(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"last_model"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))) 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stagerunner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construct_stage_runner(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model_version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modified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any_dependencies_modified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message(</a:t>
            </a:r>
            <a:r>
              <a:rPr lang="en-US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crayon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yellow(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"Copying cached environments..."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stagerunner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construct_stage_runner(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model_version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stagerunner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coalesce(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director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cache_get(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"last_model_runner"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director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cache_exists(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"last_model_runner"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stagerunner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construct_stage_runner(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model_version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stagerunner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director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cache_get(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"last_model_runner"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has_tests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stagerunner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overlay(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testrunner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"tests"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flat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director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cache_set(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"last_model"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director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cache_set(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"last_model_runner"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stagerunner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stagerunner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9" name="Shape 459"/>
          <p:cNvSpPr txBox="1"/>
          <p:nvPr/>
        </p:nvSpPr>
        <p:spPr>
          <a:xfrm>
            <a:off x="4355150" y="1775150"/>
            <a:ext cx="4465500" cy="50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4277975" y="1620775"/>
            <a:ext cx="91440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..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models/preprocessor.R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t/>
            </a:r>
            <a:endParaRPr sz="600">
              <a:solidFill>
                <a:srgbClr val="96989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preprocessor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director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source_env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source_env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extending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model_version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eval.parent(substitute(within(resource(file.path(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"models/"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model_version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6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raw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{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expr 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b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source_env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model_version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gsub(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"^[^/]+\\/[^/]+\\/"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source_env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model_name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basename(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source_env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6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suffix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file.path(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director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root(), 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"tmp"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file.path(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suffix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file.exists(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dirname(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dir.create(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recursive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filename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lexicals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director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resource(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"lib/shared/lexicals"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ls(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lexicals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source_env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[[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lexicals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[[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director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resource(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"lib/shared/source_mungebits"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source_env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director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source()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(nzchar(Sys.getenv(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"CI"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))) 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t/>
            </a:r>
            <a:endParaRPr sz="6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# ../</a:t>
            </a: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models/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 construct_stage_runner.R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t/>
            </a:r>
            <a:endParaRPr sz="600">
              <a:solidFill>
                <a:srgbClr val="795DA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model_env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(identical(getOption(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"environment_type"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"environment"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Other Controller Ideas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457200" y="1315512"/>
            <a:ext cx="8404500" cy="4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useful abstractions with their own grammar: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Modules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Nested bundles of related R functions.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Indicators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~ x1 + x2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tied to an ETL backend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Stages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Execution tasks for our stage runner.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Jobs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Build reports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monitoring checks, etc.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24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Queries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“Object-relational mapper” for R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Running A Model</a:t>
            </a:r>
          </a:p>
        </p:txBody>
      </p:sp>
      <p:pic>
        <p:nvPicPr>
          <p:cNvPr id="474" name="Shape 4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350" y="1687024"/>
            <a:ext cx="6856106" cy="4910299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Shape 475"/>
          <p:cNvSpPr/>
          <p:nvPr/>
        </p:nvSpPr>
        <p:spPr>
          <a:xfrm>
            <a:off x="523523" y="1119700"/>
            <a:ext cx="8499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run(“example”)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Runs models/dev/example.R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"iris"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"Create dep var"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renamer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indent="387350"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c(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"Sepal.Length"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"dep_var"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"Example var"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"Create ID var"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multi_column_transformation(</a:t>
            </a: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seq_along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indent="387350"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"dep_var"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"id"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"lm"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.id_var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"id"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"model"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Running A Model</a:t>
            </a:r>
          </a:p>
        </p:txBody>
      </p:sp>
      <p:pic>
        <p:nvPicPr>
          <p:cNvPr id="482" name="Shape 4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350" y="1687024"/>
            <a:ext cx="6856106" cy="4910299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Shape 483"/>
          <p:cNvSpPr/>
          <p:nvPr/>
        </p:nvSpPr>
        <p:spPr>
          <a:xfrm>
            <a:off x="523523" y="1119700"/>
            <a:ext cx="8499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run(“example”)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Runs models/dev/example.R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"iris"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"Create dep var"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renamer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indent="387350"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c(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"Sepal.Length"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"dep_var"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"Example var"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"Create ID var"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multi_column_transformation(</a:t>
            </a: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seq_along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indent="387350"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"dep_var"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"id"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"lm"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.id_var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"id"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"model"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model$predict(iris) # [1] 5.005 4.757 4.890 ...</a:t>
            </a: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Running A Model</a:t>
            </a:r>
          </a:p>
        </p:txBody>
      </p:sp>
      <p:pic>
        <p:nvPicPr>
          <p:cNvPr id="490" name="Shape 4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3974" y="2105600"/>
            <a:ext cx="6330974" cy="403965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Shape 491"/>
          <p:cNvSpPr/>
          <p:nvPr/>
        </p:nvSpPr>
        <p:spPr>
          <a:xfrm>
            <a:off x="523523" y="1119700"/>
            <a:ext cx="8499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run(, “data/3”)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Re-runs one munge step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"iris"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"Create dep var"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renamer</a:t>
            </a:r>
          </a:p>
          <a:p>
            <a:pPr indent="387350"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c(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"Sepal.Length"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"dep_var"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"Example var"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"Create ID var"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multi_column_transformation(</a:t>
            </a: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seq_along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indent="387350"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"dep_var"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"id"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"lm"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.id_var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"id"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"model"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setdiff(ls(B), ls(A)) # [1] “id”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898524"/>
            <a:ext cx="8229600" cy="4883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workflows are typically loosely organized collections of scripts</a:t>
            </a:r>
            <a:b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Packages work well for recording abstract solutions to problems, but not for large projects maintained by multiple users tied to solving problems in a specific domain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Test-driven development is difficult for modeling work that is intended for real-time systems</a:t>
            </a:r>
          </a:p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Our Initial Problem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Testing Built In</a:t>
            </a:r>
          </a:p>
        </p:txBody>
      </p:sp>
      <p:pic>
        <p:nvPicPr>
          <p:cNvPr id="498" name="Shape 4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8338" y="2185777"/>
            <a:ext cx="6294599" cy="50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Shape 499"/>
          <p:cNvSpPr/>
          <p:nvPr/>
        </p:nvSpPr>
        <p:spPr>
          <a:xfrm>
            <a:off x="1198354" y="912224"/>
            <a:ext cx="674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resource requires an accompanying test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test_project</a:t>
            </a: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Dependency Management</a:t>
            </a:r>
          </a:p>
        </p:txBody>
      </p:sp>
      <p:pic>
        <p:nvPicPr>
          <p:cNvPr id="506" name="Shape 5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5681" y="1818311"/>
            <a:ext cx="5772245" cy="5074067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Shape 507"/>
          <p:cNvSpPr/>
          <p:nvPr/>
        </p:nvSpPr>
        <p:spPr>
          <a:xfrm>
            <a:off x="1491958" y="864204"/>
            <a:ext cx="6160084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Everyone working on the project has the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set of dependencies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Dependency Management</a:t>
            </a:r>
          </a:p>
        </p:txBody>
      </p:sp>
      <p:sp>
        <p:nvSpPr>
          <p:cNvPr id="514" name="Shape 514"/>
          <p:cNvSpPr/>
          <p:nvPr/>
        </p:nvSpPr>
        <p:spPr>
          <a:xfrm>
            <a:off x="680324" y="864200"/>
            <a:ext cx="70155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syberia/lockbox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lockfile.yml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packages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devtools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1.12.0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repo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hadley/devtools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v1.12.0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checkr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0.1.4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repo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syberia/checkr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  <p:pic>
        <p:nvPicPr>
          <p:cNvPr id="515" name="Shape 5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700" y="1071768"/>
            <a:ext cx="538874" cy="538874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Shape 516"/>
          <p:cNvSpPr txBox="1"/>
          <p:nvPr/>
        </p:nvSpPr>
        <p:spPr>
          <a:xfrm>
            <a:off x="6671450" y="2443625"/>
            <a:ext cx="3917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Ramd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0.3.8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repo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robertzk/Ramd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statsUtils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0.1.4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repo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robertzk/statsUtils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mungebits2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0.1.0.9014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repo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syberia/mungebits2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syberiaMungebits2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0.1.2.9002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repo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syberia/syberiaMungebits2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director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0.3.0.5.9000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repo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syberia/director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tundra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0.3.0.9000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repo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syberia/tundra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syberia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0.6.1.9009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repo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syberia/syberia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0.6.1.9009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Shape 517"/>
          <p:cNvSpPr txBox="1"/>
          <p:nvPr/>
        </p:nvSpPr>
        <p:spPr>
          <a:xfrm>
            <a:off x="3473950" y="28825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s3mpi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0.2.40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repo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robertzk/s3mpi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objectdiff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0.2.3.9003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repo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robertzk/objectdiff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stagerunner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0.5.6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repo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syberia/stagerunner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Arbitrarily Large Projects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484093" y="1328959"/>
            <a:ext cx="8404412" cy="4883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Shape 525"/>
          <p:cNvSpPr/>
          <p:nvPr/>
        </p:nvSpPr>
        <p:spPr>
          <a:xfrm>
            <a:off x="1491958" y="1075359"/>
            <a:ext cx="6743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Scales to large teams of contributors working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thousands of R models</a:t>
            </a:r>
          </a:p>
        </p:txBody>
      </p:sp>
      <p:pic>
        <p:nvPicPr>
          <p:cNvPr id="526" name="Shape 5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075" y="2397775"/>
            <a:ext cx="455295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Shape 5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1550" y="3788425"/>
            <a:ext cx="32385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Shape 5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2975" y="5074775"/>
            <a:ext cx="329565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The Future</a:t>
            </a:r>
          </a:p>
        </p:txBody>
      </p:sp>
      <p:sp>
        <p:nvSpPr>
          <p:cNvPr id="535" name="Shape 535"/>
          <p:cNvSpPr/>
          <p:nvPr/>
        </p:nvSpPr>
        <p:spPr>
          <a:xfrm>
            <a:off x="1491958" y="1075359"/>
            <a:ext cx="6743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Currently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main engines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open sourced: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Modeling engine</a:t>
            </a: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engine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(dependency of modeling engine)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The Future</a:t>
            </a:r>
          </a:p>
        </p:txBody>
      </p:sp>
      <p:sp>
        <p:nvSpPr>
          <p:cNvPr id="542" name="Shape 542"/>
          <p:cNvSpPr/>
          <p:nvPr/>
        </p:nvSpPr>
        <p:spPr>
          <a:xfrm>
            <a:off x="1491958" y="1075359"/>
            <a:ext cx="6743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Currently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main engines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open sourced: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Modeling engine</a:t>
            </a: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engine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(dependency of modeling engine)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Syberia for HFT automation: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a backtesting engine &amp; grammar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(built on top of base engine)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The Future</a:t>
            </a:r>
          </a:p>
        </p:txBody>
      </p:sp>
      <p:sp>
        <p:nvSpPr>
          <p:cNvPr id="549" name="Shape 549"/>
          <p:cNvSpPr/>
          <p:nvPr/>
        </p:nvSpPr>
        <p:spPr>
          <a:xfrm>
            <a:off x="1491958" y="1075359"/>
            <a:ext cx="6743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Currently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main engines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open sourced: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Modeling engine</a:t>
            </a: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engine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(dependency of modeling engine)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Syberia for HFT automation: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a backtesting engine &amp; grammar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(built on top of base engine)</a:t>
            </a: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it to visualize + test strategies in R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The Future</a:t>
            </a:r>
          </a:p>
        </p:txBody>
      </p:sp>
      <p:sp>
        <p:nvSpPr>
          <p:cNvPr id="556" name="Shape 556"/>
          <p:cNvSpPr/>
          <p:nvPr/>
        </p:nvSpPr>
        <p:spPr>
          <a:xfrm>
            <a:off x="1491958" y="1075359"/>
            <a:ext cx="6743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Currently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main engines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open sourced: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Modeling engine</a:t>
            </a: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engine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(dependency of modeling engine)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Syberia for HFT automation: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a backtesting engine &amp; grammar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(built on top of base engine)</a:t>
            </a: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it to visualize + test strategies in R</a:t>
            </a: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resources to transpile R -&gt; VHDL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The Future</a:t>
            </a:r>
          </a:p>
        </p:txBody>
      </p:sp>
      <p:sp>
        <p:nvSpPr>
          <p:cNvPr id="563" name="Shape 563"/>
          <p:cNvSpPr/>
          <p:nvPr/>
        </p:nvSpPr>
        <p:spPr>
          <a:xfrm>
            <a:off x="1491958" y="1075359"/>
            <a:ext cx="6743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Currently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main engines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open sourced: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Modeling engine</a:t>
            </a: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engine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(dependency of modeling engine)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Syberia for HFT automation: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a backtesting engine &amp; grammar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(built on top of base engine)</a:t>
            </a: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it to visualize + test strategies in R</a:t>
            </a: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resources to transpile R -&gt; VHDL</a:t>
            </a: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to FPGA arrays and trade realtime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Shoutouts!</a:t>
            </a:r>
          </a:p>
        </p:txBody>
      </p:sp>
      <p:sp>
        <p:nvSpPr>
          <p:cNvPr id="570" name="Shape 570"/>
          <p:cNvSpPr/>
          <p:nvPr/>
        </p:nvSpPr>
        <p:spPr>
          <a:xfrm>
            <a:off x="1491958" y="1075359"/>
            <a:ext cx="6743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huge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all Avantees that contributed to making Syberia happen: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Abel Castillo</a:t>
            </a: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David Feldman</a:t>
            </a: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Jason French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Kirill Sevastyanenko</a:t>
            </a: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Peter Hurford</a:t>
            </a: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Tong Lu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33600" y="1444450"/>
            <a:ext cx="8231100" cy="49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3000"/>
              <a:t>Machine Learning: The High Interest Credit Card of Technical Debt (2014)       </a:t>
            </a:r>
            <a:r>
              <a:rPr lang="en-US" sz="2200"/>
              <a:t>NIPS 2014 Workshop proceedings</a:t>
            </a: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buNone/>
            </a:pPr>
            <a:r>
              <a:rPr i="1" lang="en-US" sz="3000"/>
              <a:t>D. Sculley, Gary Holt, Daniel Golovin, et al</a:t>
            </a:r>
          </a:p>
        </p:txBody>
      </p:sp>
      <p:sp>
        <p:nvSpPr>
          <p:cNvPr id="152" name="Shape 152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An Industry-wide Problem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100" y="1146325"/>
            <a:ext cx="2602100" cy="86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683600" y="4366175"/>
            <a:ext cx="8003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“Risk factors include boundary erosion, entanglement, hidden feedback loops, undeclared consumers, data dependencies, changes in the external world, and a variety of system-level anti-patterns.”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Shape 57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577" name="Shape 5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6552" y="4567923"/>
            <a:ext cx="1777500" cy="150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Shape 578"/>
          <p:cNvSpPr txBox="1"/>
          <p:nvPr/>
        </p:nvSpPr>
        <p:spPr>
          <a:xfrm>
            <a:off x="1510638" y="1078633"/>
            <a:ext cx="6122700" cy="1446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syberia.io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</a:p>
        </p:txBody>
      </p:sp>
      <p:sp>
        <p:nvSpPr>
          <p:cNvPr id="579" name="Shape 579"/>
          <p:cNvSpPr txBox="1"/>
          <p:nvPr/>
        </p:nvSpPr>
        <p:spPr>
          <a:xfrm>
            <a:off x="3124200" y="3547500"/>
            <a:ext cx="63507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rob@syberia.io</a:t>
            </a:r>
          </a:p>
        </p:txBody>
      </p:sp>
      <p:sp>
        <p:nvSpPr>
          <p:cNvPr id="580" name="Shape 580"/>
          <p:cNvSpPr txBox="1"/>
          <p:nvPr/>
        </p:nvSpPr>
        <p:spPr>
          <a:xfrm>
            <a:off x="1653850" y="2075925"/>
            <a:ext cx="63507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github.com/robertzk/rfinance17</a:t>
            </a:r>
          </a:p>
        </p:txBody>
      </p:sp>
      <p:sp>
        <p:nvSpPr>
          <p:cNvPr id="581" name="Shape 581"/>
          <p:cNvSpPr txBox="1"/>
          <p:nvPr/>
        </p:nvSpPr>
        <p:spPr>
          <a:xfrm>
            <a:off x="3412700" y="2742687"/>
            <a:ext cx="63507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@rsyberia</a:t>
            </a:r>
          </a:p>
        </p:txBody>
      </p:sp>
      <p:pic>
        <p:nvPicPr>
          <p:cNvPr id="582" name="Shape 5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5300" y="2948508"/>
            <a:ext cx="467400" cy="46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Shape 5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8775" y="2201856"/>
            <a:ext cx="538874" cy="53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Shape 5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0525" y="4436600"/>
            <a:ext cx="18288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707776" y="3076947"/>
            <a:ext cx="8229600" cy="4883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Think like a developer</a:t>
            </a:r>
          </a:p>
        </p:txBody>
      </p:sp>
      <p:sp>
        <p:nvSpPr>
          <p:cNvPr id="163" name="Shape 163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Our Initial Problem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71" name="Shape 171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Inspiration from the Competition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99247" y="930434"/>
            <a:ext cx="8444752" cy="4604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Developers are good at simplifying work that needs to be done down to its core abstractions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0304" y="3025589"/>
            <a:ext cx="1444429" cy="186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5169" y="1873325"/>
            <a:ext cx="4009465" cy="4009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82" name="Shape 182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What is Syberia?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99247" y="930434"/>
            <a:ext cx="84447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/>
              <a:t>Syberia</a:t>
            </a:r>
            <a:r>
              <a:rPr lang="en-US"/>
              <a:t> is a framework for building complex projects in 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