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9144000"/>
  <p:notesSz cx="6858000" cy="9144000"/>
  <p:embeddedFontLs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2813160"/>
            <a:ext cx="9144000" cy="1666733"/>
          </a:xfrm>
          <a:prstGeom prst="rect">
            <a:avLst/>
          </a:prstGeom>
          <a:solidFill>
            <a:srgbClr val="1F2E3F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43712" l="0" r="0" t="34091"/>
          <a:stretch/>
        </p:blipFill>
        <p:spPr>
          <a:xfrm>
            <a:off x="2290893" y="960870"/>
            <a:ext cx="4562211" cy="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83259"/>
          </a:xfrm>
          <a:prstGeom prst="rect">
            <a:avLst/>
          </a:prstGeom>
          <a:solidFill>
            <a:srgbClr val="1F2E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898524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SYBERIA: A DEVELOPMENT FRAMEWORK FOR R</a:t>
            </a:r>
          </a:p>
        </p:txBody>
      </p:sp>
      <p:pic>
        <p:nvPicPr>
          <p:cNvPr descr="image.png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508" y="826700"/>
            <a:ext cx="3441650" cy="756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286000" y="51816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Krzyzanowski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of Data Engineering at Avant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99249" y="930425"/>
            <a:ext cx="79365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Today we are releasing the </a:t>
            </a:r>
            <a:r>
              <a:rPr b="1" lang="en-US"/>
              <a:t>modeling engine</a:t>
            </a:r>
            <a:r>
              <a:rPr lang="en-US"/>
              <a:t> for building and deploying production-ready machine learning products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Mungebits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powers feature engineering.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Tundra package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model containers.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holds the project together.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Stagerunner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is the workflow and execution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source(“my_R_script.R”)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2781111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Script-driven workflow makes it harder to re-use components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is not built in unless you move to a package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2835030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idea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Everything is a resource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resources must be tested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test/lib/adapters/s3)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type can have its own “grammar”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2528711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Let’s import some data using Syberia.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06547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b="0" i="0" lang="en-US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(iris, “tmp/iris”)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From a new R session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resource(“lib/adapters/s3”)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identical(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(“tmp/iris”),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iris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328829"/>
            <a:ext cx="8229600" cy="5354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test/lib/adapters/s3.R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91" y="1866108"/>
            <a:ext cx="6235800" cy="42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550"/>
            <a:ext cx="8839199" cy="424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35250" y="933800"/>
            <a:ext cx="85509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2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lib/controllers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adapters.R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adapter_class &lt;- function(r, w)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list(read = r, write = w)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Construct the adapter object.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adapter_class(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   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57200" y="992783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how you might write adapters for other storage backends: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CSV file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database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JSON service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cetera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resource(“lib/adapters/file”)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adapter$read(“some_file.rds”)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adapter$write(iris, “some_file.csv”)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lvl="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becomes easily re-usable instead of locked away in scripts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85300" y="1711750"/>
            <a:ext cx="8603400" cy="22824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218470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lib/mungebits/orderer.R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dataframe[order(dataframe[[col]]), ]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From R console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resource(“lib/mungebits/orderer”)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m$run(iris, 1), iris[order(iris[[1]]), 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37675" y="1196025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Sort data in ascending order by a given column.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82025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lib/mungebits/simple_impute.R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  &lt;- 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 &lt;- mean(dataframe[[col]], na.rm=T)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dataframe[is.na(dataframe[[col]]), col] &lt;-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input$mean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...)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col &lt;-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dataframe[is.na(dataframe[[col]]), col] &lt;-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75350" y="1020450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Mean imputation for one column.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 R console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resource(“lib/mungebits/simple_impute”)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iris2 &lt;- iris; iris2[1, 1] &lt;- NA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m$run(iris2, 1)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m$run(iris2)[[1]],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c(mean(iris[-1, 1]), iris2[-1, 1])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32882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lib/controllers/mungebits.R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if (isTRUE(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$column_transformation))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Classifiers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lib/controllers/classifiers.R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force(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lapply(as.list(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full_deflate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tundra_container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-US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environment(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globalenv();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attr(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"s3mpi.serialize"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29175" y="4048975"/>
            <a:ext cx="3083400" cy="15801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Import and data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Export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Models Controllers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models/models.R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"construct_stage_runner"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"preprocessor"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parent.env(parent.env(environment(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environment()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(is.element(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"raw"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names(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require(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message(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"Loading model: 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new(new.env(),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library(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testthat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force(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fn(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cached_env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 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"^\\w+/"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(isTRUE(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fresh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identical(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message(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crayon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"Copying cached environments..."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coalesce(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cache_exists(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overlay(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355150" y="1775150"/>
            <a:ext cx="4465500" cy="5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277975" y="162077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models/preprocessor.R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extending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eval.parent(substitute(within(resource(file.path(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"models/"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raw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{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 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b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"^[^/]+\\/[^/]+\\/"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basename(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root(),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"tmp"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file.exists(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dirname(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dir.create(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recursive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"lib/shared/lexicals"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"lib/shared/source_mungebits"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source()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(nzchar(Sys.getenv(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../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 construct_stage_runner.R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(identical(getOption(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"environment_type"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Other Controller Ideas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57200" y="1315512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abstractions with their own grammar: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Nested bundles of related R functions.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~ x1 + x2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tied to an ETL backend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Execution tasks for our stage runner.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Build reports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monitoring checks, etc.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“Object-relational mapper” for 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model$predict(iris) # [1] 5.005 4.757 4.890 ...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974" y="2105600"/>
            <a:ext cx="6330974" cy="40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run(, “data/3”)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Re-runs one munge step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setdiff(ls(B), ls(A)) # [1] “id”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Test-driven development is difficult for modeling work that is intended for real-time systems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Testing Built In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2185777"/>
            <a:ext cx="6294599" cy="50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198354" y="912224"/>
            <a:ext cx="67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requires an accompanying test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681" y="1818311"/>
            <a:ext cx="5772245" cy="5074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1491958" y="864204"/>
            <a:ext cx="616008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working on the project has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set of dependencies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sp>
        <p:nvSpPr>
          <p:cNvPr id="514" name="Shape 514"/>
          <p:cNvSpPr/>
          <p:nvPr/>
        </p:nvSpPr>
        <p:spPr>
          <a:xfrm>
            <a:off x="680324" y="864200"/>
            <a:ext cx="7015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syberia/lockbox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lockfile.yml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hadley/devtools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1071768"/>
            <a:ext cx="538874" cy="5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671450" y="2443625"/>
            <a:ext cx="391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0.3.8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0.1.0.9014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0.1.2.9002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0.3.0.5.9000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473950" y="288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0.2.40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0.2.3.9003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0.5.6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Arbitrarily Large Projects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to large teams of contributors working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 of R models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75" y="2397775"/>
            <a:ext cx="4552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50" y="3788425"/>
            <a:ext cx="3238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975" y="5074775"/>
            <a:ext cx="3295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540" name="Shape 5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33600" y="1444450"/>
            <a:ext cx="82311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000"/>
              <a:t>Machine Learning: The High Interest Credit Card of Technical Debt (2014)       </a:t>
            </a:r>
            <a:r>
              <a:rPr lang="en-US" sz="2200"/>
              <a:t>NIPS 2014 Workshop proceedings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 sz="3000"/>
              <a:t>D. Sculley, Gary Holt, Daniel Golovin, et al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An Industry-wide Problem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00" y="1146325"/>
            <a:ext cx="2602100" cy="8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83600" y="4366175"/>
            <a:ext cx="800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“Risk factors include boundary erosion, entanglement, hidden feedback loops, undeclared consumers, data dependencies, changes in the external world, and a variety of system-level anti-patterns.”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707776" y="3076947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like a developer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Inspiration from the Competition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99247" y="930434"/>
            <a:ext cx="8444752" cy="46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are good at simplifying work that needs to be done down to its core abstractions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304" y="3025589"/>
            <a:ext cx="1444429" cy="186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5169" y="1873325"/>
            <a:ext cx="4009465" cy="40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