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0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14.05.2019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683A344-C2D2-4B01-80AD-77014CF81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68F26-B3BD-42F7-B120-B1E3B34F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909" y="71236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  <a:latin typeface="+mn-lt"/>
                <a:ea typeface="+mj-lt"/>
                <a:cs typeface="+mj-lt"/>
              </a:rPr>
              <a:t>The </a:t>
            </a:r>
            <a:r>
              <a:rPr lang="en-US" sz="5400" b="1" err="1">
                <a:solidFill>
                  <a:srgbClr val="FFFFFF"/>
                </a:solidFill>
                <a:latin typeface="+mn-lt"/>
                <a:ea typeface="+mj-lt"/>
                <a:cs typeface="+mj-lt"/>
              </a:rPr>
              <a:t>Pokemon</a:t>
            </a:r>
            <a:r>
              <a:rPr lang="en-US" sz="5400" b="1">
                <a:solidFill>
                  <a:srgbClr val="FFFFFF"/>
                </a:solidFill>
                <a:latin typeface="+mn-lt"/>
                <a:ea typeface="+mj-lt"/>
                <a:cs typeface="+mj-lt"/>
              </a:rPr>
              <a:t> Dataset</a:t>
            </a:r>
            <a:endParaRPr lang="pl-PL" sz="5400" b="1">
              <a:solidFill>
                <a:srgbClr val="FFFFFF"/>
              </a:solidFill>
              <a:latin typeface="+mn-lt"/>
              <a:ea typeface="+mj-lt"/>
              <a:cs typeface="+mj-lt"/>
            </a:endParaRPr>
          </a:p>
          <a:p>
            <a:endParaRPr lang="pl-PL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4907E3-9E51-43AB-9FA6-855804D1D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315" y="5462003"/>
            <a:ext cx="2905247" cy="965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  <a:cs typeface="Calibri"/>
              </a:rPr>
              <a:t>Robert </a:t>
            </a:r>
            <a:r>
              <a:rPr lang="en-US" sz="1800" err="1">
                <a:solidFill>
                  <a:srgbClr val="FFFFFF"/>
                </a:solidFill>
                <a:cs typeface="Calibri"/>
              </a:rPr>
              <a:t>Zwierzycki</a:t>
            </a:r>
            <a:endParaRPr lang="en-US" err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42EA6-B32D-4BF6-A520-5FE66E240D52}"/>
              </a:ext>
            </a:extLst>
          </p:cNvPr>
          <p:cNvSpPr txBox="1"/>
          <p:nvPr/>
        </p:nvSpPr>
        <p:spPr>
          <a:xfrm>
            <a:off x="702197" y="543817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cs typeface="Calibri"/>
              </a:rPr>
              <a:t>Mateusz Rock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F30CE-AA47-404A-9095-DCE153D376EF}"/>
              </a:ext>
            </a:extLst>
          </p:cNvPr>
          <p:cNvSpPr txBox="1"/>
          <p:nvPr/>
        </p:nvSpPr>
        <p:spPr>
          <a:xfrm>
            <a:off x="7847756" y="54460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cs typeface="Calibri"/>
              </a:rPr>
              <a:t>Tomasz Wierciński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09E85-771F-4859-B5F6-296E53D4BCC1}"/>
              </a:ext>
            </a:extLst>
          </p:cNvPr>
          <p:cNvSpPr txBox="1"/>
          <p:nvPr/>
        </p:nvSpPr>
        <p:spPr>
          <a:xfrm>
            <a:off x="3148555" y="543455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cs typeface="Calibri"/>
              </a:rPr>
              <a:t>Grzegorz </a:t>
            </a:r>
            <a:r>
              <a:rPr lang="pl-PL" err="1">
                <a:cs typeface="Calibri"/>
              </a:rPr>
              <a:t>Meller</a:t>
            </a:r>
          </a:p>
        </p:txBody>
      </p:sp>
    </p:spTree>
    <p:extLst>
      <p:ext uri="{BB962C8B-B14F-4D97-AF65-F5344CB8AC3E}">
        <p14:creationId xmlns:p14="http://schemas.microsoft.com/office/powerpoint/2010/main" val="4279372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40A8-7487-4678-9697-C82983EC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pl-PL" b="1">
                <a:cs typeface="Calibri Light"/>
              </a:rPr>
              <a:t>Presentation </a:t>
            </a:r>
            <a:r>
              <a:rPr lang="pl-PL" b="1" err="1">
                <a:cs typeface="Calibri Light"/>
              </a:rPr>
              <a:t>Outline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9BF6-0D9A-4D4C-9567-A0BAD3B4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z="3200">
                <a:ea typeface="+mn-lt"/>
                <a:cs typeface="+mn-lt"/>
              </a:rPr>
              <a:t>General </a:t>
            </a:r>
            <a:r>
              <a:rPr lang="pl-PL" sz="3200" err="1">
                <a:ea typeface="+mn-lt"/>
                <a:cs typeface="+mn-lt"/>
              </a:rPr>
              <a:t>Description</a:t>
            </a:r>
            <a:r>
              <a:rPr lang="pl-PL" sz="3200">
                <a:ea typeface="+mn-lt"/>
                <a:cs typeface="+mn-lt"/>
              </a:rPr>
              <a:t> of </a:t>
            </a:r>
            <a:r>
              <a:rPr lang="pl-PL" sz="3200" err="1">
                <a:ea typeface="+mn-lt"/>
                <a:cs typeface="+mn-lt"/>
              </a:rPr>
              <a:t>dataset</a:t>
            </a:r>
            <a:endParaRPr lang="pl-PL" sz="3200">
              <a:ea typeface="+mn-lt"/>
              <a:cs typeface="+mn-lt"/>
            </a:endParaRPr>
          </a:p>
          <a:p>
            <a:r>
              <a:rPr lang="pl-PL" sz="3200" err="1">
                <a:ea typeface="+mn-lt"/>
                <a:cs typeface="+mn-lt"/>
              </a:rPr>
              <a:t>Description</a:t>
            </a:r>
            <a:r>
              <a:rPr lang="pl-PL" sz="3200">
                <a:ea typeface="+mn-lt"/>
                <a:cs typeface="+mn-lt"/>
              </a:rPr>
              <a:t> of </a:t>
            </a:r>
            <a:r>
              <a:rPr lang="pl-PL" sz="3200" err="1">
                <a:ea typeface="+mn-lt"/>
                <a:cs typeface="+mn-lt"/>
              </a:rPr>
              <a:t>attributes</a:t>
            </a:r>
            <a:endParaRPr lang="pl-PL" sz="3200">
              <a:ea typeface="+mn-lt"/>
              <a:cs typeface="+mn-lt"/>
            </a:endParaRPr>
          </a:p>
          <a:p>
            <a:r>
              <a:rPr lang="pl-PL" sz="3200" err="1">
                <a:ea typeface="+mn-lt"/>
                <a:cs typeface="+mn-lt"/>
              </a:rPr>
              <a:t>Exploratory</a:t>
            </a:r>
            <a:r>
              <a:rPr lang="pl-PL" sz="3200">
                <a:ea typeface="+mn-lt"/>
                <a:cs typeface="+mn-lt"/>
              </a:rPr>
              <a:t> data </a:t>
            </a:r>
            <a:r>
              <a:rPr lang="pl-PL" sz="3200" err="1">
                <a:ea typeface="+mn-lt"/>
                <a:cs typeface="+mn-lt"/>
              </a:rPr>
              <a:t>analysis</a:t>
            </a:r>
            <a:endParaRPr lang="pl-PL" sz="3200">
              <a:cs typeface="Calibri"/>
            </a:endParaRPr>
          </a:p>
          <a:p>
            <a:r>
              <a:rPr lang="pl-PL" sz="3200">
                <a:ea typeface="+mn-lt"/>
                <a:cs typeface="+mn-lt"/>
              </a:rPr>
              <a:t>Data </a:t>
            </a:r>
            <a:r>
              <a:rPr lang="pl-PL" sz="3200" err="1">
                <a:ea typeface="+mn-lt"/>
                <a:cs typeface="+mn-lt"/>
              </a:rPr>
              <a:t>quality</a:t>
            </a:r>
            <a:endParaRPr lang="pl-PL" sz="3200">
              <a:ea typeface="+mn-lt"/>
              <a:cs typeface="+mn-lt"/>
            </a:endParaRPr>
          </a:p>
          <a:p>
            <a:r>
              <a:rPr lang="pl-PL" sz="3200">
                <a:ea typeface="+mn-lt"/>
                <a:cs typeface="+mn-lt"/>
              </a:rPr>
              <a:t>Preliminary </a:t>
            </a:r>
            <a:r>
              <a:rPr lang="pl-PL" sz="3200" err="1">
                <a:ea typeface="+mn-lt"/>
                <a:cs typeface="+mn-lt"/>
              </a:rPr>
              <a:t>goals</a:t>
            </a:r>
            <a:r>
              <a:rPr lang="pl-PL" sz="3200">
                <a:ea typeface="+mn-lt"/>
                <a:cs typeface="+mn-lt"/>
              </a:rPr>
              <a:t> for </a:t>
            </a:r>
            <a:r>
              <a:rPr lang="pl-PL" sz="3200" err="1">
                <a:ea typeface="+mn-lt"/>
                <a:cs typeface="+mn-lt"/>
              </a:rPr>
              <a:t>further</a:t>
            </a:r>
            <a:r>
              <a:rPr lang="pl-PL" sz="3200">
                <a:ea typeface="+mn-lt"/>
                <a:cs typeface="+mn-lt"/>
              </a:rPr>
              <a:t> data </a:t>
            </a:r>
            <a:r>
              <a:rPr lang="pl-PL" sz="3200" err="1">
                <a:ea typeface="+mn-lt"/>
                <a:cs typeface="+mn-lt"/>
              </a:rPr>
              <a:t>mining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A35B87C-F194-47B0-8E5E-6AB8AE967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44" r="2447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602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52A750C-DA99-4825-A99A-F9DD62A18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0" r="17357" b="-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6" name="Picture 18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5DAEEC-4CD4-4975-9DF2-7FACDD6E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054" y="789496"/>
            <a:ext cx="4869179" cy="1325563"/>
          </a:xfrm>
        </p:spPr>
        <p:txBody>
          <a:bodyPr>
            <a:normAutofit/>
          </a:bodyPr>
          <a:lstStyle/>
          <a:p>
            <a:r>
              <a:rPr lang="pl-PL" b="1">
                <a:solidFill>
                  <a:srgbClr val="000000"/>
                </a:solidFill>
                <a:latin typeface="Calibri Light"/>
                <a:cs typeface="Calibri"/>
              </a:rPr>
              <a:t>General </a:t>
            </a:r>
            <a:r>
              <a:rPr lang="pl-PL" b="1" err="1">
                <a:solidFill>
                  <a:srgbClr val="000000"/>
                </a:solidFill>
                <a:latin typeface="Calibri Light"/>
                <a:cs typeface="Calibri"/>
              </a:rPr>
              <a:t>Description</a:t>
            </a:r>
            <a:r>
              <a:rPr lang="pl-PL" b="1">
                <a:solidFill>
                  <a:srgbClr val="000000"/>
                </a:solidFill>
                <a:latin typeface="Calibri Light"/>
                <a:cs typeface="Calibri"/>
              </a:rPr>
              <a:t> of </a:t>
            </a:r>
            <a:r>
              <a:rPr lang="pl-PL" b="1" err="1">
                <a:solidFill>
                  <a:srgbClr val="000000"/>
                </a:solidFill>
                <a:latin typeface="Calibri Light"/>
                <a:cs typeface="Calibri"/>
              </a:rPr>
              <a:t>dataset</a:t>
            </a:r>
            <a:endParaRPr lang="pl-PL" b="1" err="1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58A19-4DBA-42A5-80CD-81453F35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592" y="2253820"/>
            <a:ext cx="4869179" cy="3970367"/>
          </a:xfr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indent="0" algn="just">
              <a:buNone/>
            </a:pPr>
            <a:r>
              <a:rPr lang="pl-PL" dirty="0" err="1">
                <a:solidFill>
                  <a:srgbClr val="000000"/>
                </a:solidFill>
                <a:ea typeface="+mn-lt"/>
                <a:cs typeface="+mn-lt"/>
              </a:rPr>
              <a:t>This</a:t>
            </a:r>
            <a:r>
              <a:rPr lang="pl-PL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l-PL" dirty="0" err="1">
                <a:solidFill>
                  <a:srgbClr val="000000"/>
                </a:solidFill>
                <a:ea typeface="+mn-lt"/>
                <a:cs typeface="+mn-lt"/>
              </a:rPr>
              <a:t>dataset</a:t>
            </a:r>
            <a:r>
              <a:rPr lang="pl-PL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l-PL" dirty="0" err="1">
                <a:solidFill>
                  <a:srgbClr val="000000"/>
                </a:solidFill>
                <a:ea typeface="+mn-lt"/>
                <a:cs typeface="+mn-lt"/>
              </a:rPr>
              <a:t>contains</a:t>
            </a:r>
            <a:r>
              <a:rPr lang="pl-PL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l-PL" dirty="0" err="1">
                <a:solidFill>
                  <a:srgbClr val="000000"/>
                </a:solidFill>
                <a:ea typeface="+mn-lt"/>
                <a:cs typeface="+mn-lt"/>
              </a:rPr>
              <a:t>information</a:t>
            </a:r>
            <a:r>
              <a:rPr lang="pl-PL" dirty="0">
                <a:solidFill>
                  <a:srgbClr val="000000"/>
                </a:solidFill>
                <a:ea typeface="+mn-lt"/>
                <a:cs typeface="+mn-lt"/>
              </a:rPr>
              <a:t> on </a:t>
            </a:r>
            <a:r>
              <a:rPr lang="pl-PL" dirty="0" err="1">
                <a:solidFill>
                  <a:srgbClr val="000000"/>
                </a:solidFill>
                <a:ea typeface="+mn-lt"/>
                <a:cs typeface="+mn-lt"/>
              </a:rPr>
              <a:t>all</a:t>
            </a:r>
            <a:r>
              <a:rPr lang="pl-PL" dirty="0">
                <a:solidFill>
                  <a:srgbClr val="000000"/>
                </a:solidFill>
                <a:ea typeface="+mn-lt"/>
                <a:cs typeface="+mn-lt"/>
              </a:rPr>
              <a:t> 800 Pokemon from </a:t>
            </a:r>
            <a:r>
              <a:rPr lang="pl-PL" dirty="0" err="1">
                <a:solidFill>
                  <a:srgbClr val="000000"/>
                </a:solidFill>
                <a:ea typeface="+mn-lt"/>
                <a:cs typeface="+mn-lt"/>
              </a:rPr>
              <a:t>all</a:t>
            </a:r>
            <a:r>
              <a:rPr lang="pl-PL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l-PL" dirty="0" err="1">
                <a:solidFill>
                  <a:srgbClr val="000000"/>
                </a:solidFill>
                <a:ea typeface="+mn-lt"/>
                <a:cs typeface="+mn-lt"/>
              </a:rPr>
              <a:t>Seven</a:t>
            </a:r>
            <a:r>
              <a:rPr lang="pl-PL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l-PL" dirty="0" err="1">
                <a:solidFill>
                  <a:srgbClr val="000000"/>
                </a:solidFill>
                <a:ea typeface="+mn-lt"/>
                <a:cs typeface="+mn-lt"/>
              </a:rPr>
              <a:t>Generations</a:t>
            </a:r>
            <a:r>
              <a:rPr lang="pl-PL" dirty="0">
                <a:solidFill>
                  <a:srgbClr val="000000"/>
                </a:solidFill>
                <a:ea typeface="+mn-lt"/>
                <a:cs typeface="+mn-lt"/>
              </a:rPr>
              <a:t> of Pokemon.</a:t>
            </a:r>
            <a:endParaRPr lang="pl-PL" dirty="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l-PL" b="1" dirty="0">
                <a:solidFill>
                  <a:srgbClr val="000000"/>
                </a:solidFill>
                <a:ea typeface="+mn-lt"/>
                <a:cs typeface="+mn-lt"/>
              </a:rPr>
              <a:t>The  </a:t>
            </a:r>
            <a:r>
              <a:rPr lang="pl-PL" b="1" dirty="0" err="1">
                <a:solidFill>
                  <a:srgbClr val="000000"/>
                </a:solidFill>
                <a:ea typeface="+mn-lt"/>
                <a:cs typeface="+mn-lt"/>
              </a:rPr>
              <a:t>dataset</a:t>
            </a:r>
            <a:r>
              <a:rPr lang="pl-PL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l-PL" b="1" dirty="0" err="1">
                <a:solidFill>
                  <a:srgbClr val="000000"/>
                </a:solidFill>
                <a:ea typeface="+mn-lt"/>
                <a:cs typeface="+mn-lt"/>
              </a:rPr>
              <a:t>include</a:t>
            </a:r>
            <a:r>
              <a:rPr lang="pl-PL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r>
              <a:rPr lang="pl-PL" dirty="0">
                <a:solidFill>
                  <a:srgbClr val="000000"/>
                </a:solidFill>
                <a:ea typeface="+mn-lt"/>
                <a:cs typeface="+mn-lt"/>
              </a:rPr>
              <a:t>Base </a:t>
            </a:r>
            <a:r>
              <a:rPr lang="pl-PL" dirty="0" err="1">
                <a:solidFill>
                  <a:srgbClr val="000000"/>
                </a:solidFill>
                <a:ea typeface="+mn-lt"/>
                <a:cs typeface="+mn-lt"/>
              </a:rPr>
              <a:t>Stats</a:t>
            </a:r>
            <a:r>
              <a:rPr lang="pl-PL" dirty="0">
                <a:solidFill>
                  <a:srgbClr val="000000"/>
                </a:solidFill>
                <a:ea typeface="+mn-lt"/>
                <a:cs typeface="+mn-lt"/>
              </a:rPr>
              <a:t>, Attack and </a:t>
            </a:r>
            <a:r>
              <a:rPr lang="pl-PL" dirty="0" err="1">
                <a:solidFill>
                  <a:srgbClr val="000000"/>
                </a:solidFill>
                <a:ea typeface="+mn-lt"/>
                <a:cs typeface="+mn-lt"/>
              </a:rPr>
              <a:t>Defense</a:t>
            </a:r>
            <a:r>
              <a:rPr lang="pl-PL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l-PL" dirty="0" err="1">
                <a:solidFill>
                  <a:srgbClr val="000000"/>
                </a:solidFill>
                <a:ea typeface="+mn-lt"/>
                <a:cs typeface="+mn-lt"/>
              </a:rPr>
              <a:t>points</a:t>
            </a:r>
            <a:r>
              <a:rPr lang="pl-PL" dirty="0">
                <a:solidFill>
                  <a:srgbClr val="000000"/>
                </a:solidFill>
                <a:ea typeface="+mn-lt"/>
                <a:cs typeface="+mn-lt"/>
              </a:rPr>
              <a:t>,</a:t>
            </a:r>
          </a:p>
          <a:p>
            <a:r>
              <a:rPr lang="pl-PL" dirty="0" err="1">
                <a:solidFill>
                  <a:srgbClr val="000000"/>
                </a:solidFill>
                <a:ea typeface="+mn-lt"/>
                <a:cs typeface="+mn-lt"/>
              </a:rPr>
              <a:t>Speed</a:t>
            </a:r>
            <a:r>
              <a:rPr lang="pl-PL" dirty="0">
                <a:solidFill>
                  <a:srgbClr val="000000"/>
                </a:solidFill>
                <a:ea typeface="+mn-lt"/>
                <a:cs typeface="+mn-lt"/>
              </a:rPr>
              <a:t> of Pokemon, </a:t>
            </a:r>
            <a:r>
              <a:rPr lang="pl-PL" dirty="0" err="1">
                <a:solidFill>
                  <a:srgbClr val="000000"/>
                </a:solidFill>
                <a:ea typeface="+mn-lt"/>
                <a:cs typeface="+mn-lt"/>
              </a:rPr>
              <a:t>Hitpoints</a:t>
            </a:r>
            <a:r>
              <a:rPr lang="pl-PL" dirty="0">
                <a:solidFill>
                  <a:srgbClr val="000000"/>
                </a:solidFill>
                <a:ea typeface="+mn-lt"/>
                <a:cs typeface="+mn-lt"/>
              </a:rPr>
              <a:t>,</a:t>
            </a:r>
          </a:p>
          <a:p>
            <a:r>
              <a:rPr lang="pl-PL" dirty="0" err="1">
                <a:solidFill>
                  <a:srgbClr val="000000"/>
                </a:solidFill>
                <a:ea typeface="+mn-lt"/>
                <a:cs typeface="+mn-lt"/>
              </a:rPr>
              <a:t>Legendary</a:t>
            </a:r>
            <a:r>
              <a:rPr lang="pl-PL" dirty="0">
                <a:solidFill>
                  <a:srgbClr val="000000"/>
                </a:solidFill>
                <a:ea typeface="+mn-lt"/>
                <a:cs typeface="+mn-lt"/>
              </a:rPr>
              <a:t> Status </a:t>
            </a:r>
            <a:r>
              <a:rPr lang="pl-PL" dirty="0" err="1">
                <a:solidFill>
                  <a:srgbClr val="000000"/>
                </a:solidFill>
                <a:ea typeface="+mn-lt"/>
                <a:cs typeface="+mn-lt"/>
              </a:rPr>
              <a:t>Classification</a:t>
            </a:r>
            <a:r>
              <a:rPr lang="pl-PL" dirty="0">
                <a:solidFill>
                  <a:srgbClr val="000000"/>
                </a:solidFill>
                <a:ea typeface="+mn-lt"/>
                <a:cs typeface="+mn-lt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cs typeface="Calibri" panose="020F0502020204030204"/>
              </a:rPr>
              <a:t>Pokemon </a:t>
            </a:r>
            <a:r>
              <a:rPr lang="pl-PL" dirty="0" err="1">
                <a:solidFill>
                  <a:srgbClr val="000000"/>
                </a:solidFill>
                <a:cs typeface="Calibri" panose="020F0502020204030204"/>
              </a:rPr>
              <a:t>Combats</a:t>
            </a:r>
            <a:r>
              <a:rPr lang="pl-PL" dirty="0">
                <a:solidFill>
                  <a:srgbClr val="000000"/>
                </a:solidFill>
                <a:cs typeface="Calibri" panose="020F0502020204030204"/>
              </a:rPr>
              <a:t> </a:t>
            </a:r>
            <a:r>
              <a:rPr lang="pl-PL" dirty="0" err="1">
                <a:solidFill>
                  <a:srgbClr val="000000"/>
                </a:solidFill>
                <a:cs typeface="Calibri" panose="020F0502020204030204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8257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78C9312D-ABBC-4B72-A959-2834B3D52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5" r="19510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8AF8927-1549-4B6A-866F-D0B50C94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820" y="170341"/>
            <a:ext cx="5885178" cy="1325563"/>
          </a:xfrm>
        </p:spPr>
        <p:txBody>
          <a:bodyPr>
            <a:normAutofit/>
          </a:bodyPr>
          <a:lstStyle/>
          <a:p>
            <a:r>
              <a:rPr lang="pl-PL" b="1" err="1">
                <a:solidFill>
                  <a:srgbClr val="000000"/>
                </a:solidFill>
                <a:latin typeface="Calibri Light"/>
                <a:cs typeface="Calibri"/>
              </a:rPr>
              <a:t>Description</a:t>
            </a:r>
            <a:r>
              <a:rPr lang="pl-PL" b="1">
                <a:solidFill>
                  <a:srgbClr val="000000"/>
                </a:solidFill>
                <a:latin typeface="Calibri Light"/>
                <a:cs typeface="Calibri"/>
              </a:rPr>
              <a:t> of </a:t>
            </a:r>
            <a:r>
              <a:rPr lang="pl-PL" b="1" err="1">
                <a:solidFill>
                  <a:srgbClr val="000000"/>
                </a:solidFill>
                <a:latin typeface="Calibri Light"/>
                <a:cs typeface="Calibri"/>
              </a:rPr>
              <a:t>attributes</a:t>
            </a:r>
            <a:endParaRPr lang="pl-PL" b="1">
              <a:solidFill>
                <a:srgbClr val="000000"/>
              </a:solidFill>
              <a:latin typeface="Calibri Light"/>
              <a:ea typeface="+mj-lt"/>
              <a:cs typeface="+mj-lt"/>
            </a:endParaRPr>
          </a:p>
          <a:p>
            <a:endParaRPr lang="pl-PL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ADBAA2-93E7-45D8-8F57-C6BD6F8B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535" y="983978"/>
            <a:ext cx="5621152" cy="5704919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pl-PL" sz="2400" b="1" dirty="0">
                <a:solidFill>
                  <a:srgbClr val="000000"/>
                </a:solidFill>
                <a:cs typeface="Calibri"/>
              </a:rPr>
              <a:t>Type1: First </a:t>
            </a:r>
            <a:r>
              <a:rPr lang="pl-PL" sz="2400" b="1" dirty="0" err="1">
                <a:solidFill>
                  <a:srgbClr val="000000"/>
                </a:solidFill>
                <a:cs typeface="Calibri"/>
              </a:rPr>
              <a:t>attack</a:t>
            </a:r>
            <a:r>
              <a:rPr lang="pl-PL" sz="2400" b="1" dirty="0">
                <a:solidFill>
                  <a:srgbClr val="000000"/>
                </a:solidFill>
                <a:cs typeface="Calibri"/>
              </a:rPr>
              <a:t> </a:t>
            </a:r>
            <a:r>
              <a:rPr lang="pl-PL" sz="2400" b="1" dirty="0" err="1">
                <a:solidFill>
                  <a:srgbClr val="000000"/>
                </a:solidFill>
                <a:cs typeface="Calibri"/>
              </a:rPr>
              <a:t>type</a:t>
            </a:r>
            <a:r>
              <a:rPr lang="pl-PL" sz="2400" b="1" dirty="0">
                <a:solidFill>
                  <a:srgbClr val="000000"/>
                </a:solidFill>
                <a:cs typeface="Calibri"/>
              </a:rPr>
              <a:t>: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 </a:t>
            </a:r>
            <a:endParaRPr lang="pl-PL" sz="2400" b="1" dirty="0">
              <a:solidFill>
                <a:srgbClr val="000000"/>
              </a:solidFill>
              <a:cs typeface="Calibri"/>
            </a:endParaRPr>
          </a:p>
          <a:p>
            <a:r>
              <a:rPr lang="pl-PL" sz="2400" dirty="0" err="1">
                <a:solidFill>
                  <a:srgbClr val="000000"/>
                </a:solidFill>
                <a:cs typeface="Calibri"/>
              </a:rPr>
              <a:t>about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 17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different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types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 of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attack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 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like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ice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, rock,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poison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pl-PL" sz="2400" b="1" dirty="0">
                <a:solidFill>
                  <a:srgbClr val="000000"/>
                </a:solidFill>
                <a:cs typeface="Calibri"/>
              </a:rPr>
              <a:t>Type2: Second </a:t>
            </a:r>
            <a:r>
              <a:rPr lang="pl-PL" sz="2400" b="1" dirty="0" err="1">
                <a:solidFill>
                  <a:srgbClr val="000000"/>
                </a:solidFill>
                <a:cs typeface="Calibri"/>
              </a:rPr>
              <a:t>attack</a:t>
            </a:r>
            <a:r>
              <a:rPr lang="pl-PL" sz="2400" b="1" dirty="0">
                <a:solidFill>
                  <a:srgbClr val="000000"/>
                </a:solidFill>
                <a:cs typeface="Calibri"/>
              </a:rPr>
              <a:t> </a:t>
            </a:r>
            <a:r>
              <a:rPr lang="pl-PL" sz="2400" b="1" dirty="0" err="1">
                <a:solidFill>
                  <a:srgbClr val="000000"/>
                </a:solidFill>
                <a:cs typeface="Calibri"/>
              </a:rPr>
              <a:t>type</a:t>
            </a:r>
            <a:r>
              <a:rPr lang="pl-PL" sz="2400" b="1" dirty="0">
                <a:solidFill>
                  <a:srgbClr val="000000"/>
                </a:solidFill>
                <a:cs typeface="Calibri"/>
              </a:rPr>
              <a:t>:</a:t>
            </a:r>
          </a:p>
          <a:p>
            <a:r>
              <a:rPr lang="pl-PL" sz="2400" dirty="0" err="1">
                <a:solidFill>
                  <a:srgbClr val="000000"/>
                </a:solidFill>
                <a:cs typeface="Calibri"/>
              </a:rPr>
              <a:t>about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 19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different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types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 of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attack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like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 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ground,rock,flying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pl-PL" sz="2400" b="1" dirty="0" err="1">
                <a:solidFill>
                  <a:srgbClr val="000000"/>
                </a:solidFill>
                <a:cs typeface="Calibri"/>
              </a:rPr>
              <a:t>Generation</a:t>
            </a:r>
            <a:r>
              <a:rPr lang="pl-PL" sz="2400" b="1" dirty="0">
                <a:solidFill>
                  <a:srgbClr val="000000"/>
                </a:solidFill>
                <a:cs typeface="Calibri"/>
              </a:rPr>
              <a:t>: </a:t>
            </a:r>
            <a:endParaRPr lang="pl-PL" sz="2400" dirty="0">
              <a:solidFill>
                <a:srgbClr val="000000"/>
              </a:solidFill>
              <a:cs typeface="Calibri"/>
            </a:endParaRPr>
          </a:p>
          <a:p>
            <a:pPr marL="342900" indent="-342900"/>
            <a:r>
              <a:rPr lang="pl-PL" sz="2400" dirty="0">
                <a:solidFill>
                  <a:srgbClr val="000000"/>
                </a:solidFill>
                <a:cs typeface="Calibri"/>
              </a:rPr>
              <a:t>Development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stage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 of a pokemon,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there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are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 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about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 6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generation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levels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 in the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dataset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pl-PL" sz="2400" b="1" dirty="0" err="1">
                <a:solidFill>
                  <a:srgbClr val="000000"/>
                </a:solidFill>
                <a:cs typeface="Calibri"/>
              </a:rPr>
              <a:t>Legendary</a:t>
            </a:r>
            <a:r>
              <a:rPr lang="pl-PL" sz="2400" b="1" dirty="0">
                <a:solidFill>
                  <a:srgbClr val="000000"/>
                </a:solidFill>
                <a:cs typeface="Calibri"/>
              </a:rPr>
              <a:t>: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 </a:t>
            </a:r>
          </a:p>
          <a:p>
            <a:pPr marL="342900" indent="-342900"/>
            <a:r>
              <a:rPr lang="pl-PL" sz="2400" dirty="0" err="1">
                <a:solidFill>
                  <a:srgbClr val="000000"/>
                </a:solidFill>
                <a:cs typeface="Calibri"/>
              </a:rPr>
              <a:t>About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 8% of the pokemon from the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dataset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are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legendary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pl-PL" sz="2400" dirty="0" err="1">
                <a:solidFill>
                  <a:srgbClr val="000000"/>
                </a:solidFill>
                <a:cs typeface="Calibri"/>
              </a:rPr>
              <a:t>pokemons</a:t>
            </a:r>
            <a:r>
              <a:rPr lang="pl-PL" sz="2400" dirty="0">
                <a:solidFill>
                  <a:srgbClr val="000000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244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03CACE-6D88-4E55-AA0A-51B2305F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842" y="582376"/>
            <a:ext cx="6321502" cy="1454051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000000"/>
                </a:solidFill>
                <a:cs typeface="Calibri Light"/>
              </a:rPr>
              <a:t>Exploratory Data Analysis</a:t>
            </a:r>
            <a:endParaRPr lang="pl-PL">
              <a:solidFill>
                <a:srgbClr val="000000"/>
              </a:solidFill>
            </a:endParaRPr>
          </a:p>
        </p:txBody>
      </p:sp>
      <p:sp>
        <p:nvSpPr>
          <p:cNvPr id="1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Obraz 4">
            <a:extLst>
              <a:ext uri="{FF2B5EF4-FFF2-40B4-BE49-F238E27FC236}">
                <a16:creationId xmlns:a16="http://schemas.microsoft.com/office/drawing/2014/main" id="{9BE3FDE3-81C1-42DB-8063-18A660956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97" y="224830"/>
            <a:ext cx="2163150" cy="2166779"/>
          </a:xfrm>
          <a:prstGeom prst="rect">
            <a:avLst/>
          </a:prstGeom>
        </p:spPr>
      </p:pic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D067469-91FB-4EBC-8D9C-D29B7464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782" y="1901747"/>
            <a:ext cx="5338524" cy="4230841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cs typeface="Calibri"/>
              </a:rPr>
              <a:t>Distributions of attribute values are close to normal, but we can clearly see that there are outliers.</a:t>
            </a:r>
            <a:endParaRPr lang="pl-PL" dirty="0"/>
          </a:p>
          <a:p>
            <a:pPr algn="just"/>
            <a:r>
              <a:rPr lang="en-US" sz="2400" dirty="0">
                <a:solidFill>
                  <a:srgbClr val="000000"/>
                </a:solidFill>
                <a:cs typeface="Calibri"/>
              </a:rPr>
              <a:t>It is possible to </a:t>
            </a:r>
            <a:r>
              <a:rPr lang="en-US" sz="2400" dirty="0">
                <a:ea typeface="+mn-lt"/>
                <a:cs typeface="+mn-lt"/>
              </a:rPr>
              <a:t>distinguish 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between legendary and non-legendary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Pokemon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by comparing their attack and defense with special attack force and defense points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5F197A-8121-4307-BA29-5FF6D891E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30" y="2625077"/>
            <a:ext cx="5664199" cy="3975486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E2D3C2FE-AE87-40F5-A8D0-DE39C0810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787" y="153307"/>
            <a:ext cx="2239283" cy="23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0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6DBE5E4-9A45-49A6-BA5C-AFF1D95F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pl-PL" b="1">
                <a:solidFill>
                  <a:srgbClr val="000000"/>
                </a:solidFill>
                <a:cs typeface="Calibri Light"/>
              </a:rPr>
              <a:t>Data Quality</a:t>
            </a:r>
          </a:p>
        </p:txBody>
      </p:sp>
      <p:sp>
        <p:nvSpPr>
          <p:cNvPr id="2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F4BCC6A7-4480-4ADC-964B-A96861C974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6053" r="30206" b="2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61DA6380-09DA-40EC-BF3E-4A770D6B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000577"/>
            <a:ext cx="4817158" cy="4060394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3200" dirty="0">
                <a:ea typeface="+mn-lt"/>
                <a:cs typeface="+mn-lt"/>
              </a:rPr>
              <a:t>The amount of missing data - NO MISSING DATA However there are some </a:t>
            </a:r>
            <a:r>
              <a:rPr lang="en-US" sz="3200" dirty="0" err="1">
                <a:ea typeface="+mn-lt"/>
                <a:cs typeface="+mn-lt"/>
              </a:rPr>
              <a:t>Pokemon</a:t>
            </a:r>
            <a:r>
              <a:rPr lang="en-US" sz="3200" dirty="0">
                <a:ea typeface="+mn-lt"/>
                <a:cs typeface="+mn-lt"/>
              </a:rPr>
              <a:t> that do not have Second attack type.</a:t>
            </a:r>
            <a:endParaRPr lang="en-US" sz="32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3200" dirty="0">
                <a:ea typeface="+mn-lt"/>
                <a:cs typeface="+mn-lt"/>
              </a:rPr>
              <a:t>Outliers - we can see outliers on histograms</a:t>
            </a:r>
            <a:endParaRPr lang="en-US" sz="3200" dirty="0"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Overall data integrity</a:t>
            </a:r>
            <a:br>
              <a:rPr lang="en-US" dirty="0"/>
            </a:br>
            <a:endParaRPr lang="en-US">
              <a:cs typeface="Calibri" panose="020F0502020204030204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765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A97688-586A-4BB1-987E-433D883F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latin typeface="Calibri"/>
                <a:cs typeface="Calibri"/>
              </a:rPr>
              <a:t>Preliminary </a:t>
            </a:r>
            <a:r>
              <a:rPr lang="pl-PL" b="1" err="1">
                <a:latin typeface="Calibri"/>
                <a:cs typeface="Calibri"/>
              </a:rPr>
              <a:t>goals</a:t>
            </a:r>
            <a:r>
              <a:rPr lang="pl-PL" b="1">
                <a:latin typeface="Calibri"/>
                <a:cs typeface="Calibri"/>
              </a:rPr>
              <a:t> for </a:t>
            </a:r>
            <a:r>
              <a:rPr lang="pl-PL" b="1" err="1">
                <a:latin typeface="Calibri"/>
                <a:cs typeface="Calibri"/>
              </a:rPr>
              <a:t>further</a:t>
            </a:r>
            <a:r>
              <a:rPr lang="pl-PL" b="1">
                <a:latin typeface="Calibri"/>
                <a:cs typeface="Calibri"/>
              </a:rPr>
              <a:t> data </a:t>
            </a:r>
            <a:r>
              <a:rPr lang="pl-PL" b="1" err="1">
                <a:latin typeface="Calibri"/>
                <a:cs typeface="Calibri"/>
              </a:rPr>
              <a:t>mining</a:t>
            </a:r>
            <a:endParaRPr lang="pl-PL" b="1">
              <a:ea typeface="+mj-lt"/>
              <a:cs typeface="+mj-lt"/>
            </a:endParaRPr>
          </a:p>
          <a:p>
            <a:endParaRPr lang="pl-PL">
              <a:cs typeface="Calibri Ligh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BF69D2-10EB-44CA-A59D-194E38CD9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17" y="1213391"/>
            <a:ext cx="10515600" cy="54004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l-PL" sz="2600" dirty="0">
                <a:ea typeface="+mn-lt"/>
                <a:cs typeface="+mn-lt"/>
              </a:rPr>
              <a:t>With </a:t>
            </a:r>
            <a:r>
              <a:rPr lang="pl-PL" sz="2600" dirty="0" err="1">
                <a:ea typeface="+mn-lt"/>
                <a:cs typeface="+mn-lt"/>
              </a:rPr>
              <a:t>this</a:t>
            </a:r>
            <a:r>
              <a:rPr lang="pl-PL" sz="2600" dirty="0">
                <a:ea typeface="+mn-lt"/>
                <a:cs typeface="+mn-lt"/>
              </a:rPr>
              <a:t> </a:t>
            </a:r>
            <a:r>
              <a:rPr lang="pl-PL" sz="2600" dirty="0" err="1">
                <a:ea typeface="+mn-lt"/>
                <a:cs typeface="+mn-lt"/>
              </a:rPr>
              <a:t>dataset</a:t>
            </a:r>
            <a:r>
              <a:rPr lang="pl-PL" sz="2600">
                <a:ea typeface="+mn-lt"/>
                <a:cs typeface="+mn-lt"/>
              </a:rPr>
              <a:t>, we want to</a:t>
            </a:r>
            <a:r>
              <a:rPr lang="pl-PL" sz="2600" dirty="0">
                <a:ea typeface="+mn-lt"/>
                <a:cs typeface="+mn-lt"/>
              </a:rPr>
              <a:t> </a:t>
            </a:r>
            <a:r>
              <a:rPr lang="pl-PL" sz="2600" dirty="0" err="1">
                <a:ea typeface="+mn-lt"/>
                <a:cs typeface="+mn-lt"/>
              </a:rPr>
              <a:t>answer</a:t>
            </a:r>
            <a:r>
              <a:rPr lang="pl-PL" sz="2600" dirty="0">
                <a:ea typeface="+mn-lt"/>
                <a:cs typeface="+mn-lt"/>
              </a:rPr>
              <a:t> the </a:t>
            </a:r>
            <a:r>
              <a:rPr lang="pl-PL" sz="2600" dirty="0" err="1">
                <a:ea typeface="+mn-lt"/>
                <a:cs typeface="+mn-lt"/>
              </a:rPr>
              <a:t>following</a:t>
            </a:r>
            <a:r>
              <a:rPr lang="pl-PL" sz="2600" dirty="0">
                <a:ea typeface="+mn-lt"/>
                <a:cs typeface="+mn-lt"/>
              </a:rPr>
              <a:t> </a:t>
            </a:r>
            <a:r>
              <a:rPr lang="pl-PL" sz="2600" dirty="0" err="1">
                <a:ea typeface="+mn-lt"/>
                <a:cs typeface="+mn-lt"/>
              </a:rPr>
              <a:t>questions</a:t>
            </a:r>
            <a:r>
              <a:rPr lang="pl-PL" sz="2600" dirty="0">
                <a:ea typeface="+mn-lt"/>
                <a:cs typeface="+mn-lt"/>
              </a:rPr>
              <a:t>:</a:t>
            </a:r>
            <a:endParaRPr lang="pl-PL" sz="2600" dirty="0">
              <a:cs typeface="Calibri" panose="020F0502020204030204"/>
            </a:endParaRPr>
          </a:p>
          <a:p>
            <a:pPr marL="0" indent="0">
              <a:buNone/>
            </a:pPr>
            <a:endParaRPr lang="pl-PL" sz="2600">
              <a:ea typeface="+mn-lt"/>
              <a:cs typeface="+mn-lt"/>
            </a:endParaRPr>
          </a:p>
          <a:p>
            <a:r>
              <a:rPr lang="pl-PL" sz="2600" dirty="0" err="1">
                <a:ea typeface="+mn-lt"/>
                <a:cs typeface="+mn-lt"/>
              </a:rPr>
              <a:t>Is</a:t>
            </a:r>
            <a:r>
              <a:rPr lang="pl-PL" sz="2600" dirty="0">
                <a:ea typeface="+mn-lt"/>
                <a:cs typeface="+mn-lt"/>
              </a:rPr>
              <a:t> </a:t>
            </a:r>
            <a:r>
              <a:rPr lang="pl-PL" sz="2600" dirty="0" err="1">
                <a:ea typeface="+mn-lt"/>
                <a:cs typeface="+mn-lt"/>
              </a:rPr>
              <a:t>it</a:t>
            </a:r>
            <a:r>
              <a:rPr lang="pl-PL" sz="2600" dirty="0">
                <a:ea typeface="+mn-lt"/>
                <a:cs typeface="+mn-lt"/>
              </a:rPr>
              <a:t> </a:t>
            </a:r>
            <a:r>
              <a:rPr lang="pl-PL" sz="2600" dirty="0" err="1">
                <a:ea typeface="+mn-lt"/>
                <a:cs typeface="+mn-lt"/>
              </a:rPr>
              <a:t>possible</a:t>
            </a:r>
            <a:r>
              <a:rPr lang="pl-PL" sz="2600" dirty="0">
                <a:ea typeface="+mn-lt"/>
                <a:cs typeface="+mn-lt"/>
              </a:rPr>
              <a:t> to </a:t>
            </a:r>
            <a:r>
              <a:rPr lang="pl-PL" sz="2600" dirty="0" err="1">
                <a:ea typeface="+mn-lt"/>
                <a:cs typeface="+mn-lt"/>
              </a:rPr>
              <a:t>build</a:t>
            </a:r>
            <a:r>
              <a:rPr lang="pl-PL" sz="2600" dirty="0">
                <a:ea typeface="+mn-lt"/>
                <a:cs typeface="+mn-lt"/>
              </a:rPr>
              <a:t> a </a:t>
            </a:r>
            <a:r>
              <a:rPr lang="pl-PL" sz="2600" dirty="0" err="1">
                <a:ea typeface="+mn-lt"/>
                <a:cs typeface="+mn-lt"/>
              </a:rPr>
              <a:t>classifier</a:t>
            </a:r>
            <a:r>
              <a:rPr lang="pl-PL" sz="2600" dirty="0">
                <a:ea typeface="+mn-lt"/>
                <a:cs typeface="+mn-lt"/>
              </a:rPr>
              <a:t> to </a:t>
            </a:r>
            <a:r>
              <a:rPr lang="pl-PL" sz="2600" dirty="0" err="1">
                <a:ea typeface="+mn-lt"/>
                <a:cs typeface="+mn-lt"/>
              </a:rPr>
              <a:t>identify</a:t>
            </a:r>
            <a:r>
              <a:rPr lang="pl-PL" sz="2600" dirty="0">
                <a:ea typeface="+mn-lt"/>
                <a:cs typeface="+mn-lt"/>
              </a:rPr>
              <a:t> </a:t>
            </a:r>
            <a:r>
              <a:rPr lang="pl-PL" sz="2600" dirty="0" err="1">
                <a:ea typeface="+mn-lt"/>
                <a:cs typeface="+mn-lt"/>
              </a:rPr>
              <a:t>legendary</a:t>
            </a:r>
            <a:r>
              <a:rPr lang="pl-PL" sz="2600" dirty="0">
                <a:ea typeface="+mn-lt"/>
                <a:cs typeface="+mn-lt"/>
              </a:rPr>
              <a:t> Pokemon?</a:t>
            </a:r>
          </a:p>
          <a:p>
            <a:pPr marL="0" indent="0">
              <a:buNone/>
            </a:pPr>
            <a:endParaRPr lang="pl-PL" sz="2600">
              <a:ea typeface="+mn-lt"/>
              <a:cs typeface="+mn-lt"/>
            </a:endParaRPr>
          </a:p>
          <a:p>
            <a:r>
              <a:rPr lang="pl-PL" sz="2600" dirty="0" err="1">
                <a:ea typeface="+mn-lt"/>
                <a:cs typeface="+mn-lt"/>
              </a:rPr>
              <a:t>Which</a:t>
            </a:r>
            <a:r>
              <a:rPr lang="pl-PL" sz="2600" dirty="0">
                <a:ea typeface="+mn-lt"/>
                <a:cs typeface="+mn-lt"/>
              </a:rPr>
              <a:t> </a:t>
            </a:r>
            <a:r>
              <a:rPr lang="pl-PL" sz="2600" dirty="0" err="1">
                <a:ea typeface="+mn-lt"/>
                <a:cs typeface="+mn-lt"/>
              </a:rPr>
              <a:t>type</a:t>
            </a:r>
            <a:r>
              <a:rPr lang="pl-PL" sz="2600" dirty="0">
                <a:ea typeface="+mn-lt"/>
                <a:cs typeface="+mn-lt"/>
              </a:rPr>
              <a:t> </a:t>
            </a:r>
            <a:r>
              <a:rPr lang="pl-PL" sz="2600" dirty="0" err="1">
                <a:ea typeface="+mn-lt"/>
                <a:cs typeface="+mn-lt"/>
              </a:rPr>
              <a:t>is</a:t>
            </a:r>
            <a:r>
              <a:rPr lang="pl-PL" sz="2600" dirty="0">
                <a:ea typeface="+mn-lt"/>
                <a:cs typeface="+mn-lt"/>
              </a:rPr>
              <a:t> the </a:t>
            </a:r>
            <a:r>
              <a:rPr lang="pl-PL" sz="2600" dirty="0" err="1">
                <a:ea typeface="+mn-lt"/>
                <a:cs typeface="+mn-lt"/>
              </a:rPr>
              <a:t>strongest</a:t>
            </a:r>
            <a:r>
              <a:rPr lang="pl-PL" sz="2600" dirty="0">
                <a:ea typeface="+mn-lt"/>
                <a:cs typeface="+mn-lt"/>
              </a:rPr>
              <a:t> </a:t>
            </a:r>
            <a:r>
              <a:rPr lang="pl-PL" sz="2600" dirty="0" err="1">
                <a:ea typeface="+mn-lt"/>
                <a:cs typeface="+mn-lt"/>
              </a:rPr>
              <a:t>overall</a:t>
            </a:r>
            <a:r>
              <a:rPr lang="pl-PL" sz="2600" dirty="0">
                <a:ea typeface="+mn-lt"/>
                <a:cs typeface="+mn-lt"/>
              </a:rPr>
              <a:t>? </a:t>
            </a:r>
            <a:r>
              <a:rPr lang="pl-PL" sz="2600" dirty="0" err="1">
                <a:ea typeface="+mn-lt"/>
                <a:cs typeface="+mn-lt"/>
              </a:rPr>
              <a:t>Which</a:t>
            </a:r>
            <a:r>
              <a:rPr lang="pl-PL" sz="2600" dirty="0">
                <a:ea typeface="+mn-lt"/>
                <a:cs typeface="+mn-lt"/>
              </a:rPr>
              <a:t> </a:t>
            </a:r>
            <a:r>
              <a:rPr lang="pl-PL" sz="2600" dirty="0" err="1">
                <a:ea typeface="+mn-lt"/>
                <a:cs typeface="+mn-lt"/>
              </a:rPr>
              <a:t>is</a:t>
            </a:r>
            <a:r>
              <a:rPr lang="pl-PL" sz="2600" dirty="0">
                <a:ea typeface="+mn-lt"/>
                <a:cs typeface="+mn-lt"/>
              </a:rPr>
              <a:t> the </a:t>
            </a:r>
            <a:r>
              <a:rPr lang="pl-PL" sz="2600" dirty="0" err="1">
                <a:ea typeface="+mn-lt"/>
                <a:cs typeface="+mn-lt"/>
              </a:rPr>
              <a:t>weakest</a:t>
            </a:r>
            <a:r>
              <a:rPr lang="pl-PL" sz="2600" dirty="0">
                <a:ea typeface="+mn-lt"/>
                <a:cs typeface="+mn-lt"/>
              </a:rPr>
              <a:t>?</a:t>
            </a:r>
            <a:endParaRPr lang="pl-PL" sz="2600" dirty="0">
              <a:cs typeface="Calibri"/>
            </a:endParaRPr>
          </a:p>
          <a:p>
            <a:pPr marL="0" indent="0">
              <a:buNone/>
            </a:pPr>
            <a:endParaRPr lang="pl-PL" sz="2600">
              <a:ea typeface="+mn-lt"/>
              <a:cs typeface="+mn-lt"/>
            </a:endParaRPr>
          </a:p>
          <a:p>
            <a:r>
              <a:rPr lang="pl-PL" sz="2600" dirty="0" err="1">
                <a:ea typeface="+mn-lt"/>
                <a:cs typeface="+mn-lt"/>
              </a:rPr>
              <a:t>Which</a:t>
            </a:r>
            <a:r>
              <a:rPr lang="pl-PL" sz="2600" dirty="0">
                <a:ea typeface="+mn-lt"/>
                <a:cs typeface="+mn-lt"/>
              </a:rPr>
              <a:t> </a:t>
            </a:r>
            <a:r>
              <a:rPr lang="pl-PL" sz="2600" dirty="0" err="1">
                <a:ea typeface="+mn-lt"/>
                <a:cs typeface="+mn-lt"/>
              </a:rPr>
              <a:t>type</a:t>
            </a:r>
            <a:r>
              <a:rPr lang="pl-PL" sz="2600" dirty="0">
                <a:ea typeface="+mn-lt"/>
                <a:cs typeface="+mn-lt"/>
              </a:rPr>
              <a:t> </a:t>
            </a:r>
            <a:r>
              <a:rPr lang="pl-PL" sz="2600" dirty="0" err="1">
                <a:ea typeface="+mn-lt"/>
                <a:cs typeface="+mn-lt"/>
              </a:rPr>
              <a:t>is</a:t>
            </a:r>
            <a:r>
              <a:rPr lang="pl-PL" sz="2600" dirty="0">
                <a:ea typeface="+mn-lt"/>
                <a:cs typeface="+mn-lt"/>
              </a:rPr>
              <a:t> the most </a:t>
            </a:r>
            <a:r>
              <a:rPr lang="pl-PL" sz="2600" dirty="0" err="1">
                <a:ea typeface="+mn-lt"/>
                <a:cs typeface="+mn-lt"/>
              </a:rPr>
              <a:t>likely</a:t>
            </a:r>
            <a:r>
              <a:rPr lang="pl-PL" sz="2600" dirty="0">
                <a:ea typeface="+mn-lt"/>
                <a:cs typeface="+mn-lt"/>
              </a:rPr>
              <a:t> to be a </a:t>
            </a:r>
            <a:r>
              <a:rPr lang="pl-PL" sz="2600" dirty="0" err="1">
                <a:ea typeface="+mn-lt"/>
                <a:cs typeface="+mn-lt"/>
              </a:rPr>
              <a:t>legendary</a:t>
            </a:r>
            <a:r>
              <a:rPr lang="pl-PL" sz="2600" dirty="0">
                <a:ea typeface="+mn-lt"/>
                <a:cs typeface="+mn-lt"/>
              </a:rPr>
              <a:t> Pokemon?</a:t>
            </a:r>
          </a:p>
          <a:p>
            <a:pPr marL="0" indent="0">
              <a:buNone/>
            </a:pPr>
            <a:endParaRPr lang="pl-PL" sz="2600">
              <a:ea typeface="+mn-lt"/>
              <a:cs typeface="+mn-lt"/>
            </a:endParaRPr>
          </a:p>
          <a:p>
            <a:r>
              <a:rPr lang="pl-PL" sz="2600" dirty="0" err="1">
                <a:ea typeface="+mn-lt"/>
                <a:cs typeface="+mn-lt"/>
              </a:rPr>
              <a:t>Can</a:t>
            </a:r>
            <a:r>
              <a:rPr lang="pl-PL" sz="2600" dirty="0">
                <a:ea typeface="+mn-lt"/>
                <a:cs typeface="+mn-lt"/>
              </a:rPr>
              <a:t> </a:t>
            </a:r>
            <a:r>
              <a:rPr lang="pl-PL" sz="2600" dirty="0" err="1">
                <a:ea typeface="+mn-lt"/>
                <a:cs typeface="+mn-lt"/>
              </a:rPr>
              <a:t>you</a:t>
            </a:r>
            <a:r>
              <a:rPr lang="pl-PL" sz="2600" dirty="0">
                <a:ea typeface="+mn-lt"/>
                <a:cs typeface="+mn-lt"/>
              </a:rPr>
              <a:t> </a:t>
            </a:r>
            <a:r>
              <a:rPr lang="pl-PL" sz="2600" dirty="0" err="1">
                <a:ea typeface="+mn-lt"/>
                <a:cs typeface="+mn-lt"/>
              </a:rPr>
              <a:t>build</a:t>
            </a:r>
            <a:r>
              <a:rPr lang="pl-PL" sz="2600" dirty="0">
                <a:ea typeface="+mn-lt"/>
                <a:cs typeface="+mn-lt"/>
              </a:rPr>
              <a:t> a Pokemon </a:t>
            </a:r>
            <a:r>
              <a:rPr lang="pl-PL" sz="2600" dirty="0" err="1">
                <a:ea typeface="+mn-lt"/>
                <a:cs typeface="+mn-lt"/>
              </a:rPr>
              <a:t>dream</a:t>
            </a:r>
            <a:r>
              <a:rPr lang="pl-PL" sz="2600" dirty="0">
                <a:ea typeface="+mn-lt"/>
                <a:cs typeface="+mn-lt"/>
              </a:rPr>
              <a:t> team (6 </a:t>
            </a:r>
            <a:r>
              <a:rPr lang="pl-PL" sz="2600" dirty="0" err="1">
                <a:ea typeface="+mn-lt"/>
                <a:cs typeface="+mn-lt"/>
              </a:rPr>
              <a:t>pokemons</a:t>
            </a:r>
            <a:r>
              <a:rPr lang="pl-PL" sz="2600" dirty="0">
                <a:ea typeface="+mn-lt"/>
                <a:cs typeface="+mn-lt"/>
              </a:rPr>
              <a:t>)? </a:t>
            </a:r>
          </a:p>
          <a:p>
            <a:pPr marL="0" indent="0">
              <a:buNone/>
            </a:pPr>
            <a:endParaRPr lang="pl-PL" sz="2600">
              <a:cs typeface="Calibri"/>
            </a:endParaRPr>
          </a:p>
          <a:p>
            <a:r>
              <a:rPr lang="pl-PL" sz="2600" dirty="0" err="1">
                <a:ea typeface="+mn-lt"/>
                <a:cs typeface="+mn-lt"/>
              </a:rPr>
              <a:t>Will</a:t>
            </a:r>
            <a:r>
              <a:rPr lang="pl-PL" sz="2600" dirty="0">
                <a:ea typeface="+mn-lt"/>
                <a:cs typeface="+mn-lt"/>
              </a:rPr>
              <a:t> </a:t>
            </a:r>
            <a:r>
              <a:rPr lang="pl-PL" sz="2600" dirty="0" err="1">
                <a:ea typeface="+mn-lt"/>
                <a:cs typeface="+mn-lt"/>
              </a:rPr>
              <a:t>you</a:t>
            </a:r>
            <a:r>
              <a:rPr lang="pl-PL" sz="2600" dirty="0">
                <a:ea typeface="+mn-lt"/>
                <a:cs typeface="+mn-lt"/>
              </a:rPr>
              <a:t> be </a:t>
            </a:r>
            <a:r>
              <a:rPr lang="pl-PL" sz="2600" dirty="0" err="1">
                <a:ea typeface="+mn-lt"/>
                <a:cs typeface="+mn-lt"/>
              </a:rPr>
              <a:t>able</a:t>
            </a:r>
            <a:r>
              <a:rPr lang="pl-PL" sz="2600" dirty="0">
                <a:ea typeface="+mn-lt"/>
                <a:cs typeface="+mn-lt"/>
              </a:rPr>
              <a:t> to </a:t>
            </a:r>
            <a:r>
              <a:rPr lang="pl-PL" sz="2600" dirty="0" err="1">
                <a:ea typeface="+mn-lt"/>
                <a:cs typeface="+mn-lt"/>
              </a:rPr>
              <a:t>predict</a:t>
            </a:r>
            <a:r>
              <a:rPr lang="pl-PL" sz="2600" dirty="0">
                <a:ea typeface="+mn-lt"/>
                <a:cs typeface="+mn-lt"/>
              </a:rPr>
              <a:t> the </a:t>
            </a:r>
            <a:r>
              <a:rPr lang="pl-PL" sz="2600" dirty="0" err="1">
                <a:ea typeface="+mn-lt"/>
                <a:cs typeface="+mn-lt"/>
              </a:rPr>
              <a:t>outcome</a:t>
            </a:r>
            <a:r>
              <a:rPr lang="pl-PL" sz="2600" dirty="0">
                <a:ea typeface="+mn-lt"/>
                <a:cs typeface="+mn-lt"/>
              </a:rPr>
              <a:t> of </a:t>
            </a:r>
            <a:r>
              <a:rPr lang="pl-PL" sz="2600" dirty="0" err="1">
                <a:ea typeface="+mn-lt"/>
                <a:cs typeface="+mn-lt"/>
              </a:rPr>
              <a:t>future</a:t>
            </a:r>
            <a:r>
              <a:rPr lang="pl-PL" sz="2600" dirty="0">
                <a:ea typeface="+mn-lt"/>
                <a:cs typeface="+mn-lt"/>
              </a:rPr>
              <a:t> </a:t>
            </a:r>
            <a:r>
              <a:rPr lang="pl-PL" sz="2600" dirty="0" err="1">
                <a:ea typeface="+mn-lt"/>
                <a:cs typeface="+mn-lt"/>
              </a:rPr>
              <a:t>combats</a:t>
            </a:r>
            <a:r>
              <a:rPr lang="pl-PL" sz="2600" dirty="0">
                <a:ea typeface="+mn-lt"/>
                <a:cs typeface="+mn-lt"/>
              </a:rPr>
              <a:t>?</a:t>
            </a:r>
            <a:endParaRPr lang="pl-PL" sz="2600" dirty="0"/>
          </a:p>
          <a:p>
            <a:endParaRPr lang="pl-PL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0E83F2-0906-4734-A813-A98143ED5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344" y="5309008"/>
            <a:ext cx="1605328" cy="141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5258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Motyw pakietu Office</vt:lpstr>
      <vt:lpstr>The Pokemon Dataset </vt:lpstr>
      <vt:lpstr>Presentation Outline</vt:lpstr>
      <vt:lpstr>General Description of dataset</vt:lpstr>
      <vt:lpstr>Description of attributes </vt:lpstr>
      <vt:lpstr>Exploratory Data Analysis</vt:lpstr>
      <vt:lpstr>Data Quality</vt:lpstr>
      <vt:lpstr>Preliminary goals for further data mining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</dc:title>
  <dc:creator/>
  <cp:revision>28</cp:revision>
  <dcterms:created xsi:type="dcterms:W3CDTF">2012-08-15T16:54:36Z</dcterms:created>
  <dcterms:modified xsi:type="dcterms:W3CDTF">2019-05-14T08:48:12Z</dcterms:modified>
</cp:coreProperties>
</file>