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7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txPr>
        <a:bodyPr/>
        <a:lstStyle/>
        <a:p>
          <a:pPr>
            <a:defRPr sz="1400"/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Tablet v/s Waiter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Liked Tablet</c:v>
                </c:pt>
                <c:pt idx="1">
                  <c:v>Tablet + Waiter</c:v>
                </c:pt>
                <c:pt idx="2">
                  <c:v>Disklike Tablet</c:v>
                </c:pt>
                <c:pt idx="3">
                  <c:v>No Preference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0.1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6107162024451329"/>
          <c:y val="0.20763402103464546"/>
          <c:w val="0.41770608119116698"/>
          <c:h val="0.74455445147426524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dirty="0" smtClean="0"/>
              <a:t>Tablet</a:t>
            </a:r>
            <a:r>
              <a:rPr lang="en-US" baseline="0" dirty="0" smtClean="0"/>
              <a:t> </a:t>
            </a:r>
            <a:r>
              <a:rPr lang="en-US" dirty="0" smtClean="0"/>
              <a:t>Technical Issue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Tablet Technical Issue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0.12</c:v>
                </c:pt>
                <c:pt idx="1">
                  <c:v>0.88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6107162024451329"/>
          <c:y val="0.20763402103464546"/>
          <c:w val="0.41770608119116698"/>
          <c:h val="0.74455445147426524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1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584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 smtClean="0">
                <a:solidFill>
                  <a:srgbClr val="0C7182"/>
                </a:solidFill>
              </a:rPr>
              <a:t>Menu Tablet Project</a:t>
            </a:r>
            <a:br>
              <a:rPr lang="en" sz="4200" b="1" dirty="0" smtClean="0">
                <a:solidFill>
                  <a:srgbClr val="0C7182"/>
                </a:solidFill>
              </a:rPr>
            </a:br>
            <a:r>
              <a:rPr lang="en" sz="4200" b="1" dirty="0" smtClean="0">
                <a:solidFill>
                  <a:srgbClr val="0C7182"/>
                </a:solidFill>
              </a:rPr>
              <a:t>Findings and Evaluation</a:t>
            </a:r>
            <a:endParaRPr sz="42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Summary</a:t>
            </a:r>
            <a:endParaRPr i="1"/>
          </a:p>
        </p:txBody>
      </p:sp>
      <p:sp>
        <p:nvSpPr>
          <p:cNvPr id="2" name="Rectangle 1"/>
          <p:cNvSpPr/>
          <p:nvPr/>
        </p:nvSpPr>
        <p:spPr>
          <a:xfrm>
            <a:off x="767166" y="1001981"/>
            <a:ext cx="76096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have completed our project milestone including installing menu tablets in our 2 restaurants and conducting test launch. During test launch we perform survey where </a:t>
            </a:r>
            <a:r>
              <a:rPr lang="en-US" dirty="0"/>
              <a:t>50 customers </a:t>
            </a:r>
            <a:r>
              <a:rPr lang="en-US" dirty="0" smtClean="0"/>
              <a:t>participated. The survey objectives are to achieve the following goals: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Increase overall customer satisfaction by being fast and 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Decrease customers wait time to place order and pay bills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Have better dining experience after tablet rollout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Satisfactory use of tablet with ease of use and technical soundness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Having accurate orders 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Having lesser wait times to be seated at the restaurant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Overview</a:t>
            </a:r>
            <a:endParaRPr i="1"/>
          </a:p>
        </p:txBody>
      </p:sp>
      <p:sp>
        <p:nvSpPr>
          <p:cNvPr id="5" name="Rectangle 4"/>
          <p:cNvSpPr/>
          <p:nvPr/>
        </p:nvSpPr>
        <p:spPr>
          <a:xfrm>
            <a:off x="767166" y="1001981"/>
            <a:ext cx="76096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</a:t>
            </a:r>
            <a:r>
              <a:rPr lang="en-IN" dirty="0" smtClean="0"/>
              <a:t>following </a:t>
            </a:r>
            <a:r>
              <a:rPr lang="en-IN" dirty="0"/>
              <a:t>goals </a:t>
            </a:r>
            <a:r>
              <a:rPr lang="en-IN" dirty="0" smtClean="0"/>
              <a:t>were </a:t>
            </a:r>
            <a:r>
              <a:rPr lang="en-IN" dirty="0"/>
              <a:t>evaluated after the test launch was </a:t>
            </a:r>
            <a:r>
              <a:rPr lang="en-IN" dirty="0" smtClean="0"/>
              <a:t>complete: 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Less </a:t>
            </a:r>
            <a:r>
              <a:rPr lang="en-IN" dirty="0"/>
              <a:t>than 10 minutes wait time to be seated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time at restaurant less than 30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98% accurate orders 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Efficient checkout process within 1 minute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Tablet </a:t>
            </a:r>
            <a:r>
              <a:rPr lang="en-IN" dirty="0"/>
              <a:t>usage with no technical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Ease </a:t>
            </a:r>
            <a:r>
              <a:rPr lang="en-IN" dirty="0"/>
              <a:t>of tablet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Great experience with the overall tablet </a:t>
            </a:r>
            <a:r>
              <a:rPr lang="en-IN" dirty="0" smtClean="0"/>
              <a:t>rollout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Findings</a:t>
            </a:r>
            <a:endParaRPr i="1"/>
          </a:p>
        </p:txBody>
      </p:sp>
      <p:sp>
        <p:nvSpPr>
          <p:cNvPr id="5" name="TextBox 4"/>
          <p:cNvSpPr txBox="1"/>
          <p:nvPr/>
        </p:nvSpPr>
        <p:spPr>
          <a:xfrm>
            <a:off x="330506" y="903383"/>
            <a:ext cx="3183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</a:t>
            </a:r>
            <a:r>
              <a:rPr lang="en-IN" dirty="0" smtClean="0"/>
              <a:t>wanted to focus on the data as to how the customers rated a traditional experience with a waiter as opposed to tablet </a:t>
            </a:r>
            <a:r>
              <a:rPr lang="en-IN" dirty="0" smtClean="0"/>
              <a:t>ordering. The survey shows 40% respondent prefer tablet compared to 10% who dislike it. The complete data is shows by the following chart:</a:t>
            </a:r>
            <a:endParaRPr lang="en-IN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0010802"/>
              </p:ext>
            </p:extLst>
          </p:nvPr>
        </p:nvGraphicFramePr>
        <p:xfrm>
          <a:off x="330508" y="2874936"/>
          <a:ext cx="3590563" cy="199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78636" y="912564"/>
            <a:ext cx="3183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successful rollout means, </a:t>
            </a:r>
            <a:r>
              <a:rPr lang="en-IN" dirty="0" smtClean="0"/>
              <a:t>minimal to no </a:t>
            </a:r>
            <a:r>
              <a:rPr lang="en-IN" dirty="0" smtClean="0"/>
              <a:t>technical </a:t>
            </a:r>
            <a:r>
              <a:rPr lang="en-IN" dirty="0" smtClean="0"/>
              <a:t>Issue. Meanwhile our survey still find 12 % (6 customer) reported technical problem.</a:t>
            </a:r>
            <a:endParaRPr lang="en-IN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871738294"/>
              </p:ext>
            </p:extLst>
          </p:nvPr>
        </p:nvGraphicFramePr>
        <p:xfrm>
          <a:off x="4822434" y="2074190"/>
          <a:ext cx="3590563" cy="199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4" name="TextBox 3"/>
          <p:cNvSpPr txBox="1"/>
          <p:nvPr/>
        </p:nvSpPr>
        <p:spPr>
          <a:xfrm>
            <a:off x="440675" y="1189822"/>
            <a:ext cx="802200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Though the test rollout experience for customers was </a:t>
            </a:r>
            <a:r>
              <a:rPr lang="en-IN" b="1" dirty="0" smtClean="0"/>
              <a:t>satisfactory with 72% customer rated 4/5 or higher, There </a:t>
            </a:r>
            <a:r>
              <a:rPr lang="en-IN" b="1" dirty="0" smtClean="0"/>
              <a:t>are </a:t>
            </a:r>
            <a:r>
              <a:rPr lang="en-IN" b="1" dirty="0" smtClean="0"/>
              <a:t>still improvements </a:t>
            </a:r>
            <a:r>
              <a:rPr lang="en-IN" b="1" dirty="0" smtClean="0"/>
              <a:t>that needs to be done. Some of the immediate steps identified are:</a:t>
            </a:r>
          </a:p>
          <a:p>
            <a:endParaRPr lang="en-IN" dirty="0" smtClean="0"/>
          </a:p>
          <a:p>
            <a:r>
              <a:rPr lang="en-IN" dirty="0" smtClean="0"/>
              <a:t>1. The overall experience with the tablet rollout needs to be improved</a:t>
            </a:r>
          </a:p>
          <a:p>
            <a:endParaRPr lang="en-IN" dirty="0" smtClean="0"/>
          </a:p>
          <a:p>
            <a:r>
              <a:rPr lang="en-IN" dirty="0" smtClean="0"/>
              <a:t>Current Survey results show:</a:t>
            </a:r>
          </a:p>
          <a:p>
            <a:endParaRPr lang="en-IN" dirty="0" smtClean="0"/>
          </a:p>
          <a:p>
            <a:r>
              <a:rPr lang="en-IN" dirty="0" smtClean="0"/>
              <a:t>4/5 score </a:t>
            </a:r>
            <a:r>
              <a:rPr lang="en-IN" dirty="0" smtClean="0"/>
              <a:t>Great – </a:t>
            </a:r>
            <a:r>
              <a:rPr lang="en-IN" dirty="0" smtClean="0"/>
              <a:t>20</a:t>
            </a:r>
            <a:r>
              <a:rPr lang="en-IN" dirty="0" smtClean="0"/>
              <a:t>%</a:t>
            </a:r>
            <a:endParaRPr lang="en-IN" dirty="0" smtClean="0"/>
          </a:p>
          <a:p>
            <a:r>
              <a:rPr lang="en-IN" dirty="0" smtClean="0"/>
              <a:t>5/5 score Great </a:t>
            </a:r>
            <a:r>
              <a:rPr lang="en-IN" dirty="0" smtClean="0"/>
              <a:t>– 32%</a:t>
            </a:r>
          </a:p>
          <a:p>
            <a:endParaRPr lang="en-IN" dirty="0" smtClean="0"/>
          </a:p>
          <a:p>
            <a:r>
              <a:rPr lang="en-IN" dirty="0" smtClean="0"/>
              <a:t>Need to improve the overall experience to above 80% by improving design and </a:t>
            </a:r>
            <a:r>
              <a:rPr lang="en-IN" dirty="0" smtClean="0"/>
              <a:t>encourage waiter to offer customer help in operating the tablet.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4" name="TextBox 3"/>
          <p:cNvSpPr txBox="1"/>
          <p:nvPr/>
        </p:nvSpPr>
        <p:spPr>
          <a:xfrm>
            <a:off x="385590" y="1189822"/>
            <a:ext cx="8022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 Another important factor to achieve is “Accuracy is serving the correct order”</a:t>
            </a:r>
          </a:p>
          <a:p>
            <a:endParaRPr lang="en-IN" dirty="0" smtClean="0"/>
          </a:p>
          <a:p>
            <a:r>
              <a:rPr lang="en-IN" dirty="0" smtClean="0"/>
              <a:t>Current Survey results show:</a:t>
            </a:r>
          </a:p>
          <a:p>
            <a:endParaRPr lang="en-IN" dirty="0" smtClean="0"/>
          </a:p>
          <a:p>
            <a:r>
              <a:rPr lang="en-IN" dirty="0" smtClean="0"/>
              <a:t>Correct order 73%</a:t>
            </a:r>
          </a:p>
          <a:p>
            <a:r>
              <a:rPr lang="en-IN" dirty="0" smtClean="0"/>
              <a:t>Order went wrong – 28%</a:t>
            </a:r>
          </a:p>
          <a:p>
            <a:endParaRPr lang="en-IN" dirty="0" smtClean="0"/>
          </a:p>
          <a:p>
            <a:r>
              <a:rPr lang="en-IN" dirty="0" smtClean="0"/>
              <a:t>The goal was to achieve an Accuracy of 98% to avoid food wastage. </a:t>
            </a:r>
            <a:r>
              <a:rPr lang="en-IN" dirty="0" smtClean="0"/>
              <a:t>We can improve it by adding voice notification to the kitchen so cook will be more aware if there is any new order/order change. We can also provide display monitor to show customer order per table to the kitchen staff and waiter.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428</Words>
  <Application>Microsoft Office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Menu Tablet Project Findings and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Tablet Project Findings and Evaluation</dc:title>
  <dc:creator>Robet ALAMIN</dc:creator>
  <cp:lastModifiedBy>Robet Alamin</cp:lastModifiedBy>
  <cp:revision>4</cp:revision>
  <dcterms:modified xsi:type="dcterms:W3CDTF">2021-08-15T16:18:59Z</dcterms:modified>
</cp:coreProperties>
</file>