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59" r:id="rId6"/>
    <p:sldId id="266" r:id="rId7"/>
    <p:sldId id="265" r:id="rId8"/>
    <p:sldId id="267" r:id="rId9"/>
    <p:sldId id="268" r:id="rId10"/>
    <p:sldId id="269" r:id="rId11"/>
    <p:sldId id="279" r:id="rId12"/>
    <p:sldId id="280" r:id="rId13"/>
    <p:sldId id="264" r:id="rId14"/>
    <p:sldId id="260" r:id="rId15"/>
    <p:sldId id="275" r:id="rId16"/>
    <p:sldId id="274" r:id="rId17"/>
    <p:sldId id="281" r:id="rId18"/>
    <p:sldId id="282" r:id="rId19"/>
    <p:sldId id="276" r:id="rId20"/>
    <p:sldId id="277" r:id="rId21"/>
    <p:sldId id="278" r:id="rId22"/>
    <p:sldId id="272" r:id="rId23"/>
    <p:sldId id="270" r:id="rId24"/>
    <p:sldId id="271" r:id="rId25"/>
    <p:sldId id="261" r:id="rId26"/>
    <p:sldId id="263"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varScale="1">
        <p:scale>
          <a:sx n="72" d="100"/>
          <a:sy n="72"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A6F4-947F-4AED-8F21-B5C6DE702F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B2A3A-A674-4E85-BD01-831A34EF6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EF9107-00FB-4D6E-8E43-2E0BA85957F3}"/>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5" name="Footer Placeholder 4">
            <a:extLst>
              <a:ext uri="{FF2B5EF4-FFF2-40B4-BE49-F238E27FC236}">
                <a16:creationId xmlns:a16="http://schemas.microsoft.com/office/drawing/2014/main" id="{216C470D-4114-45B9-A67F-A606B4618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2C930-D6F0-4E5A-9096-4A2F8328A770}"/>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388464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38EE-7DA9-48F9-80FA-1A773FA08D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B268F-C1F1-4035-95EF-85F016BCBD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492CE-6BCD-4365-877C-1A849B65C036}"/>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5" name="Footer Placeholder 4">
            <a:extLst>
              <a:ext uri="{FF2B5EF4-FFF2-40B4-BE49-F238E27FC236}">
                <a16:creationId xmlns:a16="http://schemas.microsoft.com/office/drawing/2014/main" id="{BFE2E5CB-D374-4ADC-BD06-DC05D16BA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BE19E-E694-4ED5-8A81-DE456C609D95}"/>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121949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53FC6-4ACA-4A4E-AF30-9DA88DD565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998D-7C20-4359-BD37-5F6AA82718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48FA5-3ED4-4BE1-B2EA-AD3F7D9525D9}"/>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5" name="Footer Placeholder 4">
            <a:extLst>
              <a:ext uri="{FF2B5EF4-FFF2-40B4-BE49-F238E27FC236}">
                <a16:creationId xmlns:a16="http://schemas.microsoft.com/office/drawing/2014/main" id="{9DD691D2-C8A5-436A-8C26-574F1C9F3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8B0A5-9384-41A1-8C81-DC0B71D0C4FE}"/>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24956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FA88-09AC-433A-8F57-D53D9DD28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D49DAA-6902-4269-A581-A41B1141F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9EDFB-E527-43E7-9051-71B47E183CEE}"/>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5" name="Footer Placeholder 4">
            <a:extLst>
              <a:ext uri="{FF2B5EF4-FFF2-40B4-BE49-F238E27FC236}">
                <a16:creationId xmlns:a16="http://schemas.microsoft.com/office/drawing/2014/main" id="{2AAF71FF-8A58-43D2-AB17-11BFE5CD4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1617B-42AE-4868-853E-CBD40F2CE8A2}"/>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20977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8B3E-242C-4316-A41E-77A52081D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8C2FC3-D585-4F95-A080-F9868BE9F0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4A44CD-D723-43C7-9394-D6133D2B670F}"/>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5" name="Footer Placeholder 4">
            <a:extLst>
              <a:ext uri="{FF2B5EF4-FFF2-40B4-BE49-F238E27FC236}">
                <a16:creationId xmlns:a16="http://schemas.microsoft.com/office/drawing/2014/main" id="{827CC219-4486-49AD-A9B0-E9CB45B63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2C105-32A6-4A5F-B3F2-04BA5DCB38B1}"/>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321584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1FB1-D8C2-4D51-B3F8-DB57846CE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73CAE-7184-4043-989D-9BCE40032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3AF06-8550-4D2F-9EB9-E2D4A74B4A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68C86-8424-479C-B7EF-D7ACAC62AFE2}"/>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6" name="Footer Placeholder 5">
            <a:extLst>
              <a:ext uri="{FF2B5EF4-FFF2-40B4-BE49-F238E27FC236}">
                <a16:creationId xmlns:a16="http://schemas.microsoft.com/office/drawing/2014/main" id="{AF534918-D26F-483C-B03B-A5F6792FF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47A77-695B-4AEC-BE52-71F1CEBC7FA3}"/>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18180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6EFD-5720-4EA5-8553-78A3C646C2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AB20AB-B531-4BEE-BC0B-DD2693BDE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7223B0-BB26-419E-9F97-74CBE9BF9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224D5-2246-45EA-8091-84FD8278F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9F1948-D165-4125-9FA1-9F1D5AA0E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E1AEF6-8702-4011-AAE4-A1C0D095F565}"/>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8" name="Footer Placeholder 7">
            <a:extLst>
              <a:ext uri="{FF2B5EF4-FFF2-40B4-BE49-F238E27FC236}">
                <a16:creationId xmlns:a16="http://schemas.microsoft.com/office/drawing/2014/main" id="{44011ADD-5E10-48BE-8455-7DAB76CEE4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F6C9A-31B6-48C8-8F4F-4883902F33D2}"/>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349759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069F-8E73-4025-9D14-203AFF0C35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F28380-C42D-467F-9C70-FDED5D9416EC}"/>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4" name="Footer Placeholder 3">
            <a:extLst>
              <a:ext uri="{FF2B5EF4-FFF2-40B4-BE49-F238E27FC236}">
                <a16:creationId xmlns:a16="http://schemas.microsoft.com/office/drawing/2014/main" id="{1730F36F-FADE-4845-8C73-BEF84821A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841DD8-3281-4F64-B1E1-82235745AA41}"/>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382930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C34327-9512-4085-891F-74EB470F6D35}"/>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3" name="Footer Placeholder 2">
            <a:extLst>
              <a:ext uri="{FF2B5EF4-FFF2-40B4-BE49-F238E27FC236}">
                <a16:creationId xmlns:a16="http://schemas.microsoft.com/office/drawing/2014/main" id="{D7716531-1A91-4569-A2C6-254D3C3FBC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FF351-C937-48BB-BCDA-E9F522CB3E36}"/>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292685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2F47-25A2-4F9B-847A-860165F5B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9B321-23F7-45C5-A53E-F0E0A2F73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05B38-9FFB-4A85-8129-E36656BD2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CC2B1-D254-47E9-BC15-A44BEFA1D72A}"/>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6" name="Footer Placeholder 5">
            <a:extLst>
              <a:ext uri="{FF2B5EF4-FFF2-40B4-BE49-F238E27FC236}">
                <a16:creationId xmlns:a16="http://schemas.microsoft.com/office/drawing/2014/main" id="{A80518C7-E789-4F8A-9904-F7A8B3C6C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BAB17-E10E-4A4F-9FA3-17FC7345FFA8}"/>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107320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9CE7-7EEA-4352-8F22-0C46A1BD7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FD4C50-87AD-4F86-9941-6023D0D09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5CEDEB-ECD1-419F-8ED5-134FF3F11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2C19F-7AB0-42B5-B5CB-BEBE0992C8D6}"/>
              </a:ext>
            </a:extLst>
          </p:cNvPr>
          <p:cNvSpPr>
            <a:spLocks noGrp="1"/>
          </p:cNvSpPr>
          <p:nvPr>
            <p:ph type="dt" sz="half" idx="10"/>
          </p:nvPr>
        </p:nvSpPr>
        <p:spPr/>
        <p:txBody>
          <a:bodyPr/>
          <a:lstStyle/>
          <a:p>
            <a:fld id="{CB7658B2-0D8C-4036-A14F-41636AFF5ABC}" type="datetimeFigureOut">
              <a:rPr lang="en-US" smtClean="0"/>
              <a:t>10/8/2020</a:t>
            </a:fld>
            <a:endParaRPr lang="en-US"/>
          </a:p>
        </p:txBody>
      </p:sp>
      <p:sp>
        <p:nvSpPr>
          <p:cNvPr id="6" name="Footer Placeholder 5">
            <a:extLst>
              <a:ext uri="{FF2B5EF4-FFF2-40B4-BE49-F238E27FC236}">
                <a16:creationId xmlns:a16="http://schemas.microsoft.com/office/drawing/2014/main" id="{A55ECFCB-BD12-49CF-AD78-97347C472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2C3F4-A167-4A79-8782-F09495486773}"/>
              </a:ext>
            </a:extLst>
          </p:cNvPr>
          <p:cNvSpPr>
            <a:spLocks noGrp="1"/>
          </p:cNvSpPr>
          <p:nvPr>
            <p:ph type="sldNum" sz="quarter" idx="12"/>
          </p:nvPr>
        </p:nvSpPr>
        <p:spPr/>
        <p:txBody>
          <a:bodyPr/>
          <a:lstStyle/>
          <a:p>
            <a:fld id="{856E676E-E4FC-4382-B233-EA9591DDB742}" type="slidenum">
              <a:rPr lang="en-US" smtClean="0"/>
              <a:t>‹#›</a:t>
            </a:fld>
            <a:endParaRPr lang="en-US"/>
          </a:p>
        </p:txBody>
      </p:sp>
    </p:spTree>
    <p:extLst>
      <p:ext uri="{BB962C8B-B14F-4D97-AF65-F5344CB8AC3E}">
        <p14:creationId xmlns:p14="http://schemas.microsoft.com/office/powerpoint/2010/main" val="84029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A5673-F851-4DAF-9047-834F85F1B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372432-E817-49F9-9F8A-705844ED7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4BFCB-11D5-4AFE-9EFD-6D9FE6465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658B2-0D8C-4036-A14F-41636AFF5ABC}" type="datetimeFigureOut">
              <a:rPr lang="en-US" smtClean="0"/>
              <a:t>10/8/2020</a:t>
            </a:fld>
            <a:endParaRPr lang="en-US"/>
          </a:p>
        </p:txBody>
      </p:sp>
      <p:sp>
        <p:nvSpPr>
          <p:cNvPr id="5" name="Footer Placeholder 4">
            <a:extLst>
              <a:ext uri="{FF2B5EF4-FFF2-40B4-BE49-F238E27FC236}">
                <a16:creationId xmlns:a16="http://schemas.microsoft.com/office/drawing/2014/main" id="{18DD657B-2FD6-420C-844B-A1267181C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EB8957-EDE3-4A94-88A1-0F6EA4870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E676E-E4FC-4382-B233-EA9591DDB742}" type="slidenum">
              <a:rPr lang="en-US" smtClean="0"/>
              <a:t>‹#›</a:t>
            </a:fld>
            <a:endParaRPr lang="en-US"/>
          </a:p>
        </p:txBody>
      </p:sp>
    </p:spTree>
    <p:extLst>
      <p:ext uri="{BB962C8B-B14F-4D97-AF65-F5344CB8AC3E}">
        <p14:creationId xmlns:p14="http://schemas.microsoft.com/office/powerpoint/2010/main" val="346222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cdn.guru99.com/images/stories/software-test-life-cycle.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uru99.com/all-about-quality-assuranc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3EEE80-DCA9-4FBD-A15A-AB1C89314D25}"/>
              </a:ext>
            </a:extLst>
          </p:cNvPr>
          <p:cNvSpPr>
            <a:spLocks noGrp="1"/>
          </p:cNvSpPr>
          <p:nvPr>
            <p:ph type="title"/>
          </p:nvPr>
        </p:nvSpPr>
        <p:spPr/>
        <p:txBody>
          <a:bodyPr/>
          <a:lstStyle/>
          <a:p>
            <a:pPr algn="ctr"/>
            <a:r>
              <a:rPr lang="en-US" dirty="0"/>
              <a:t>SDLC </a:t>
            </a:r>
            <a:br>
              <a:rPr lang="en-US" dirty="0"/>
            </a:br>
            <a:r>
              <a:rPr lang="en-US" dirty="0"/>
              <a:t>(Software Development Life Cycle)</a:t>
            </a:r>
          </a:p>
        </p:txBody>
      </p:sp>
      <p:sp>
        <p:nvSpPr>
          <p:cNvPr id="7" name="Content Placeholder 6">
            <a:extLst>
              <a:ext uri="{FF2B5EF4-FFF2-40B4-BE49-F238E27FC236}">
                <a16:creationId xmlns:a16="http://schemas.microsoft.com/office/drawing/2014/main" id="{DA64006E-A0E1-4F26-B7E2-86E897FB72C5}"/>
              </a:ext>
            </a:extLst>
          </p:cNvPr>
          <p:cNvSpPr>
            <a:spLocks noGrp="1"/>
          </p:cNvSpPr>
          <p:nvPr>
            <p:ph idx="1"/>
          </p:nvPr>
        </p:nvSpPr>
        <p:spPr/>
        <p:txBody>
          <a:bodyPr/>
          <a:lstStyle/>
          <a:p>
            <a:r>
              <a:rPr lang="en-US" dirty="0"/>
              <a:t>It is a process followed by software industry to design develop and test a  high quality software</a:t>
            </a:r>
          </a:p>
        </p:txBody>
      </p:sp>
    </p:spTree>
    <p:extLst>
      <p:ext uri="{BB962C8B-B14F-4D97-AF65-F5344CB8AC3E}">
        <p14:creationId xmlns:p14="http://schemas.microsoft.com/office/powerpoint/2010/main" val="1621927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D0E0-2BC2-4EBF-A0DF-4F166699AD78}"/>
              </a:ext>
            </a:extLst>
          </p:cNvPr>
          <p:cNvSpPr>
            <a:spLocks noGrp="1"/>
          </p:cNvSpPr>
          <p:nvPr>
            <p:ph type="title"/>
          </p:nvPr>
        </p:nvSpPr>
        <p:spPr/>
        <p:txBody>
          <a:bodyPr/>
          <a:lstStyle/>
          <a:p>
            <a:pPr algn="ctr"/>
            <a:r>
              <a:rPr lang="en-US" dirty="0"/>
              <a:t>AGILE</a:t>
            </a:r>
          </a:p>
        </p:txBody>
      </p:sp>
      <p:pic>
        <p:nvPicPr>
          <p:cNvPr id="5" name="Content Placeholder 4">
            <a:extLst>
              <a:ext uri="{FF2B5EF4-FFF2-40B4-BE49-F238E27FC236}">
                <a16:creationId xmlns:a16="http://schemas.microsoft.com/office/drawing/2014/main" id="{A15BDCA4-C298-4641-BCEF-E8BE6F934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6014" y="1846442"/>
            <a:ext cx="8309113" cy="4248743"/>
          </a:xfrm>
          <a:prstGeom prst="rect">
            <a:avLst/>
          </a:prstGeom>
          <a:ln>
            <a:noFill/>
          </a:ln>
          <a:effectLst>
            <a:softEdge rad="112500"/>
          </a:effectLst>
        </p:spPr>
      </p:pic>
    </p:spTree>
    <p:extLst>
      <p:ext uri="{BB962C8B-B14F-4D97-AF65-F5344CB8AC3E}">
        <p14:creationId xmlns:p14="http://schemas.microsoft.com/office/powerpoint/2010/main" val="72420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2FE1-B847-4ED2-948C-A55A022AC654}"/>
              </a:ext>
            </a:extLst>
          </p:cNvPr>
          <p:cNvSpPr>
            <a:spLocks noGrp="1"/>
          </p:cNvSpPr>
          <p:nvPr>
            <p:ph type="title"/>
          </p:nvPr>
        </p:nvSpPr>
        <p:spPr/>
        <p:txBody>
          <a:bodyPr/>
          <a:lstStyle/>
          <a:p>
            <a:pPr algn="ctr"/>
            <a:r>
              <a:rPr lang="en-US" dirty="0"/>
              <a:t>SCRUM</a:t>
            </a:r>
          </a:p>
        </p:txBody>
      </p:sp>
      <p:sp>
        <p:nvSpPr>
          <p:cNvPr id="3" name="Content Placeholder 2">
            <a:extLst>
              <a:ext uri="{FF2B5EF4-FFF2-40B4-BE49-F238E27FC236}">
                <a16:creationId xmlns:a16="http://schemas.microsoft.com/office/drawing/2014/main" id="{F890B96D-BDAF-4C9A-93F7-239543CC19C0}"/>
              </a:ext>
            </a:extLst>
          </p:cNvPr>
          <p:cNvSpPr>
            <a:spLocks noGrp="1"/>
          </p:cNvSpPr>
          <p:nvPr>
            <p:ph idx="1"/>
          </p:nvPr>
        </p:nvSpPr>
        <p:spPr/>
        <p:txBody>
          <a:bodyPr/>
          <a:lstStyle/>
          <a:p>
            <a:r>
              <a:rPr lang="en-US" b="1" dirty="0"/>
              <a:t>Scrum in Agile</a:t>
            </a:r>
            <a:r>
              <a:rPr lang="en-US" dirty="0"/>
              <a:t> is a process that allows software development teams to focus on delivering business values in shortest time by rapidly and repeatedly inspecting actual working software. It focuses on accountability, teamwork and iterative progress towards well-defined goals. Scrum Framework usually deals with fact that requirements are likely to change or mostly not known at the beginning of project. </a:t>
            </a:r>
          </a:p>
        </p:txBody>
      </p:sp>
    </p:spTree>
    <p:extLst>
      <p:ext uri="{BB962C8B-B14F-4D97-AF65-F5344CB8AC3E}">
        <p14:creationId xmlns:p14="http://schemas.microsoft.com/office/powerpoint/2010/main" val="121930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3BF3-C2A4-44BE-9F74-400D4965A965}"/>
              </a:ext>
            </a:extLst>
          </p:cNvPr>
          <p:cNvSpPr>
            <a:spLocks noGrp="1"/>
          </p:cNvSpPr>
          <p:nvPr>
            <p:ph type="title"/>
          </p:nvPr>
        </p:nvSpPr>
        <p:spPr/>
        <p:txBody>
          <a:bodyPr/>
          <a:lstStyle/>
          <a:p>
            <a:pPr algn="ctr"/>
            <a:r>
              <a:rPr lang="en-US" dirty="0"/>
              <a:t>SCRUM ROLES</a:t>
            </a:r>
          </a:p>
        </p:txBody>
      </p:sp>
      <p:sp>
        <p:nvSpPr>
          <p:cNvPr id="3" name="Content Placeholder 2">
            <a:extLst>
              <a:ext uri="{FF2B5EF4-FFF2-40B4-BE49-F238E27FC236}">
                <a16:creationId xmlns:a16="http://schemas.microsoft.com/office/drawing/2014/main" id="{70941D16-E272-4A9C-ACE0-2A1933155167}"/>
              </a:ext>
            </a:extLst>
          </p:cNvPr>
          <p:cNvSpPr>
            <a:spLocks noGrp="1"/>
          </p:cNvSpPr>
          <p:nvPr>
            <p:ph idx="1"/>
          </p:nvPr>
        </p:nvSpPr>
        <p:spPr/>
        <p:txBody>
          <a:bodyPr/>
          <a:lstStyle/>
          <a:p>
            <a:r>
              <a:rPr lang="en-US" dirty="0"/>
              <a:t>SCRUM MASTER</a:t>
            </a:r>
          </a:p>
          <a:p>
            <a:r>
              <a:rPr lang="en-US" dirty="0"/>
              <a:t>PROJECT OWNER</a:t>
            </a:r>
          </a:p>
          <a:p>
            <a:r>
              <a:rPr lang="en-US" dirty="0"/>
              <a:t>SCRUM TEAM</a:t>
            </a:r>
          </a:p>
        </p:txBody>
      </p:sp>
    </p:spTree>
    <p:extLst>
      <p:ext uri="{BB962C8B-B14F-4D97-AF65-F5344CB8AC3E}">
        <p14:creationId xmlns:p14="http://schemas.microsoft.com/office/powerpoint/2010/main" val="411799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8B37-559E-453C-A711-36AF900B8F30}"/>
              </a:ext>
            </a:extLst>
          </p:cNvPr>
          <p:cNvSpPr>
            <a:spLocks noGrp="1"/>
          </p:cNvSpPr>
          <p:nvPr>
            <p:ph type="title"/>
          </p:nvPr>
        </p:nvSpPr>
        <p:spPr/>
        <p:txBody>
          <a:bodyPr/>
          <a:lstStyle/>
          <a:p>
            <a:pPr algn="ctr"/>
            <a:r>
              <a:rPr lang="en-US" dirty="0"/>
              <a:t>WHAT IS SOFTWARE TESTING</a:t>
            </a:r>
          </a:p>
        </p:txBody>
      </p:sp>
      <p:sp>
        <p:nvSpPr>
          <p:cNvPr id="3" name="Content Placeholder 2">
            <a:extLst>
              <a:ext uri="{FF2B5EF4-FFF2-40B4-BE49-F238E27FC236}">
                <a16:creationId xmlns:a16="http://schemas.microsoft.com/office/drawing/2014/main" id="{FED61325-9715-4934-84D4-0657039783E3}"/>
              </a:ext>
            </a:extLst>
          </p:cNvPr>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Testing is the process of evaluating a system or its component(s) with the intent to find whether it satisfies the specified requirements or not.</a:t>
            </a:r>
          </a:p>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t>Software Testing is Important because if there are any bugs or errors in the software, it can be identified early and can be solved before delivery of the software product. Properly tested software product ensures reliability, security and high performance which further results in time saving, cost effectiveness and customer satisfaction. </a:t>
            </a:r>
          </a:p>
        </p:txBody>
      </p:sp>
    </p:spTree>
    <p:extLst>
      <p:ext uri="{BB962C8B-B14F-4D97-AF65-F5344CB8AC3E}">
        <p14:creationId xmlns:p14="http://schemas.microsoft.com/office/powerpoint/2010/main" val="407970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673B-D636-409A-A7D6-726466BB3620}"/>
              </a:ext>
            </a:extLst>
          </p:cNvPr>
          <p:cNvSpPr>
            <a:spLocks noGrp="1"/>
          </p:cNvSpPr>
          <p:nvPr>
            <p:ph type="title"/>
          </p:nvPr>
        </p:nvSpPr>
        <p:spPr/>
        <p:txBody>
          <a:bodyPr/>
          <a:lstStyle/>
          <a:p>
            <a:pPr algn="ctr"/>
            <a:r>
              <a:rPr lang="en-US" dirty="0">
                <a:solidFill>
                  <a:schemeClr val="accent1"/>
                </a:solidFill>
              </a:rPr>
              <a:t>STLC (SOFTWARE TEST LIFE CYCLE)</a:t>
            </a:r>
          </a:p>
        </p:txBody>
      </p:sp>
      <p:pic>
        <p:nvPicPr>
          <p:cNvPr id="4" name="Content Placeholder 3" descr="software-test-life-cycle">
            <a:hlinkClick r:id="rId2"/>
            <a:extLst>
              <a:ext uri="{FF2B5EF4-FFF2-40B4-BE49-F238E27FC236}">
                <a16:creationId xmlns:a16="http://schemas.microsoft.com/office/drawing/2014/main" id="{57093E84-2B85-4FC0-8D1A-30FE27AA7B87}"/>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43269" y="1690688"/>
            <a:ext cx="8759687" cy="4418564"/>
          </a:xfrm>
          <a:prstGeom prst="rect">
            <a:avLst/>
          </a:prstGeom>
          <a:ln>
            <a:noFill/>
          </a:ln>
          <a:effectLst>
            <a:softEdge rad="112500"/>
          </a:effectLst>
        </p:spPr>
      </p:pic>
    </p:spTree>
    <p:extLst>
      <p:ext uri="{BB962C8B-B14F-4D97-AF65-F5344CB8AC3E}">
        <p14:creationId xmlns:p14="http://schemas.microsoft.com/office/powerpoint/2010/main" val="3753675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7679-85F6-48BB-BA2D-70DDDA8DFB9F}"/>
              </a:ext>
            </a:extLst>
          </p:cNvPr>
          <p:cNvSpPr>
            <a:spLocks noGrp="1"/>
          </p:cNvSpPr>
          <p:nvPr>
            <p:ph type="title"/>
          </p:nvPr>
        </p:nvSpPr>
        <p:spPr/>
        <p:txBody>
          <a:bodyPr/>
          <a:lstStyle/>
          <a:p>
            <a:pPr algn="ctr"/>
            <a:r>
              <a:rPr lang="en-US" dirty="0"/>
              <a:t>DEFECTS CYCLE</a:t>
            </a:r>
          </a:p>
        </p:txBody>
      </p:sp>
      <p:sp>
        <p:nvSpPr>
          <p:cNvPr id="3" name="Content Placeholder 2">
            <a:extLst>
              <a:ext uri="{FF2B5EF4-FFF2-40B4-BE49-F238E27FC236}">
                <a16:creationId xmlns:a16="http://schemas.microsoft.com/office/drawing/2014/main" id="{11CEF6C9-96A9-4420-9C86-103E106C5433}"/>
              </a:ext>
            </a:extLst>
          </p:cNvPr>
          <p:cNvSpPr>
            <a:spLocks noGrp="1"/>
          </p:cNvSpPr>
          <p:nvPr>
            <p:ph idx="1"/>
          </p:nvPr>
        </p:nvSpPr>
        <p:spPr/>
        <p:txBody>
          <a:bodyPr/>
          <a:lstStyle/>
          <a:p>
            <a:r>
              <a:rPr lang="en-US" dirty="0"/>
              <a:t>A Defect life cycle, also known as a Bug life cycle, is a cycle of a defect from which it goes through covering the different states in its entire life. This starts as soon as any new defect is found by a tester and comes to an end when a tester closes that defect assuring that it won’t get reproduced again.</a:t>
            </a:r>
          </a:p>
        </p:txBody>
      </p:sp>
    </p:spTree>
    <p:extLst>
      <p:ext uri="{BB962C8B-B14F-4D97-AF65-F5344CB8AC3E}">
        <p14:creationId xmlns:p14="http://schemas.microsoft.com/office/powerpoint/2010/main" val="176547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2745-E888-40FA-9D8B-BDEC4B189588}"/>
              </a:ext>
            </a:extLst>
          </p:cNvPr>
          <p:cNvSpPr>
            <a:spLocks noGrp="1"/>
          </p:cNvSpPr>
          <p:nvPr>
            <p:ph type="title"/>
          </p:nvPr>
        </p:nvSpPr>
        <p:spPr/>
        <p:txBody>
          <a:bodyPr/>
          <a:lstStyle/>
          <a:p>
            <a:pPr algn="ctr"/>
            <a:r>
              <a:rPr lang="en-US" dirty="0"/>
              <a:t>DEFECT WORK FLOW</a:t>
            </a:r>
          </a:p>
        </p:txBody>
      </p:sp>
      <p:pic>
        <p:nvPicPr>
          <p:cNvPr id="5" name="Content Placeholder 4">
            <a:extLst>
              <a:ext uri="{FF2B5EF4-FFF2-40B4-BE49-F238E27FC236}">
                <a16:creationId xmlns:a16="http://schemas.microsoft.com/office/drawing/2014/main" id="{BF9434C0-B671-477A-8D51-19615C607E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809" y="1690688"/>
            <a:ext cx="8191831" cy="3977481"/>
          </a:xfrm>
          <a:prstGeom prst="rect">
            <a:avLst/>
          </a:prstGeom>
          <a:ln>
            <a:noFill/>
          </a:ln>
          <a:effectLst>
            <a:softEdge rad="112500"/>
          </a:effectLst>
        </p:spPr>
      </p:pic>
    </p:spTree>
    <p:extLst>
      <p:ext uri="{BB962C8B-B14F-4D97-AF65-F5344CB8AC3E}">
        <p14:creationId xmlns:p14="http://schemas.microsoft.com/office/powerpoint/2010/main" val="286323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ACCE-A0B3-4DB0-A391-F7C81A46858F}"/>
              </a:ext>
            </a:extLst>
          </p:cNvPr>
          <p:cNvSpPr>
            <a:spLocks noGrp="1"/>
          </p:cNvSpPr>
          <p:nvPr>
            <p:ph type="title"/>
          </p:nvPr>
        </p:nvSpPr>
        <p:spPr/>
        <p:txBody>
          <a:bodyPr/>
          <a:lstStyle/>
          <a:p>
            <a:r>
              <a:rPr lang="en-US" dirty="0"/>
              <a:t>Severity</a:t>
            </a:r>
          </a:p>
        </p:txBody>
      </p:sp>
      <p:sp>
        <p:nvSpPr>
          <p:cNvPr id="3" name="Content Placeholder 2">
            <a:extLst>
              <a:ext uri="{FF2B5EF4-FFF2-40B4-BE49-F238E27FC236}">
                <a16:creationId xmlns:a16="http://schemas.microsoft.com/office/drawing/2014/main" id="{45706CA5-242D-48A1-A71A-393D89C62D73}"/>
              </a:ext>
            </a:extLst>
          </p:cNvPr>
          <p:cNvSpPr>
            <a:spLocks noGrp="1"/>
          </p:cNvSpPr>
          <p:nvPr>
            <p:ph idx="1"/>
          </p:nvPr>
        </p:nvSpPr>
        <p:spPr/>
        <p:txBody>
          <a:bodyPr/>
          <a:lstStyle/>
          <a:p>
            <a:pPr marL="0" indent="0">
              <a:buNone/>
            </a:pPr>
            <a:endParaRPr lang="en-US" b="1" dirty="0"/>
          </a:p>
          <a:p>
            <a:pPr marL="0" indent="0">
              <a:buNone/>
            </a:pPr>
            <a:r>
              <a:rPr lang="en-US" dirty="0"/>
              <a:t>Severity or Defect Severity in testing is a degree of impact a bug or a defect has on the software application under test. A higher effect of bug/defect on system functionality will lead to a higher severity level. A</a:t>
            </a:r>
            <a:r>
              <a:rPr lang="en-US" dirty="0">
                <a:hlinkClick r:id="rId2">
                  <a:extLst>
                    <a:ext uri="{A12FA001-AC4F-418D-AE19-62706E023703}">
                      <ahyp:hlinkClr xmlns:ahyp="http://schemas.microsoft.com/office/drawing/2018/hyperlinkcolor" val="tx"/>
                    </a:ext>
                  </a:extLst>
                </a:hlinkClick>
              </a:rPr>
              <a:t> </a:t>
            </a:r>
            <a:r>
              <a:rPr lang="en-US" dirty="0"/>
              <a:t>quality assurance engineer usually determines the severity level of a bug/defect. </a:t>
            </a:r>
          </a:p>
          <a:p>
            <a:r>
              <a:rPr lang="en-US" dirty="0"/>
              <a:t>Severity is categorized into five types : critical. major, moderate, minor and cosmetic.</a:t>
            </a:r>
          </a:p>
        </p:txBody>
      </p:sp>
    </p:spTree>
    <p:extLst>
      <p:ext uri="{BB962C8B-B14F-4D97-AF65-F5344CB8AC3E}">
        <p14:creationId xmlns:p14="http://schemas.microsoft.com/office/powerpoint/2010/main" val="100299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B732-F073-4824-9146-4CBF57598775}"/>
              </a:ext>
            </a:extLst>
          </p:cNvPr>
          <p:cNvSpPr>
            <a:spLocks noGrp="1"/>
          </p:cNvSpPr>
          <p:nvPr>
            <p:ph type="title"/>
          </p:nvPr>
        </p:nvSpPr>
        <p:spPr/>
        <p:txBody>
          <a:bodyPr/>
          <a:lstStyle/>
          <a:p>
            <a:r>
              <a:rPr lang="en-US" dirty="0"/>
              <a:t>PRIORITY</a:t>
            </a:r>
          </a:p>
        </p:txBody>
      </p:sp>
      <p:sp>
        <p:nvSpPr>
          <p:cNvPr id="3" name="Content Placeholder 2">
            <a:extLst>
              <a:ext uri="{FF2B5EF4-FFF2-40B4-BE49-F238E27FC236}">
                <a16:creationId xmlns:a16="http://schemas.microsoft.com/office/drawing/2014/main" id="{59BFC6CC-FE85-4475-8D4C-CAACAB61368E}"/>
              </a:ext>
            </a:extLst>
          </p:cNvPr>
          <p:cNvSpPr>
            <a:spLocks noGrp="1"/>
          </p:cNvSpPr>
          <p:nvPr>
            <p:ph idx="1"/>
          </p:nvPr>
        </p:nvSpPr>
        <p:spPr/>
        <p:txBody>
          <a:bodyPr/>
          <a:lstStyle/>
          <a:p>
            <a:r>
              <a:rPr lang="en-US" dirty="0"/>
              <a:t>is defined as the order in which a defect should be fixed. Higher the priority the sooner the defect should be resolved. </a:t>
            </a:r>
          </a:p>
          <a:p>
            <a:r>
              <a:rPr lang="en-US" dirty="0"/>
              <a:t>Defects that leave the software system unusable are given higher priority over defects that cause a small functionality of the software to fail. </a:t>
            </a:r>
          </a:p>
          <a:p>
            <a:r>
              <a:rPr lang="en-US" dirty="0"/>
              <a:t>Priority is categorized into three types : low, medium and high </a:t>
            </a:r>
          </a:p>
        </p:txBody>
      </p:sp>
    </p:spTree>
    <p:extLst>
      <p:ext uri="{BB962C8B-B14F-4D97-AF65-F5344CB8AC3E}">
        <p14:creationId xmlns:p14="http://schemas.microsoft.com/office/powerpoint/2010/main" val="1385460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619E-50DD-4FAC-AAEC-D94C03EFF8A3}"/>
              </a:ext>
            </a:extLst>
          </p:cNvPr>
          <p:cNvSpPr>
            <a:spLocks noGrp="1"/>
          </p:cNvSpPr>
          <p:nvPr>
            <p:ph type="title"/>
          </p:nvPr>
        </p:nvSpPr>
        <p:spPr/>
        <p:txBody>
          <a:bodyPr/>
          <a:lstStyle/>
          <a:p>
            <a:pPr algn="ctr"/>
            <a:r>
              <a:rPr lang="en-US" dirty="0"/>
              <a:t>TEST SCENARIO</a:t>
            </a:r>
          </a:p>
        </p:txBody>
      </p:sp>
      <p:sp>
        <p:nvSpPr>
          <p:cNvPr id="3" name="Content Placeholder 2">
            <a:extLst>
              <a:ext uri="{FF2B5EF4-FFF2-40B4-BE49-F238E27FC236}">
                <a16:creationId xmlns:a16="http://schemas.microsoft.com/office/drawing/2014/main" id="{0EDE6ACF-B2E8-4D8F-95E5-006E29592AFF}"/>
              </a:ext>
            </a:extLst>
          </p:cNvPr>
          <p:cNvSpPr>
            <a:spLocks noGrp="1"/>
          </p:cNvSpPr>
          <p:nvPr>
            <p:ph idx="1"/>
          </p:nvPr>
        </p:nvSpPr>
        <p:spPr>
          <a:xfrm>
            <a:off x="838200" y="1690688"/>
            <a:ext cx="10515600" cy="4351338"/>
          </a:xfrm>
        </p:spPr>
        <p:txBody>
          <a:bodyPr/>
          <a:lstStyle/>
          <a:p>
            <a:r>
              <a:rPr lang="en-US" dirty="0"/>
              <a:t>A </a:t>
            </a:r>
            <a:r>
              <a:rPr lang="en-US" b="1" dirty="0"/>
              <a:t>TEST SCENARIO</a:t>
            </a:r>
            <a:r>
              <a:rPr lang="en-US" dirty="0"/>
              <a:t> is defined as any functionality that can be tested. It is also called </a:t>
            </a:r>
            <a:r>
              <a:rPr lang="en-US" i="1" dirty="0"/>
              <a:t>Test Condition</a:t>
            </a:r>
            <a:r>
              <a:rPr lang="en-US" dirty="0"/>
              <a:t> or </a:t>
            </a:r>
            <a:r>
              <a:rPr lang="en-US" i="1" dirty="0"/>
              <a:t>Test Possibility</a:t>
            </a:r>
            <a:r>
              <a:rPr lang="en-US" dirty="0"/>
              <a:t>. As a tester, you should put yourself in the end user’s shoes and figure out the real-world scenarios and use cases of the Application Under Test. </a:t>
            </a:r>
          </a:p>
        </p:txBody>
      </p:sp>
    </p:spTree>
    <p:extLst>
      <p:ext uri="{BB962C8B-B14F-4D97-AF65-F5344CB8AC3E}">
        <p14:creationId xmlns:p14="http://schemas.microsoft.com/office/powerpoint/2010/main" val="33855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33A2-3244-4003-B7A8-E7D049447EE2}"/>
              </a:ext>
            </a:extLst>
          </p:cNvPr>
          <p:cNvSpPr>
            <a:spLocks noGrp="1"/>
          </p:cNvSpPr>
          <p:nvPr>
            <p:ph type="title"/>
          </p:nvPr>
        </p:nvSpPr>
        <p:spPr/>
        <p:txBody>
          <a:bodyPr/>
          <a:lstStyle/>
          <a:p>
            <a:pPr algn="ctr"/>
            <a:r>
              <a:rPr lang="en-US" dirty="0"/>
              <a:t>IMPORTANCE OF SDLC</a:t>
            </a:r>
          </a:p>
        </p:txBody>
      </p:sp>
      <p:sp>
        <p:nvSpPr>
          <p:cNvPr id="3" name="Content Placeholder 2">
            <a:extLst>
              <a:ext uri="{FF2B5EF4-FFF2-40B4-BE49-F238E27FC236}">
                <a16:creationId xmlns:a16="http://schemas.microsoft.com/office/drawing/2014/main" id="{10412E0A-904D-43C2-BB96-73440F8FFFD0}"/>
              </a:ext>
            </a:extLst>
          </p:cNvPr>
          <p:cNvSpPr>
            <a:spLocks noGrp="1"/>
          </p:cNvSpPr>
          <p:nvPr>
            <p:ph idx="1"/>
          </p:nvPr>
        </p:nvSpPr>
        <p:spPr/>
        <p:txBody>
          <a:bodyPr/>
          <a:lstStyle/>
          <a:p>
            <a:pPr>
              <a:buFont typeface="Arial" panose="020B0604020202020204" pitchFamily="34" charset="0"/>
              <a:buChar char="•"/>
            </a:pPr>
            <a:r>
              <a:rPr lang="en-US" dirty="0"/>
              <a:t>It acts as a guide to the project and meet client’s objectives.</a:t>
            </a:r>
          </a:p>
          <a:p>
            <a:pPr>
              <a:buFont typeface="Arial" panose="020B0604020202020204" pitchFamily="34" charset="0"/>
              <a:buChar char="•"/>
            </a:pPr>
            <a:r>
              <a:rPr lang="en-US" dirty="0"/>
              <a:t>It helps in evaluating, scheduling and estimating deliverables.</a:t>
            </a:r>
          </a:p>
          <a:p>
            <a:pPr>
              <a:buFont typeface="Arial" panose="020B0604020202020204" pitchFamily="34" charset="0"/>
              <a:buChar char="•"/>
            </a:pPr>
            <a:r>
              <a:rPr lang="en-US" dirty="0"/>
              <a:t>It provides a framework for a standard set of activities.</a:t>
            </a:r>
          </a:p>
          <a:p>
            <a:pPr>
              <a:buFont typeface="Arial" panose="020B0604020202020204" pitchFamily="34" charset="0"/>
              <a:buChar char="•"/>
            </a:pPr>
            <a:r>
              <a:rPr lang="en-US" dirty="0"/>
              <a:t>It ensures correct and timely delivery to the client.</a:t>
            </a:r>
          </a:p>
          <a:p>
            <a:pPr marL="0" indent="0">
              <a:buNone/>
            </a:pPr>
            <a:endParaRPr lang="en-US" dirty="0"/>
          </a:p>
        </p:txBody>
      </p:sp>
    </p:spTree>
    <p:extLst>
      <p:ext uri="{BB962C8B-B14F-4D97-AF65-F5344CB8AC3E}">
        <p14:creationId xmlns:p14="http://schemas.microsoft.com/office/powerpoint/2010/main" val="279121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7126-60AB-4876-9103-50C5275FA043}"/>
              </a:ext>
            </a:extLst>
          </p:cNvPr>
          <p:cNvSpPr>
            <a:spLocks noGrp="1"/>
          </p:cNvSpPr>
          <p:nvPr>
            <p:ph type="title"/>
          </p:nvPr>
        </p:nvSpPr>
        <p:spPr/>
        <p:txBody>
          <a:bodyPr/>
          <a:lstStyle/>
          <a:p>
            <a:pPr algn="ctr"/>
            <a:r>
              <a:rPr lang="en-US" dirty="0"/>
              <a:t>TEST CASE</a:t>
            </a:r>
          </a:p>
        </p:txBody>
      </p:sp>
      <p:sp>
        <p:nvSpPr>
          <p:cNvPr id="3" name="Content Placeholder 2">
            <a:extLst>
              <a:ext uri="{FF2B5EF4-FFF2-40B4-BE49-F238E27FC236}">
                <a16:creationId xmlns:a16="http://schemas.microsoft.com/office/drawing/2014/main" id="{1218EBCA-249D-43E8-B574-DEC3DB8C6194}"/>
              </a:ext>
            </a:extLst>
          </p:cNvPr>
          <p:cNvSpPr>
            <a:spLocks noGrp="1"/>
          </p:cNvSpPr>
          <p:nvPr>
            <p:ph idx="1"/>
          </p:nvPr>
        </p:nvSpPr>
        <p:spPr/>
        <p:txBody>
          <a:bodyPr/>
          <a:lstStyle/>
          <a:p>
            <a:r>
              <a:rPr lang="en-US" dirty="0"/>
              <a:t>A test case is a document, which has a set of test data, preconditions, expected results and postconditions, developed for a particular test scenario in order to verify compliance against a specific requirement.</a:t>
            </a:r>
          </a:p>
          <a:p>
            <a:r>
              <a:rPr lang="en-US" dirty="0"/>
              <a:t>Test Case acts as the starting point for the test execution, and after applying a set of input values, the application has a definitive outcome and leaves the system at some end point or also known as execution postcondition.</a:t>
            </a:r>
          </a:p>
          <a:p>
            <a:endParaRPr lang="en-US" dirty="0"/>
          </a:p>
        </p:txBody>
      </p:sp>
    </p:spTree>
    <p:extLst>
      <p:ext uri="{BB962C8B-B14F-4D97-AF65-F5344CB8AC3E}">
        <p14:creationId xmlns:p14="http://schemas.microsoft.com/office/powerpoint/2010/main" val="2355989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968D-A3FF-452A-AF1A-9A218EE67AF1}"/>
              </a:ext>
            </a:extLst>
          </p:cNvPr>
          <p:cNvSpPr>
            <a:spLocks noGrp="1"/>
          </p:cNvSpPr>
          <p:nvPr>
            <p:ph type="title"/>
          </p:nvPr>
        </p:nvSpPr>
        <p:spPr/>
        <p:txBody>
          <a:bodyPr/>
          <a:lstStyle/>
          <a:p>
            <a:r>
              <a:rPr lang="en-US" dirty="0"/>
              <a:t>TEST CASE PARAMETERS</a:t>
            </a:r>
          </a:p>
        </p:txBody>
      </p:sp>
      <p:sp>
        <p:nvSpPr>
          <p:cNvPr id="4" name="Rectangle 1">
            <a:extLst>
              <a:ext uri="{FF2B5EF4-FFF2-40B4-BE49-F238E27FC236}">
                <a16:creationId xmlns:a16="http://schemas.microsoft.com/office/drawing/2014/main" id="{261DB6B6-F534-4738-9E41-1431828B7879}"/>
              </a:ext>
            </a:extLst>
          </p:cNvPr>
          <p:cNvSpPr>
            <a:spLocks noGrp="1" noChangeArrowheads="1"/>
          </p:cNvSpPr>
          <p:nvPr>
            <p:ph idx="1"/>
          </p:nvPr>
        </p:nvSpPr>
        <p:spPr bwMode="auto">
          <a:xfrm>
            <a:off x="838200" y="1800692"/>
            <a:ext cx="34505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Scenario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Description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Prerequisite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Expected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Actual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 Inform</a:t>
            </a:r>
          </a:p>
        </p:txBody>
      </p:sp>
    </p:spTree>
    <p:extLst>
      <p:ext uri="{BB962C8B-B14F-4D97-AF65-F5344CB8AC3E}">
        <p14:creationId xmlns:p14="http://schemas.microsoft.com/office/powerpoint/2010/main" val="182265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EB57-9C42-44BE-B63B-668284A0C842}"/>
              </a:ext>
            </a:extLst>
          </p:cNvPr>
          <p:cNvSpPr>
            <a:spLocks noGrp="1"/>
          </p:cNvSpPr>
          <p:nvPr>
            <p:ph type="title"/>
          </p:nvPr>
        </p:nvSpPr>
        <p:spPr/>
        <p:txBody>
          <a:bodyPr/>
          <a:lstStyle/>
          <a:p>
            <a:pPr algn="ctr"/>
            <a:r>
              <a:rPr lang="en-US" dirty="0"/>
              <a:t>TEST PLAN</a:t>
            </a:r>
          </a:p>
        </p:txBody>
      </p:sp>
      <p:sp>
        <p:nvSpPr>
          <p:cNvPr id="3" name="Content Placeholder 2">
            <a:extLst>
              <a:ext uri="{FF2B5EF4-FFF2-40B4-BE49-F238E27FC236}">
                <a16:creationId xmlns:a16="http://schemas.microsoft.com/office/drawing/2014/main" id="{FBB8BBFD-453D-45C7-849E-BDD01C0DD26E}"/>
              </a:ext>
            </a:extLst>
          </p:cNvPr>
          <p:cNvSpPr>
            <a:spLocks noGrp="1"/>
          </p:cNvSpPr>
          <p:nvPr>
            <p:ph idx="1"/>
          </p:nvPr>
        </p:nvSpPr>
        <p:spPr/>
        <p:txBody>
          <a:bodyPr>
            <a:normAutofit/>
          </a:bodyPr>
          <a:lstStyle/>
          <a:p>
            <a:r>
              <a:rPr lang="en-US" dirty="0"/>
              <a:t>A Test Plan is a detailed document that describes the test strategy, objectives, schedule, estimation, deliverables, and resources required to perform testing for a software product. Test Plan helps us determine the effort needed to validate the quality of the application under test. The test plan serves as a blueprint to conduct software testing activities as a defined process, which is minutely monitored and controlled by the test manager. </a:t>
            </a:r>
          </a:p>
        </p:txBody>
      </p:sp>
    </p:spTree>
    <p:extLst>
      <p:ext uri="{BB962C8B-B14F-4D97-AF65-F5344CB8AC3E}">
        <p14:creationId xmlns:p14="http://schemas.microsoft.com/office/powerpoint/2010/main" val="3038406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AE37-76A5-4D4C-947D-4CEF87627E26}"/>
              </a:ext>
            </a:extLst>
          </p:cNvPr>
          <p:cNvSpPr>
            <a:spLocks noGrp="1"/>
          </p:cNvSpPr>
          <p:nvPr>
            <p:ph type="title"/>
          </p:nvPr>
        </p:nvSpPr>
        <p:spPr/>
        <p:txBody>
          <a:bodyPr/>
          <a:lstStyle/>
          <a:p>
            <a:pPr algn="ctr"/>
            <a:r>
              <a:rPr lang="en-US" dirty="0"/>
              <a:t>TEST PLAN</a:t>
            </a:r>
          </a:p>
        </p:txBody>
      </p:sp>
      <p:sp>
        <p:nvSpPr>
          <p:cNvPr id="3" name="Content Placeholder 2">
            <a:extLst>
              <a:ext uri="{FF2B5EF4-FFF2-40B4-BE49-F238E27FC236}">
                <a16:creationId xmlns:a16="http://schemas.microsoft.com/office/drawing/2014/main" id="{CC0FC9A7-DE15-4619-815C-1B8232864B6D}"/>
              </a:ext>
            </a:extLst>
          </p:cNvPr>
          <p:cNvSpPr>
            <a:spLocks noGrp="1"/>
          </p:cNvSpPr>
          <p:nvPr>
            <p:ph idx="1"/>
          </p:nvPr>
        </p:nvSpPr>
        <p:spPr/>
        <p:txBody>
          <a:bodyPr>
            <a:normAutofit lnSpcReduction="10000"/>
          </a:bodyPr>
          <a:lstStyle/>
          <a:p>
            <a:r>
              <a:rPr lang="en-US" dirty="0"/>
              <a:t>Test plan identifier</a:t>
            </a:r>
          </a:p>
          <a:p>
            <a:r>
              <a:rPr lang="en-US" dirty="0"/>
              <a:t>Introduction</a:t>
            </a:r>
          </a:p>
          <a:p>
            <a:r>
              <a:rPr lang="en-US" dirty="0"/>
              <a:t>Test items</a:t>
            </a:r>
          </a:p>
          <a:p>
            <a:r>
              <a:rPr lang="en-US" dirty="0"/>
              <a:t>Features to be tested</a:t>
            </a:r>
          </a:p>
          <a:p>
            <a:r>
              <a:rPr lang="en-US" dirty="0"/>
              <a:t>Features not to be tested</a:t>
            </a:r>
          </a:p>
          <a:p>
            <a:r>
              <a:rPr lang="en-US" dirty="0"/>
              <a:t>Approach</a:t>
            </a:r>
          </a:p>
          <a:p>
            <a:r>
              <a:rPr lang="en-US" dirty="0"/>
              <a:t>Item pass/fail criteria</a:t>
            </a:r>
          </a:p>
          <a:p>
            <a:r>
              <a:rPr lang="en-US" dirty="0"/>
              <a:t>Test deliverables</a:t>
            </a:r>
          </a:p>
          <a:p>
            <a:r>
              <a:rPr lang="en-US" dirty="0"/>
              <a:t>Testing tasks</a:t>
            </a:r>
          </a:p>
          <a:p>
            <a:endParaRPr lang="en-US" dirty="0"/>
          </a:p>
        </p:txBody>
      </p:sp>
    </p:spTree>
    <p:extLst>
      <p:ext uri="{BB962C8B-B14F-4D97-AF65-F5344CB8AC3E}">
        <p14:creationId xmlns:p14="http://schemas.microsoft.com/office/powerpoint/2010/main" val="1740335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6275-A837-4982-B683-426748E60C0D}"/>
              </a:ext>
            </a:extLst>
          </p:cNvPr>
          <p:cNvSpPr>
            <a:spLocks noGrp="1"/>
          </p:cNvSpPr>
          <p:nvPr>
            <p:ph type="title"/>
          </p:nvPr>
        </p:nvSpPr>
        <p:spPr/>
        <p:txBody>
          <a:bodyPr/>
          <a:lstStyle/>
          <a:p>
            <a:pPr algn="ctr"/>
            <a:r>
              <a:rPr lang="en-US" dirty="0"/>
              <a:t>	TEST PLAN</a:t>
            </a:r>
          </a:p>
        </p:txBody>
      </p:sp>
      <p:sp>
        <p:nvSpPr>
          <p:cNvPr id="3" name="Content Placeholder 2">
            <a:extLst>
              <a:ext uri="{FF2B5EF4-FFF2-40B4-BE49-F238E27FC236}">
                <a16:creationId xmlns:a16="http://schemas.microsoft.com/office/drawing/2014/main" id="{E457CBEB-21C7-42EC-840E-8AAA433BE82F}"/>
              </a:ext>
            </a:extLst>
          </p:cNvPr>
          <p:cNvSpPr>
            <a:spLocks noGrp="1"/>
          </p:cNvSpPr>
          <p:nvPr>
            <p:ph idx="1"/>
          </p:nvPr>
        </p:nvSpPr>
        <p:spPr/>
        <p:txBody>
          <a:bodyPr/>
          <a:lstStyle/>
          <a:p>
            <a:r>
              <a:rPr lang="en-US" dirty="0"/>
              <a:t>Environmental needs</a:t>
            </a:r>
          </a:p>
          <a:p>
            <a:r>
              <a:rPr lang="en-US" dirty="0"/>
              <a:t>Responsibilities</a:t>
            </a:r>
          </a:p>
          <a:p>
            <a:r>
              <a:rPr lang="en-US" dirty="0"/>
              <a:t>Staffing and training needs</a:t>
            </a:r>
          </a:p>
          <a:p>
            <a:r>
              <a:rPr lang="en-US" dirty="0"/>
              <a:t>Schedule</a:t>
            </a:r>
          </a:p>
          <a:p>
            <a:r>
              <a:rPr lang="en-US" dirty="0"/>
              <a:t>Risks and Mitigation</a:t>
            </a:r>
          </a:p>
          <a:p>
            <a:r>
              <a:rPr lang="en-US" dirty="0"/>
              <a:t>Approvals</a:t>
            </a:r>
          </a:p>
        </p:txBody>
      </p:sp>
    </p:spTree>
    <p:extLst>
      <p:ext uri="{BB962C8B-B14F-4D97-AF65-F5344CB8AC3E}">
        <p14:creationId xmlns:p14="http://schemas.microsoft.com/office/powerpoint/2010/main" val="176327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4D52-5DC9-4212-B604-58300AB62F22}"/>
              </a:ext>
            </a:extLst>
          </p:cNvPr>
          <p:cNvSpPr>
            <a:spLocks noGrp="1"/>
          </p:cNvSpPr>
          <p:nvPr>
            <p:ph type="title"/>
          </p:nvPr>
        </p:nvSpPr>
        <p:spPr/>
        <p:txBody>
          <a:bodyPr/>
          <a:lstStyle/>
          <a:p>
            <a:r>
              <a:rPr lang="en-US" dirty="0"/>
              <a:t>DIFFERENT TYPE  OF TESTING</a:t>
            </a:r>
          </a:p>
        </p:txBody>
      </p:sp>
      <p:sp>
        <p:nvSpPr>
          <p:cNvPr id="3" name="Content Placeholder 2">
            <a:extLst>
              <a:ext uri="{FF2B5EF4-FFF2-40B4-BE49-F238E27FC236}">
                <a16:creationId xmlns:a16="http://schemas.microsoft.com/office/drawing/2014/main" id="{7B5E997F-7213-4B11-A6C3-9ACB93AB0CE1}"/>
              </a:ext>
            </a:extLst>
          </p:cNvPr>
          <p:cNvSpPr>
            <a:spLocks noGrp="1"/>
          </p:cNvSpPr>
          <p:nvPr>
            <p:ph idx="1"/>
          </p:nvPr>
        </p:nvSpPr>
        <p:spPr/>
        <p:txBody>
          <a:bodyPr/>
          <a:lstStyle/>
          <a:p>
            <a:r>
              <a:rPr lang="en-US" dirty="0"/>
              <a:t>FUNCTIONAL TESTING</a:t>
            </a:r>
          </a:p>
          <a:p>
            <a:r>
              <a:rPr lang="en-US" dirty="0"/>
              <a:t>NON FUNCTIONAL TESTING</a:t>
            </a:r>
          </a:p>
          <a:p>
            <a:r>
              <a:rPr lang="en-US" dirty="0"/>
              <a:t>BLACK BOX TESTTING</a:t>
            </a:r>
          </a:p>
          <a:p>
            <a:r>
              <a:rPr lang="en-US" dirty="0"/>
              <a:t>WHITE BOX TESTING</a:t>
            </a:r>
          </a:p>
          <a:p>
            <a:r>
              <a:rPr lang="en-US" dirty="0"/>
              <a:t>SMOKE TESTING</a:t>
            </a:r>
          </a:p>
          <a:p>
            <a:r>
              <a:rPr lang="en-US" dirty="0"/>
              <a:t>SANITY TESTING</a:t>
            </a:r>
          </a:p>
          <a:p>
            <a:r>
              <a:rPr lang="en-US" dirty="0"/>
              <a:t>INTEGRATION TESTING</a:t>
            </a:r>
          </a:p>
        </p:txBody>
      </p:sp>
    </p:spTree>
    <p:extLst>
      <p:ext uri="{BB962C8B-B14F-4D97-AF65-F5344CB8AC3E}">
        <p14:creationId xmlns:p14="http://schemas.microsoft.com/office/powerpoint/2010/main" val="4010466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EBE2-5D79-4C6D-8211-83BE7CA91A97}"/>
              </a:ext>
            </a:extLst>
          </p:cNvPr>
          <p:cNvSpPr>
            <a:spLocks noGrp="1"/>
          </p:cNvSpPr>
          <p:nvPr>
            <p:ph type="title"/>
          </p:nvPr>
        </p:nvSpPr>
        <p:spPr/>
        <p:txBody>
          <a:bodyPr/>
          <a:lstStyle/>
          <a:p>
            <a:r>
              <a:rPr lang="en-US" dirty="0"/>
              <a:t>MORE TESTING….</a:t>
            </a:r>
          </a:p>
        </p:txBody>
      </p:sp>
      <p:sp>
        <p:nvSpPr>
          <p:cNvPr id="3" name="Content Placeholder 2">
            <a:extLst>
              <a:ext uri="{FF2B5EF4-FFF2-40B4-BE49-F238E27FC236}">
                <a16:creationId xmlns:a16="http://schemas.microsoft.com/office/drawing/2014/main" id="{696686A7-5B1F-4141-9FEF-E532C80B553A}"/>
              </a:ext>
            </a:extLst>
          </p:cNvPr>
          <p:cNvSpPr>
            <a:spLocks noGrp="1"/>
          </p:cNvSpPr>
          <p:nvPr>
            <p:ph idx="1"/>
          </p:nvPr>
        </p:nvSpPr>
        <p:spPr/>
        <p:txBody>
          <a:bodyPr/>
          <a:lstStyle/>
          <a:p>
            <a:pPr marL="0" indent="0">
              <a:buNone/>
            </a:pPr>
            <a:endParaRPr lang="en-US" dirty="0"/>
          </a:p>
          <a:p>
            <a:r>
              <a:rPr lang="en-US" dirty="0"/>
              <a:t>ADHOC TESTING</a:t>
            </a:r>
          </a:p>
          <a:p>
            <a:r>
              <a:rPr lang="en-US" dirty="0"/>
              <a:t>SYTEM TESTING</a:t>
            </a:r>
          </a:p>
          <a:p>
            <a:r>
              <a:rPr lang="en-US" dirty="0"/>
              <a:t>REGRESSION TESTING</a:t>
            </a:r>
          </a:p>
          <a:p>
            <a:r>
              <a:rPr lang="en-US" dirty="0"/>
              <a:t>SYSTEM INTIGRATION TESTING</a:t>
            </a:r>
          </a:p>
          <a:p>
            <a:r>
              <a:rPr lang="en-US" dirty="0"/>
              <a:t>PERFORMANCE TESTING</a:t>
            </a:r>
          </a:p>
          <a:p>
            <a:endParaRPr lang="en-US" dirty="0"/>
          </a:p>
        </p:txBody>
      </p:sp>
    </p:spTree>
    <p:extLst>
      <p:ext uri="{BB962C8B-B14F-4D97-AF65-F5344CB8AC3E}">
        <p14:creationId xmlns:p14="http://schemas.microsoft.com/office/powerpoint/2010/main" val="4105615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D79-DB82-470C-B483-ECF36E64C959}"/>
              </a:ext>
            </a:extLst>
          </p:cNvPr>
          <p:cNvSpPr>
            <a:spLocks noGrp="1"/>
          </p:cNvSpPr>
          <p:nvPr>
            <p:ph type="title"/>
          </p:nvPr>
        </p:nvSpPr>
        <p:spPr/>
        <p:txBody>
          <a:bodyPr/>
          <a:lstStyle/>
          <a:p>
            <a:pPr algn="ctr"/>
            <a:r>
              <a:rPr lang="en-US" dirty="0"/>
              <a:t>TYPES OF PERFORMANCE TESTING</a:t>
            </a:r>
          </a:p>
        </p:txBody>
      </p:sp>
      <p:sp>
        <p:nvSpPr>
          <p:cNvPr id="3" name="Content Placeholder 2">
            <a:extLst>
              <a:ext uri="{FF2B5EF4-FFF2-40B4-BE49-F238E27FC236}">
                <a16:creationId xmlns:a16="http://schemas.microsoft.com/office/drawing/2014/main" id="{4E7EC17A-3AB3-4386-9282-F80E927EEC75}"/>
              </a:ext>
            </a:extLst>
          </p:cNvPr>
          <p:cNvSpPr>
            <a:spLocks noGrp="1"/>
          </p:cNvSpPr>
          <p:nvPr>
            <p:ph idx="1"/>
          </p:nvPr>
        </p:nvSpPr>
        <p:spPr/>
        <p:txBody>
          <a:bodyPr>
            <a:normAutofit/>
          </a:bodyPr>
          <a:lstStyle/>
          <a:p>
            <a:r>
              <a:rPr lang="en-US" sz="3600" dirty="0">
                <a:effectLst/>
                <a:latin typeface="Times New Roman" panose="02020603050405020304" pitchFamily="18" charset="0"/>
                <a:ea typeface="Times New Roman" panose="02020603050405020304" pitchFamily="18" charset="0"/>
              </a:rPr>
              <a:t>Load testing </a:t>
            </a:r>
          </a:p>
          <a:p>
            <a:r>
              <a:rPr lang="en-US" sz="3600" dirty="0">
                <a:effectLst/>
                <a:latin typeface="Times New Roman" panose="02020603050405020304" pitchFamily="18" charset="0"/>
                <a:ea typeface="Times New Roman" panose="02020603050405020304" pitchFamily="18" charset="0"/>
              </a:rPr>
              <a:t>Stress testing </a:t>
            </a:r>
          </a:p>
          <a:p>
            <a:r>
              <a:rPr lang="en-US" sz="3600" dirty="0">
                <a:effectLst/>
                <a:latin typeface="Times New Roman" panose="02020603050405020304" pitchFamily="18" charset="0"/>
                <a:ea typeface="Times New Roman" panose="02020603050405020304" pitchFamily="18" charset="0"/>
              </a:rPr>
              <a:t>Endurance testing </a:t>
            </a:r>
          </a:p>
          <a:p>
            <a:r>
              <a:rPr lang="en-US" sz="3600" dirty="0">
                <a:effectLst/>
                <a:latin typeface="Times New Roman" panose="02020603050405020304" pitchFamily="18" charset="0"/>
                <a:ea typeface="Times New Roman" panose="02020603050405020304" pitchFamily="18" charset="0"/>
              </a:rPr>
              <a:t>Spike testing</a:t>
            </a:r>
          </a:p>
          <a:p>
            <a:r>
              <a:rPr lang="en-US" sz="3600" dirty="0">
                <a:effectLst/>
                <a:latin typeface="Times New Roman" panose="02020603050405020304" pitchFamily="18" charset="0"/>
                <a:ea typeface="Times New Roman" panose="02020603050405020304" pitchFamily="18" charset="0"/>
              </a:rPr>
              <a:t>Volume testing </a:t>
            </a:r>
          </a:p>
          <a:p>
            <a:r>
              <a:rPr lang="en-US" sz="3600" dirty="0">
                <a:effectLst/>
                <a:latin typeface="Times New Roman" panose="02020603050405020304" pitchFamily="18" charset="0"/>
                <a:ea typeface="Times New Roman" panose="02020603050405020304" pitchFamily="18" charset="0"/>
              </a:rPr>
              <a:t>Scalability testing </a:t>
            </a:r>
            <a:endParaRPr lang="en-US" sz="3600" dirty="0"/>
          </a:p>
        </p:txBody>
      </p:sp>
    </p:spTree>
    <p:extLst>
      <p:ext uri="{BB962C8B-B14F-4D97-AF65-F5344CB8AC3E}">
        <p14:creationId xmlns:p14="http://schemas.microsoft.com/office/powerpoint/2010/main" val="203116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689D-923F-4708-BE72-9D3CBDE6C8D8}"/>
              </a:ext>
            </a:extLst>
          </p:cNvPr>
          <p:cNvSpPr>
            <a:spLocks noGrp="1"/>
          </p:cNvSpPr>
          <p:nvPr>
            <p:ph type="title"/>
          </p:nvPr>
        </p:nvSpPr>
        <p:spPr>
          <a:xfrm>
            <a:off x="970722" y="500062"/>
            <a:ext cx="10515600" cy="1325563"/>
          </a:xfrm>
        </p:spPr>
        <p:txBody>
          <a:bodyPr/>
          <a:lstStyle/>
          <a:p>
            <a:r>
              <a:rPr lang="en-US" dirty="0"/>
              <a:t>PHASES/STAGES OF SDCL</a:t>
            </a:r>
          </a:p>
        </p:txBody>
      </p:sp>
      <p:sp>
        <p:nvSpPr>
          <p:cNvPr id="3" name="Content Placeholder 2">
            <a:extLst>
              <a:ext uri="{FF2B5EF4-FFF2-40B4-BE49-F238E27FC236}">
                <a16:creationId xmlns:a16="http://schemas.microsoft.com/office/drawing/2014/main" id="{FEA3CEA7-18FE-4A97-96B0-26EF45450572}"/>
              </a:ext>
            </a:extLst>
          </p:cNvPr>
          <p:cNvSpPr>
            <a:spLocks noGrp="1"/>
          </p:cNvSpPr>
          <p:nvPr>
            <p:ph idx="1"/>
          </p:nvPr>
        </p:nvSpPr>
        <p:spPr>
          <a:xfrm>
            <a:off x="559904" y="1825625"/>
            <a:ext cx="10515600" cy="4351338"/>
          </a:xfrm>
        </p:spPr>
        <p:txBody>
          <a:bodyPr>
            <a:normAutofit fontScale="25000" lnSpcReduction="20000"/>
          </a:bodyPr>
          <a:lstStyle/>
          <a:p>
            <a:pPr marL="342900" marR="0" lvl="0" indent="-342900">
              <a:lnSpc>
                <a:spcPts val="2255"/>
              </a:lnSpc>
              <a:spcBef>
                <a:spcPts val="2025"/>
              </a:spcBef>
              <a:spcAft>
                <a:spcPts val="2025"/>
              </a:spcAft>
              <a:buFont typeface="+mj-lt"/>
              <a:buAutoNum type="arabicPeriod"/>
            </a:pPr>
            <a:r>
              <a:rPr lang="en-US" sz="1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Planning (Requirement gathering and analysis)</a:t>
            </a:r>
            <a:endParaRPr lang="en-US" sz="1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255"/>
              </a:lnSpc>
              <a:spcBef>
                <a:spcPts val="2025"/>
              </a:spcBef>
              <a:spcAft>
                <a:spcPts val="2025"/>
              </a:spcAft>
              <a:buFont typeface="+mj-lt"/>
              <a:buAutoNum type="arabicPeriod"/>
            </a:pPr>
            <a:r>
              <a:rPr lang="en-US" sz="1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a:t>
            </a:r>
            <a:endParaRPr lang="en-US" sz="1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255"/>
              </a:lnSpc>
              <a:spcBef>
                <a:spcPts val="2025"/>
              </a:spcBef>
              <a:spcAft>
                <a:spcPts val="2025"/>
              </a:spcAft>
              <a:buFont typeface="+mj-lt"/>
              <a:buAutoNum type="arabicPeriod"/>
            </a:pPr>
            <a:r>
              <a:rPr lang="en-US" sz="1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Implementation or coding</a:t>
            </a:r>
            <a:endParaRPr lang="en-US" sz="1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255"/>
              </a:lnSpc>
              <a:spcBef>
                <a:spcPts val="2025"/>
              </a:spcBef>
              <a:spcAft>
                <a:spcPts val="2025"/>
              </a:spcAft>
              <a:buFont typeface="+mj-lt"/>
              <a:buAutoNum type="arabicPeriod"/>
            </a:pPr>
            <a:r>
              <a:rPr lang="en-US" sz="1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US" sz="1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255"/>
              </a:lnSpc>
              <a:spcBef>
                <a:spcPts val="2025"/>
              </a:spcBef>
              <a:spcAft>
                <a:spcPts val="2025"/>
              </a:spcAft>
              <a:buFont typeface="+mj-lt"/>
              <a:buAutoNum type="arabicPeriod"/>
            </a:pPr>
            <a:r>
              <a:rPr lang="en-US" sz="1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US" sz="1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255"/>
              </a:lnSpc>
              <a:spcBef>
                <a:spcPts val="2025"/>
              </a:spcBef>
              <a:spcAft>
                <a:spcPts val="2025"/>
              </a:spcAft>
              <a:buFont typeface="+mj-lt"/>
              <a:buAutoNum type="arabicPeriod"/>
            </a:pPr>
            <a:r>
              <a:rPr lang="en-US" sz="1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Maintenance</a:t>
            </a:r>
            <a:endParaRPr lang="en-US" sz="1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512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ages of SDLC">
            <a:extLst>
              <a:ext uri="{FF2B5EF4-FFF2-40B4-BE49-F238E27FC236}">
                <a16:creationId xmlns:a16="http://schemas.microsoft.com/office/drawing/2014/main" id="{FA5B2949-0D19-4E7C-ADC6-1F88E8D018E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3357" y="834887"/>
            <a:ext cx="8256104" cy="4932501"/>
          </a:xfrm>
          <a:prstGeom prst="rect">
            <a:avLst/>
          </a:prstGeom>
          <a:ln>
            <a:noFill/>
          </a:ln>
          <a:effectLst>
            <a:softEdge rad="112500"/>
          </a:effectLst>
        </p:spPr>
      </p:pic>
    </p:spTree>
    <p:extLst>
      <p:ext uri="{BB962C8B-B14F-4D97-AF65-F5344CB8AC3E}">
        <p14:creationId xmlns:p14="http://schemas.microsoft.com/office/powerpoint/2010/main" val="212619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1DB8-342F-473B-B8C2-316DD1E7F514}"/>
              </a:ext>
            </a:extLst>
          </p:cNvPr>
          <p:cNvSpPr>
            <a:spLocks noGrp="1"/>
          </p:cNvSpPr>
          <p:nvPr>
            <p:ph type="title"/>
          </p:nvPr>
        </p:nvSpPr>
        <p:spPr/>
        <p:txBody>
          <a:bodyPr>
            <a:normAutofit/>
          </a:bodyPr>
          <a:lstStyle/>
          <a:p>
            <a:pPr algn="ctr"/>
            <a:r>
              <a:rPr lang="en-US" sz="7200" b="1" dirty="0"/>
              <a:t>TYPE OF SDLC</a:t>
            </a:r>
          </a:p>
        </p:txBody>
      </p:sp>
      <p:sp>
        <p:nvSpPr>
          <p:cNvPr id="3" name="Content Placeholder 2">
            <a:extLst>
              <a:ext uri="{FF2B5EF4-FFF2-40B4-BE49-F238E27FC236}">
                <a16:creationId xmlns:a16="http://schemas.microsoft.com/office/drawing/2014/main" id="{F2DABAA1-8B68-4B6D-BA8F-043B2A2F5DC9}"/>
              </a:ext>
            </a:extLst>
          </p:cNvPr>
          <p:cNvSpPr>
            <a:spLocks noGrp="1"/>
          </p:cNvSpPr>
          <p:nvPr>
            <p:ph idx="1"/>
          </p:nvPr>
        </p:nvSpPr>
        <p:spPr/>
        <p:txBody>
          <a:bodyPr>
            <a:normAutofit/>
          </a:bodyPr>
          <a:lstStyle/>
          <a:p>
            <a:r>
              <a:rPr lang="en-US" sz="4400" dirty="0">
                <a:latin typeface="Times New Roman" panose="02020603050405020304" pitchFamily="18" charset="0"/>
                <a:cs typeface="Times New Roman" panose="02020603050405020304" pitchFamily="18" charset="0"/>
              </a:rPr>
              <a:t>WATER FALL MODEL</a:t>
            </a:r>
          </a:p>
          <a:p>
            <a:r>
              <a:rPr lang="en-US" sz="4400" dirty="0">
                <a:latin typeface="Times New Roman" panose="02020603050405020304" pitchFamily="18" charset="0"/>
                <a:cs typeface="Times New Roman" panose="02020603050405020304" pitchFamily="18" charset="0"/>
              </a:rPr>
              <a:t>V MODEL</a:t>
            </a:r>
          </a:p>
          <a:p>
            <a:r>
              <a:rPr lang="en-US" sz="4400" dirty="0">
                <a:latin typeface="Times New Roman" panose="02020603050405020304" pitchFamily="18" charset="0"/>
                <a:cs typeface="Times New Roman" panose="02020603050405020304" pitchFamily="18" charset="0"/>
              </a:rPr>
              <a:t>SPIRAL</a:t>
            </a:r>
          </a:p>
          <a:p>
            <a:r>
              <a:rPr lang="en-US" sz="4400" dirty="0">
                <a:latin typeface="Times New Roman" panose="02020603050405020304" pitchFamily="18" charset="0"/>
                <a:cs typeface="Times New Roman" panose="02020603050405020304" pitchFamily="18" charset="0"/>
              </a:rPr>
              <a:t>BIGBANG</a:t>
            </a:r>
          </a:p>
          <a:p>
            <a:r>
              <a:rPr lang="en-US" sz="4400" dirty="0">
                <a:latin typeface="Times New Roman" panose="02020603050405020304" pitchFamily="18" charset="0"/>
                <a:cs typeface="Times New Roman" panose="02020603050405020304" pitchFamily="18" charset="0"/>
              </a:rPr>
              <a:t>AGILE</a:t>
            </a:r>
          </a:p>
        </p:txBody>
      </p:sp>
    </p:spTree>
    <p:extLst>
      <p:ext uri="{BB962C8B-B14F-4D97-AF65-F5344CB8AC3E}">
        <p14:creationId xmlns:p14="http://schemas.microsoft.com/office/powerpoint/2010/main" val="161909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CFC0-F73B-4D11-BBB9-34F6B904E48D}"/>
              </a:ext>
            </a:extLst>
          </p:cNvPr>
          <p:cNvSpPr>
            <a:spLocks noGrp="1"/>
          </p:cNvSpPr>
          <p:nvPr>
            <p:ph type="title"/>
          </p:nvPr>
        </p:nvSpPr>
        <p:spPr/>
        <p:txBody>
          <a:bodyPr/>
          <a:lstStyle/>
          <a:p>
            <a:pPr algn="ctr"/>
            <a:r>
              <a:rPr lang="en-US" dirty="0"/>
              <a:t>WATERFALL-MODEL</a:t>
            </a:r>
          </a:p>
        </p:txBody>
      </p:sp>
      <p:pic>
        <p:nvPicPr>
          <p:cNvPr id="5" name="Content Placeholder 4">
            <a:extLst>
              <a:ext uri="{FF2B5EF4-FFF2-40B4-BE49-F238E27FC236}">
                <a16:creationId xmlns:a16="http://schemas.microsoft.com/office/drawing/2014/main" id="{D9D4DFE5-300E-41AD-954F-2A5D91502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704" y="1867594"/>
            <a:ext cx="8176591" cy="4439750"/>
          </a:xfrm>
          <a:prstGeom prst="rect">
            <a:avLst/>
          </a:prstGeom>
          <a:ln>
            <a:noFill/>
          </a:ln>
          <a:effectLst>
            <a:softEdge rad="112500"/>
          </a:effectLst>
        </p:spPr>
      </p:pic>
    </p:spTree>
    <p:extLst>
      <p:ext uri="{BB962C8B-B14F-4D97-AF65-F5344CB8AC3E}">
        <p14:creationId xmlns:p14="http://schemas.microsoft.com/office/powerpoint/2010/main" val="259911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528F-5F99-4C46-B665-A786F2C571C1}"/>
              </a:ext>
            </a:extLst>
          </p:cNvPr>
          <p:cNvSpPr>
            <a:spLocks noGrp="1"/>
          </p:cNvSpPr>
          <p:nvPr>
            <p:ph type="title"/>
          </p:nvPr>
        </p:nvSpPr>
        <p:spPr/>
        <p:txBody>
          <a:bodyPr/>
          <a:lstStyle/>
          <a:p>
            <a:pPr algn="ctr"/>
            <a:r>
              <a:rPr lang="en-US" dirty="0"/>
              <a:t>V MODEL</a:t>
            </a:r>
          </a:p>
        </p:txBody>
      </p:sp>
      <p:pic>
        <p:nvPicPr>
          <p:cNvPr id="5" name="Content Placeholder 4">
            <a:extLst>
              <a:ext uri="{FF2B5EF4-FFF2-40B4-BE49-F238E27FC236}">
                <a16:creationId xmlns:a16="http://schemas.microsoft.com/office/drawing/2014/main" id="{B71EB2D1-32DB-4D8E-9E56-DFD25ECA4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4" y="1789043"/>
            <a:ext cx="7248940" cy="4169911"/>
          </a:xfrm>
        </p:spPr>
      </p:pic>
    </p:spTree>
    <p:extLst>
      <p:ext uri="{BB962C8B-B14F-4D97-AF65-F5344CB8AC3E}">
        <p14:creationId xmlns:p14="http://schemas.microsoft.com/office/powerpoint/2010/main" val="197386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B9D1-40E0-4348-BE2A-28B6F54D7410}"/>
              </a:ext>
            </a:extLst>
          </p:cNvPr>
          <p:cNvSpPr>
            <a:spLocks noGrp="1"/>
          </p:cNvSpPr>
          <p:nvPr>
            <p:ph type="title"/>
          </p:nvPr>
        </p:nvSpPr>
        <p:spPr/>
        <p:txBody>
          <a:bodyPr/>
          <a:lstStyle/>
          <a:p>
            <a:pPr algn="ctr"/>
            <a:r>
              <a:rPr lang="en-US" dirty="0"/>
              <a:t>SPIRAL MODEL</a:t>
            </a:r>
          </a:p>
        </p:txBody>
      </p:sp>
      <p:pic>
        <p:nvPicPr>
          <p:cNvPr id="5" name="Content Placeholder 4">
            <a:extLst>
              <a:ext uri="{FF2B5EF4-FFF2-40B4-BE49-F238E27FC236}">
                <a16:creationId xmlns:a16="http://schemas.microsoft.com/office/drawing/2014/main" id="{C09C7E0F-DBFD-4986-80BE-409553E594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119843"/>
            <a:ext cx="9011478" cy="4214695"/>
          </a:xfrm>
          <a:prstGeom prst="rect">
            <a:avLst/>
          </a:prstGeom>
          <a:ln>
            <a:noFill/>
          </a:ln>
          <a:effectLst>
            <a:softEdge rad="112500"/>
          </a:effectLst>
        </p:spPr>
      </p:pic>
    </p:spTree>
    <p:extLst>
      <p:ext uri="{BB962C8B-B14F-4D97-AF65-F5344CB8AC3E}">
        <p14:creationId xmlns:p14="http://schemas.microsoft.com/office/powerpoint/2010/main" val="381535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BF01-5570-4E6D-9D84-1F67B86270E7}"/>
              </a:ext>
            </a:extLst>
          </p:cNvPr>
          <p:cNvSpPr>
            <a:spLocks noGrp="1"/>
          </p:cNvSpPr>
          <p:nvPr>
            <p:ph type="title"/>
          </p:nvPr>
        </p:nvSpPr>
        <p:spPr/>
        <p:txBody>
          <a:bodyPr/>
          <a:lstStyle/>
          <a:p>
            <a:pPr algn="ctr"/>
            <a:r>
              <a:rPr lang="en-US" dirty="0"/>
              <a:t>BIGBANG-MODEL</a:t>
            </a:r>
          </a:p>
        </p:txBody>
      </p:sp>
      <p:pic>
        <p:nvPicPr>
          <p:cNvPr id="5" name="Content Placeholder 4">
            <a:extLst>
              <a:ext uri="{FF2B5EF4-FFF2-40B4-BE49-F238E27FC236}">
                <a16:creationId xmlns:a16="http://schemas.microsoft.com/office/drawing/2014/main" id="{BAC01598-D12B-430B-87EE-700943F786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284" y="2241506"/>
            <a:ext cx="6849431" cy="2887085"/>
          </a:xfrm>
          <a:prstGeom prst="rect">
            <a:avLst/>
          </a:prstGeom>
          <a:ln>
            <a:noFill/>
          </a:ln>
          <a:effectLst>
            <a:softEdge rad="112500"/>
          </a:effectLst>
        </p:spPr>
      </p:pic>
    </p:spTree>
    <p:extLst>
      <p:ext uri="{BB962C8B-B14F-4D97-AF65-F5344CB8AC3E}">
        <p14:creationId xmlns:p14="http://schemas.microsoft.com/office/powerpoint/2010/main" val="21242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4639</TotalTime>
  <Words>815</Words>
  <Application>Microsoft Office PowerPoint</Application>
  <PresentationFormat>Widescreen</PresentationFormat>
  <Paragraphs>104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SDLC  (Software Development Life Cycle)</vt:lpstr>
      <vt:lpstr>IMPORTANCE OF SDLC</vt:lpstr>
      <vt:lpstr>PHASES/STAGES OF SDCL</vt:lpstr>
      <vt:lpstr>PowerPoint Presentation</vt:lpstr>
      <vt:lpstr>TYPE OF SDLC</vt:lpstr>
      <vt:lpstr>WATERFALL-MODEL</vt:lpstr>
      <vt:lpstr>V MODEL</vt:lpstr>
      <vt:lpstr>SPIRAL MODEL</vt:lpstr>
      <vt:lpstr>BIGBANG-MODEL</vt:lpstr>
      <vt:lpstr>AGILE</vt:lpstr>
      <vt:lpstr>SCRUM</vt:lpstr>
      <vt:lpstr>SCRUM ROLES</vt:lpstr>
      <vt:lpstr>WHAT IS SOFTWARE TESTING</vt:lpstr>
      <vt:lpstr>STLC (SOFTWARE TEST LIFE CYCLE)</vt:lpstr>
      <vt:lpstr>DEFECTS CYCLE</vt:lpstr>
      <vt:lpstr>DEFECT WORK FLOW</vt:lpstr>
      <vt:lpstr>Severity</vt:lpstr>
      <vt:lpstr>PRIORITY</vt:lpstr>
      <vt:lpstr>TEST SCENARIO</vt:lpstr>
      <vt:lpstr>TEST CASE</vt:lpstr>
      <vt:lpstr>TEST CASE PARAMETERS</vt:lpstr>
      <vt:lpstr>TEST PLAN</vt:lpstr>
      <vt:lpstr>TEST PLAN</vt:lpstr>
      <vt:lpstr> TEST PLAN</vt:lpstr>
      <vt:lpstr>DIFFERENT TYPE  OF TESTING</vt:lpstr>
      <vt:lpstr>MORE TESTING….</vt:lpstr>
      <vt:lpstr>TYPES OF PERFORMANCE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(Software Development Life Cycle)</dc:title>
  <dc:creator>robfanio81@gmail.com</dc:creator>
  <cp:lastModifiedBy>robfanio81@gmail.com</cp:lastModifiedBy>
  <cp:revision>36</cp:revision>
  <dcterms:created xsi:type="dcterms:W3CDTF">2020-09-28T14:43:45Z</dcterms:created>
  <dcterms:modified xsi:type="dcterms:W3CDTF">2020-10-09T18:34:24Z</dcterms:modified>
</cp:coreProperties>
</file>