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4FA2-0A9C-407C-BBC1-2708BFC39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C4D942D-4BA5-4057-A03A-C9E92C013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4CBDDFD-78BB-47B2-98B0-6E46F3972AF0}"/>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5" name="Footer Placeholder 4">
            <a:extLst>
              <a:ext uri="{FF2B5EF4-FFF2-40B4-BE49-F238E27FC236}">
                <a16:creationId xmlns:a16="http://schemas.microsoft.com/office/drawing/2014/main" id="{87F607BF-0577-4DA6-BB6D-66FB69FC59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B4F00C-C292-493B-9EE2-BFD9FA4BA0DB}"/>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29457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713B-BCC2-42D7-B159-E4DFD0716BE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F6B3C4A-2F87-4779-A709-89B471D837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1B3766-33C7-424D-9F5B-2662E2096795}"/>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5" name="Footer Placeholder 4">
            <a:extLst>
              <a:ext uri="{FF2B5EF4-FFF2-40B4-BE49-F238E27FC236}">
                <a16:creationId xmlns:a16="http://schemas.microsoft.com/office/drawing/2014/main" id="{C96EA517-C765-487B-94A0-4CACEB3D8F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F7D93E-C4C0-4945-AB30-61074B3EAEFD}"/>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356677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AEFEA-064C-4256-A908-6C8050027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080632-E7D5-4CBD-B1A7-D16D238B1C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C2BCA9-A2D7-4C7A-BF78-B26A544EE7B2}"/>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5" name="Footer Placeholder 4">
            <a:extLst>
              <a:ext uri="{FF2B5EF4-FFF2-40B4-BE49-F238E27FC236}">
                <a16:creationId xmlns:a16="http://schemas.microsoft.com/office/drawing/2014/main" id="{649EDD3E-F166-4E96-BA61-9DF9A9BA8E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4CFCC-753D-4541-BD7B-E7B35E0B9319}"/>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53006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9994-14CF-4E17-8722-896BFBB9934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E2D8FFE-EE65-4BB4-8AB2-C6305C9BC4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D272CD-E86F-4959-B0CC-A4309C015278}"/>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5" name="Footer Placeholder 4">
            <a:extLst>
              <a:ext uri="{FF2B5EF4-FFF2-40B4-BE49-F238E27FC236}">
                <a16:creationId xmlns:a16="http://schemas.microsoft.com/office/drawing/2014/main" id="{C14C8A9B-35FD-4A46-8787-78BF28A89D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47D43E-FC5C-44B2-B4FC-A897C9F4931A}"/>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412232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F44D-4FC0-4624-A61A-804332F91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107C49B-A27A-42EA-A047-1110BF8C0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414A9A-4D30-4CEA-BACF-647B2C85DFDF}"/>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5" name="Footer Placeholder 4">
            <a:extLst>
              <a:ext uri="{FF2B5EF4-FFF2-40B4-BE49-F238E27FC236}">
                <a16:creationId xmlns:a16="http://schemas.microsoft.com/office/drawing/2014/main" id="{A14B6BAA-9573-4DD2-954F-92D502B109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C429D0-700D-490E-92F9-1336FC11AB89}"/>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6213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33BA-F6DD-44D9-B568-89EB638ADA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5300608-535F-4EDD-8472-410080C1BD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2249DFD-D4FB-47C2-86F8-66E17F6017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10B9405-28C3-4589-8BA9-9E6BB1E09CE6}"/>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6" name="Footer Placeholder 5">
            <a:extLst>
              <a:ext uri="{FF2B5EF4-FFF2-40B4-BE49-F238E27FC236}">
                <a16:creationId xmlns:a16="http://schemas.microsoft.com/office/drawing/2014/main" id="{F8B5801A-8ECF-4A0A-8DB2-4DD41CD387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D5B0A4F-723F-40E9-9706-C0A6420EDCE0}"/>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17025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63DE-D01F-40AB-8F2A-4BCC50F559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3848F8C-4FEC-4596-A051-B70A5C7CE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31F034-9037-473F-9215-7A3A325FC2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ADD5550-1314-41AA-860E-EAAF2DE5B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05A4E4-A99F-4182-992A-4E925940A1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FF0302E-E2F5-48BA-8677-68F53AE74D2E}"/>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8" name="Footer Placeholder 7">
            <a:extLst>
              <a:ext uri="{FF2B5EF4-FFF2-40B4-BE49-F238E27FC236}">
                <a16:creationId xmlns:a16="http://schemas.microsoft.com/office/drawing/2014/main" id="{D72E2CCB-2CB9-4D56-8198-738E4FBB454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655A04B-4FEF-496F-939F-1AF93178B078}"/>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42932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BDA8-DD65-4433-ADF9-1FAE50F9E48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3C7E36-4623-468D-B965-52136F50BF06}"/>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4" name="Footer Placeholder 3">
            <a:extLst>
              <a:ext uri="{FF2B5EF4-FFF2-40B4-BE49-F238E27FC236}">
                <a16:creationId xmlns:a16="http://schemas.microsoft.com/office/drawing/2014/main" id="{2D05A727-8044-4F3B-AEE0-1EC8D6C890B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EBFE173-9BA7-492A-A3CD-33071007607A}"/>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268397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E1247-0952-4602-B83A-168637B41219}"/>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3" name="Footer Placeholder 2">
            <a:extLst>
              <a:ext uri="{FF2B5EF4-FFF2-40B4-BE49-F238E27FC236}">
                <a16:creationId xmlns:a16="http://schemas.microsoft.com/office/drawing/2014/main" id="{CC2075E9-F5E9-4D24-ADF6-0B9E31F8F6F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D84A601-4B90-4B81-84CC-AFFE8F278282}"/>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74887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1778-ED8F-4D04-9170-222D7B710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9F63E4F-CB15-4C15-A595-8990215FA9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44D5012-B116-4595-A9C2-1E8C07169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FA3E8-687C-46F2-AF7E-82BA243A891A}"/>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6" name="Footer Placeholder 5">
            <a:extLst>
              <a:ext uri="{FF2B5EF4-FFF2-40B4-BE49-F238E27FC236}">
                <a16:creationId xmlns:a16="http://schemas.microsoft.com/office/drawing/2014/main" id="{9250DBD1-8B52-47BB-A878-AEA6485F460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392B29-7907-41A1-9E4D-6653BA727456}"/>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249012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AF34-0D72-4DA4-9022-78E62BA07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E58F118-DE4D-490A-A90E-7F9A181778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CC2C1D-01F2-4EC8-9691-DF87BB1EF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75F432-069B-4E8C-A403-93C615AF7C16}"/>
              </a:ext>
            </a:extLst>
          </p:cNvPr>
          <p:cNvSpPr>
            <a:spLocks noGrp="1"/>
          </p:cNvSpPr>
          <p:nvPr>
            <p:ph type="dt" sz="half" idx="10"/>
          </p:nvPr>
        </p:nvSpPr>
        <p:spPr/>
        <p:txBody>
          <a:bodyPr/>
          <a:lstStyle/>
          <a:p>
            <a:fld id="{86E7B0A5-EAB9-495F-9E91-3644B69DD4CA}" type="datetimeFigureOut">
              <a:rPr lang="en-CA" smtClean="0"/>
              <a:t>2021-08-03</a:t>
            </a:fld>
            <a:endParaRPr lang="en-CA"/>
          </a:p>
        </p:txBody>
      </p:sp>
      <p:sp>
        <p:nvSpPr>
          <p:cNvPr id="6" name="Footer Placeholder 5">
            <a:extLst>
              <a:ext uri="{FF2B5EF4-FFF2-40B4-BE49-F238E27FC236}">
                <a16:creationId xmlns:a16="http://schemas.microsoft.com/office/drawing/2014/main" id="{3005BF48-A134-4EEF-94DF-568508C3A6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838BE3D-2F53-4AEC-9E09-D5F8E28E075D}"/>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40689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3AD04-AAB2-4AC6-81CB-6E0944628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77371B2-1E1E-4A2E-BE1F-2FCD5EDF9C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8D905F-05EF-4CBB-B15E-27BEBE64D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7B0A5-EAB9-495F-9E91-3644B69DD4CA}" type="datetimeFigureOut">
              <a:rPr lang="en-CA" smtClean="0"/>
              <a:t>2021-08-03</a:t>
            </a:fld>
            <a:endParaRPr lang="en-CA"/>
          </a:p>
        </p:txBody>
      </p:sp>
      <p:sp>
        <p:nvSpPr>
          <p:cNvPr id="5" name="Footer Placeholder 4">
            <a:extLst>
              <a:ext uri="{FF2B5EF4-FFF2-40B4-BE49-F238E27FC236}">
                <a16:creationId xmlns:a16="http://schemas.microsoft.com/office/drawing/2014/main" id="{7798F43F-4269-4735-9362-7BABE7B30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7B69600-4876-4821-8D2B-9AD5F062E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F434A-9C58-4882-995F-9C794A051D08}" type="slidenum">
              <a:rPr lang="en-CA" smtClean="0"/>
              <a:t>‹#›</a:t>
            </a:fld>
            <a:endParaRPr lang="en-CA"/>
          </a:p>
        </p:txBody>
      </p:sp>
    </p:spTree>
    <p:extLst>
      <p:ext uri="{BB962C8B-B14F-4D97-AF65-F5344CB8AC3E}">
        <p14:creationId xmlns:p14="http://schemas.microsoft.com/office/powerpoint/2010/main" val="4010571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F45CC4-E6FF-4A7A-94DA-B8CB36D3D5FA}"/>
              </a:ext>
            </a:extLst>
          </p:cNvPr>
          <p:cNvSpPr/>
          <p:nvPr/>
        </p:nvSpPr>
        <p:spPr>
          <a:xfrm>
            <a:off x="1830181" y="1627097"/>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Return Address</a:t>
            </a:r>
          </a:p>
        </p:txBody>
      </p:sp>
      <p:sp>
        <p:nvSpPr>
          <p:cNvPr id="6" name="Rectangle 5">
            <a:extLst>
              <a:ext uri="{FF2B5EF4-FFF2-40B4-BE49-F238E27FC236}">
                <a16:creationId xmlns:a16="http://schemas.microsoft.com/office/drawing/2014/main" id="{E4E3953B-91A0-4D7C-93B4-C0B993217B3D}"/>
              </a:ext>
            </a:extLst>
          </p:cNvPr>
          <p:cNvSpPr/>
          <p:nvPr/>
        </p:nvSpPr>
        <p:spPr>
          <a:xfrm>
            <a:off x="1830180" y="2037644"/>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Previous Frame Pointer</a:t>
            </a:r>
          </a:p>
        </p:txBody>
      </p:sp>
      <p:sp>
        <p:nvSpPr>
          <p:cNvPr id="7" name="Rectangle 6">
            <a:extLst>
              <a:ext uri="{FF2B5EF4-FFF2-40B4-BE49-F238E27FC236}">
                <a16:creationId xmlns:a16="http://schemas.microsoft.com/office/drawing/2014/main" id="{96A2E871-719F-4405-877E-E945F71447D3}"/>
              </a:ext>
            </a:extLst>
          </p:cNvPr>
          <p:cNvSpPr/>
          <p:nvPr/>
        </p:nvSpPr>
        <p:spPr>
          <a:xfrm>
            <a:off x="1830180" y="2448191"/>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Exception Handler Address</a:t>
            </a:r>
          </a:p>
        </p:txBody>
      </p:sp>
      <p:sp>
        <p:nvSpPr>
          <p:cNvPr id="8" name="Rectangle 7">
            <a:extLst>
              <a:ext uri="{FF2B5EF4-FFF2-40B4-BE49-F238E27FC236}">
                <a16:creationId xmlns:a16="http://schemas.microsoft.com/office/drawing/2014/main" id="{5FD86891-916B-4FFF-8C6B-6557B3D07E4B}"/>
              </a:ext>
            </a:extLst>
          </p:cNvPr>
          <p:cNvSpPr/>
          <p:nvPr/>
        </p:nvSpPr>
        <p:spPr>
          <a:xfrm>
            <a:off x="1830180" y="2858738"/>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Object List Pointer</a:t>
            </a:r>
          </a:p>
        </p:txBody>
      </p:sp>
      <p:sp>
        <p:nvSpPr>
          <p:cNvPr id="9" name="Right Brace 8">
            <a:extLst>
              <a:ext uri="{FF2B5EF4-FFF2-40B4-BE49-F238E27FC236}">
                <a16:creationId xmlns:a16="http://schemas.microsoft.com/office/drawing/2014/main" id="{DFC80A41-A5D6-4E0E-A1D5-2DE7EAE579E4}"/>
              </a:ext>
            </a:extLst>
          </p:cNvPr>
          <p:cNvSpPr/>
          <p:nvPr/>
        </p:nvSpPr>
        <p:spPr>
          <a:xfrm>
            <a:off x="4967110" y="1627097"/>
            <a:ext cx="327378" cy="16421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10" name="TextBox 9">
            <a:extLst>
              <a:ext uri="{FF2B5EF4-FFF2-40B4-BE49-F238E27FC236}">
                <a16:creationId xmlns:a16="http://schemas.microsoft.com/office/drawing/2014/main" id="{C0E02971-3242-47E0-A46F-5EBAC836BCC1}"/>
              </a:ext>
            </a:extLst>
          </p:cNvPr>
          <p:cNvSpPr txBox="1"/>
          <p:nvPr/>
        </p:nvSpPr>
        <p:spPr>
          <a:xfrm>
            <a:off x="5482943" y="2284132"/>
            <a:ext cx="1375248" cy="369332"/>
          </a:xfrm>
          <a:prstGeom prst="rect">
            <a:avLst/>
          </a:prstGeom>
          <a:noFill/>
        </p:spPr>
        <p:txBody>
          <a:bodyPr wrap="none" rtlCol="0">
            <a:spAutoFit/>
          </a:bodyPr>
          <a:lstStyle/>
          <a:p>
            <a:r>
              <a:rPr lang="en-CA" dirty="0"/>
              <a:t>Return Block</a:t>
            </a:r>
          </a:p>
        </p:txBody>
      </p:sp>
      <p:sp>
        <p:nvSpPr>
          <p:cNvPr id="11" name="TextBox 10">
            <a:extLst>
              <a:ext uri="{FF2B5EF4-FFF2-40B4-BE49-F238E27FC236}">
                <a16:creationId xmlns:a16="http://schemas.microsoft.com/office/drawing/2014/main" id="{EB3C1FF8-0ADC-4862-A5D9-7E644291D853}"/>
              </a:ext>
            </a:extLst>
          </p:cNvPr>
          <p:cNvSpPr txBox="1"/>
          <p:nvPr/>
        </p:nvSpPr>
        <p:spPr>
          <a:xfrm>
            <a:off x="783288" y="2899953"/>
            <a:ext cx="635110" cy="369332"/>
          </a:xfrm>
          <a:prstGeom prst="rect">
            <a:avLst/>
          </a:prstGeom>
          <a:noFill/>
        </p:spPr>
        <p:txBody>
          <a:bodyPr wrap="none" rtlCol="0">
            <a:spAutoFit/>
          </a:bodyPr>
          <a:lstStyle/>
          <a:p>
            <a:r>
              <a:rPr lang="en-CA" dirty="0"/>
              <a:t>0[</a:t>
            </a:r>
            <a:r>
              <a:rPr lang="en-CA" dirty="0" err="1"/>
              <a:t>fp</a:t>
            </a:r>
            <a:r>
              <a:rPr lang="en-CA" dirty="0"/>
              <a:t>]</a:t>
            </a:r>
          </a:p>
        </p:txBody>
      </p:sp>
      <p:sp>
        <p:nvSpPr>
          <p:cNvPr id="12" name="TextBox 11">
            <a:extLst>
              <a:ext uri="{FF2B5EF4-FFF2-40B4-BE49-F238E27FC236}">
                <a16:creationId xmlns:a16="http://schemas.microsoft.com/office/drawing/2014/main" id="{D0B6263D-6396-4D98-A307-FF5A585791EE}"/>
              </a:ext>
            </a:extLst>
          </p:cNvPr>
          <p:cNvSpPr txBox="1"/>
          <p:nvPr/>
        </p:nvSpPr>
        <p:spPr>
          <a:xfrm>
            <a:off x="712756" y="2434080"/>
            <a:ext cx="635110" cy="369332"/>
          </a:xfrm>
          <a:prstGeom prst="rect">
            <a:avLst/>
          </a:prstGeom>
          <a:noFill/>
        </p:spPr>
        <p:txBody>
          <a:bodyPr wrap="none" rtlCol="0">
            <a:spAutoFit/>
          </a:bodyPr>
          <a:lstStyle/>
          <a:p>
            <a:r>
              <a:rPr lang="en-CA" dirty="0"/>
              <a:t>8[</a:t>
            </a:r>
            <a:r>
              <a:rPr lang="en-CA" dirty="0" err="1"/>
              <a:t>fp</a:t>
            </a:r>
            <a:r>
              <a:rPr lang="en-CA" dirty="0"/>
              <a:t>]</a:t>
            </a:r>
          </a:p>
        </p:txBody>
      </p:sp>
      <p:sp>
        <p:nvSpPr>
          <p:cNvPr id="13" name="TextBox 12">
            <a:extLst>
              <a:ext uri="{FF2B5EF4-FFF2-40B4-BE49-F238E27FC236}">
                <a16:creationId xmlns:a16="http://schemas.microsoft.com/office/drawing/2014/main" id="{61F2DC16-54E1-43C0-B6FB-360A23AC7639}"/>
              </a:ext>
            </a:extLst>
          </p:cNvPr>
          <p:cNvSpPr txBox="1"/>
          <p:nvPr/>
        </p:nvSpPr>
        <p:spPr>
          <a:xfrm>
            <a:off x="712756" y="2016478"/>
            <a:ext cx="752129" cy="369332"/>
          </a:xfrm>
          <a:prstGeom prst="rect">
            <a:avLst/>
          </a:prstGeom>
          <a:noFill/>
        </p:spPr>
        <p:txBody>
          <a:bodyPr wrap="none" rtlCol="0">
            <a:spAutoFit/>
          </a:bodyPr>
          <a:lstStyle/>
          <a:p>
            <a:r>
              <a:rPr lang="en-CA" dirty="0"/>
              <a:t>16[</a:t>
            </a:r>
            <a:r>
              <a:rPr lang="en-CA" dirty="0" err="1"/>
              <a:t>fp</a:t>
            </a:r>
            <a:r>
              <a:rPr lang="en-CA" dirty="0"/>
              <a:t>]</a:t>
            </a:r>
          </a:p>
        </p:txBody>
      </p:sp>
      <p:sp>
        <p:nvSpPr>
          <p:cNvPr id="14" name="TextBox 13">
            <a:extLst>
              <a:ext uri="{FF2B5EF4-FFF2-40B4-BE49-F238E27FC236}">
                <a16:creationId xmlns:a16="http://schemas.microsoft.com/office/drawing/2014/main" id="{55DB2F2E-7AC9-4C36-810F-24ED5AEE9259}"/>
              </a:ext>
            </a:extLst>
          </p:cNvPr>
          <p:cNvSpPr txBox="1"/>
          <p:nvPr/>
        </p:nvSpPr>
        <p:spPr>
          <a:xfrm>
            <a:off x="689512" y="1586383"/>
            <a:ext cx="752129" cy="369332"/>
          </a:xfrm>
          <a:prstGeom prst="rect">
            <a:avLst/>
          </a:prstGeom>
          <a:noFill/>
        </p:spPr>
        <p:txBody>
          <a:bodyPr wrap="none" rtlCol="0">
            <a:spAutoFit/>
          </a:bodyPr>
          <a:lstStyle/>
          <a:p>
            <a:r>
              <a:rPr lang="en-CA" dirty="0"/>
              <a:t>24[</a:t>
            </a:r>
            <a:r>
              <a:rPr lang="en-CA" dirty="0" err="1"/>
              <a:t>fp</a:t>
            </a:r>
            <a:r>
              <a:rPr lang="en-CA" dirty="0"/>
              <a:t>]</a:t>
            </a:r>
          </a:p>
        </p:txBody>
      </p:sp>
      <p:sp>
        <p:nvSpPr>
          <p:cNvPr id="15" name="Rectangle 14">
            <a:extLst>
              <a:ext uri="{FF2B5EF4-FFF2-40B4-BE49-F238E27FC236}">
                <a16:creationId xmlns:a16="http://schemas.microsoft.com/office/drawing/2014/main" id="{C75334DF-5BC5-45A0-86DB-973A221067BA}"/>
              </a:ext>
            </a:extLst>
          </p:cNvPr>
          <p:cNvSpPr/>
          <p:nvPr/>
        </p:nvSpPr>
        <p:spPr>
          <a:xfrm>
            <a:off x="1830180" y="587022"/>
            <a:ext cx="2948474" cy="83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Function Parameters</a:t>
            </a:r>
          </a:p>
        </p:txBody>
      </p:sp>
      <p:sp>
        <p:nvSpPr>
          <p:cNvPr id="16" name="TextBox 15">
            <a:extLst>
              <a:ext uri="{FF2B5EF4-FFF2-40B4-BE49-F238E27FC236}">
                <a16:creationId xmlns:a16="http://schemas.microsoft.com/office/drawing/2014/main" id="{9D72C2CF-E807-4B90-B085-7BCFF649151F}"/>
              </a:ext>
            </a:extLst>
          </p:cNvPr>
          <p:cNvSpPr txBox="1"/>
          <p:nvPr/>
        </p:nvSpPr>
        <p:spPr>
          <a:xfrm>
            <a:off x="712755" y="1145293"/>
            <a:ext cx="752129" cy="369332"/>
          </a:xfrm>
          <a:prstGeom prst="rect">
            <a:avLst/>
          </a:prstGeom>
          <a:noFill/>
        </p:spPr>
        <p:txBody>
          <a:bodyPr wrap="none" rtlCol="0">
            <a:spAutoFit/>
          </a:bodyPr>
          <a:lstStyle/>
          <a:p>
            <a:r>
              <a:rPr lang="en-CA" dirty="0"/>
              <a:t>32[</a:t>
            </a:r>
            <a:r>
              <a:rPr lang="en-CA" dirty="0" err="1"/>
              <a:t>fp</a:t>
            </a:r>
            <a:r>
              <a:rPr lang="en-CA" dirty="0"/>
              <a:t>]</a:t>
            </a:r>
          </a:p>
        </p:txBody>
      </p:sp>
      <p:sp>
        <p:nvSpPr>
          <p:cNvPr id="2" name="TextBox 1">
            <a:extLst>
              <a:ext uri="{FF2B5EF4-FFF2-40B4-BE49-F238E27FC236}">
                <a16:creationId xmlns:a16="http://schemas.microsoft.com/office/drawing/2014/main" id="{B645A328-88BA-414B-8A9D-1E0E61A9AC5C}"/>
              </a:ext>
            </a:extLst>
          </p:cNvPr>
          <p:cNvSpPr txBox="1"/>
          <p:nvPr/>
        </p:nvSpPr>
        <p:spPr>
          <a:xfrm>
            <a:off x="7268738" y="595546"/>
            <a:ext cx="4028578" cy="1477328"/>
          </a:xfrm>
          <a:prstGeom prst="rect">
            <a:avLst/>
          </a:prstGeom>
          <a:noFill/>
        </p:spPr>
        <p:txBody>
          <a:bodyPr wrap="square" rtlCol="0">
            <a:spAutoFit/>
          </a:bodyPr>
          <a:lstStyle/>
          <a:p>
            <a:r>
              <a:rPr lang="en-CA" dirty="0"/>
              <a:t>Parameters passed on the stack begin at frame pointer plus 32.</a:t>
            </a:r>
          </a:p>
          <a:p>
            <a:endParaRPr lang="en-CA" dirty="0"/>
          </a:p>
          <a:p>
            <a:r>
              <a:rPr lang="en-CA" dirty="0"/>
              <a:t>Local variables are address </a:t>
            </a:r>
            <a:r>
              <a:rPr lang="en-CA"/>
              <a:t>as negative </a:t>
            </a:r>
            <a:r>
              <a:rPr lang="en-CA" dirty="0"/>
              <a:t>offsets from the frame pointer.</a:t>
            </a:r>
          </a:p>
        </p:txBody>
      </p:sp>
      <p:sp>
        <p:nvSpPr>
          <p:cNvPr id="17" name="Rectangle 16">
            <a:extLst>
              <a:ext uri="{FF2B5EF4-FFF2-40B4-BE49-F238E27FC236}">
                <a16:creationId xmlns:a16="http://schemas.microsoft.com/office/drawing/2014/main" id="{2476C37C-42CE-4037-BB5E-660C7FB16642}"/>
              </a:ext>
            </a:extLst>
          </p:cNvPr>
          <p:cNvSpPr/>
          <p:nvPr/>
        </p:nvSpPr>
        <p:spPr>
          <a:xfrm>
            <a:off x="1830180" y="3429000"/>
            <a:ext cx="2948474" cy="83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Function Local Variables</a:t>
            </a:r>
          </a:p>
        </p:txBody>
      </p:sp>
      <p:sp>
        <p:nvSpPr>
          <p:cNvPr id="3" name="TextBox 2">
            <a:extLst>
              <a:ext uri="{FF2B5EF4-FFF2-40B4-BE49-F238E27FC236}">
                <a16:creationId xmlns:a16="http://schemas.microsoft.com/office/drawing/2014/main" id="{46DC0144-D6DF-4955-9DD6-8ECA0A2EFD07}"/>
              </a:ext>
            </a:extLst>
          </p:cNvPr>
          <p:cNvSpPr txBox="1"/>
          <p:nvPr/>
        </p:nvSpPr>
        <p:spPr>
          <a:xfrm>
            <a:off x="7268738" y="2330864"/>
            <a:ext cx="3944794" cy="923330"/>
          </a:xfrm>
          <a:prstGeom prst="rect">
            <a:avLst/>
          </a:prstGeom>
          <a:noFill/>
        </p:spPr>
        <p:txBody>
          <a:bodyPr wrap="square" rtlCol="0">
            <a:spAutoFit/>
          </a:bodyPr>
          <a:lstStyle/>
          <a:p>
            <a:r>
              <a:rPr lang="en-CA" dirty="0"/>
              <a:t>The exception handler address on the stack is the address of the </a:t>
            </a:r>
            <a:r>
              <a:rPr lang="en-CA"/>
              <a:t>function’s default exception </a:t>
            </a:r>
            <a:r>
              <a:rPr lang="en-CA" dirty="0"/>
              <a:t>handler.</a:t>
            </a:r>
          </a:p>
        </p:txBody>
      </p:sp>
      <p:sp>
        <p:nvSpPr>
          <p:cNvPr id="4" name="TextBox 3">
            <a:extLst>
              <a:ext uri="{FF2B5EF4-FFF2-40B4-BE49-F238E27FC236}">
                <a16:creationId xmlns:a16="http://schemas.microsoft.com/office/drawing/2014/main" id="{E7D43337-800F-48E8-8B0D-C4BE036D8F06}"/>
              </a:ext>
            </a:extLst>
          </p:cNvPr>
          <p:cNvSpPr txBox="1"/>
          <p:nvPr/>
        </p:nvSpPr>
        <p:spPr>
          <a:xfrm>
            <a:off x="7268738" y="3512184"/>
            <a:ext cx="3870149" cy="1200329"/>
          </a:xfrm>
          <a:prstGeom prst="rect">
            <a:avLst/>
          </a:prstGeom>
          <a:noFill/>
        </p:spPr>
        <p:txBody>
          <a:bodyPr wrap="square" rtlCol="0">
            <a:spAutoFit/>
          </a:bodyPr>
          <a:lstStyle/>
          <a:p>
            <a:r>
              <a:rPr lang="en-CA" dirty="0"/>
              <a:t>The object list pointer is a pointer to a list of objects allocated with the new operator. The most recently allocated object is at the top of the list.</a:t>
            </a:r>
          </a:p>
        </p:txBody>
      </p:sp>
      <p:sp>
        <p:nvSpPr>
          <p:cNvPr id="18" name="TextBox 17">
            <a:extLst>
              <a:ext uri="{FF2B5EF4-FFF2-40B4-BE49-F238E27FC236}">
                <a16:creationId xmlns:a16="http://schemas.microsoft.com/office/drawing/2014/main" id="{3F4138B0-7E21-4E34-94D7-37BFC7216D65}"/>
              </a:ext>
            </a:extLst>
          </p:cNvPr>
          <p:cNvSpPr txBox="1"/>
          <p:nvPr/>
        </p:nvSpPr>
        <p:spPr>
          <a:xfrm>
            <a:off x="793999" y="5075528"/>
            <a:ext cx="10607019" cy="1200329"/>
          </a:xfrm>
          <a:prstGeom prst="rect">
            <a:avLst/>
          </a:prstGeom>
          <a:noFill/>
        </p:spPr>
        <p:txBody>
          <a:bodyPr wrap="square" rtlCol="0">
            <a:spAutoFit/>
          </a:bodyPr>
          <a:lstStyle/>
          <a:p>
            <a:pPr marL="285750" indent="-285750">
              <a:buFont typeface="Arial" panose="020B0604020202020204" pitchFamily="34" charset="0"/>
              <a:buChar char="•"/>
            </a:pPr>
            <a:r>
              <a:rPr lang="en-CA" dirty="0"/>
              <a:t>Deleting objects in the reverse order that they were allocated in will give the best performance, because then the top object on the object list can be deleted without having to search the object list.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function exits any objects remaining on the object list are re-listed on the garbage </a:t>
            </a:r>
            <a:r>
              <a:rPr lang="en-CA"/>
              <a:t>collection list.</a:t>
            </a:r>
            <a:endParaRPr lang="en-CA" dirty="0"/>
          </a:p>
        </p:txBody>
      </p:sp>
    </p:spTree>
    <p:extLst>
      <p:ext uri="{BB962C8B-B14F-4D97-AF65-F5344CB8AC3E}">
        <p14:creationId xmlns:p14="http://schemas.microsoft.com/office/powerpoint/2010/main" val="125123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67BB20-7288-4D31-9AC9-31C35D5AC300}"/>
              </a:ext>
            </a:extLst>
          </p:cNvPr>
          <p:cNvSpPr/>
          <p:nvPr/>
        </p:nvSpPr>
        <p:spPr>
          <a:xfrm>
            <a:off x="1828941" y="4507239"/>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Return Address IP</a:t>
            </a:r>
          </a:p>
        </p:txBody>
      </p:sp>
      <p:sp>
        <p:nvSpPr>
          <p:cNvPr id="5" name="Rectangle 4">
            <a:extLst>
              <a:ext uri="{FF2B5EF4-FFF2-40B4-BE49-F238E27FC236}">
                <a16:creationId xmlns:a16="http://schemas.microsoft.com/office/drawing/2014/main" id="{4C1831EA-F3F3-4ED6-9737-D6C8D8B771E7}"/>
              </a:ext>
            </a:extLst>
          </p:cNvPr>
          <p:cNvSpPr/>
          <p:nvPr/>
        </p:nvSpPr>
        <p:spPr>
          <a:xfrm>
            <a:off x="1830175" y="5330111"/>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Previous Frame Pointer</a:t>
            </a:r>
          </a:p>
        </p:txBody>
      </p:sp>
      <p:sp>
        <p:nvSpPr>
          <p:cNvPr id="6" name="Rectangle 5">
            <a:extLst>
              <a:ext uri="{FF2B5EF4-FFF2-40B4-BE49-F238E27FC236}">
                <a16:creationId xmlns:a16="http://schemas.microsoft.com/office/drawing/2014/main" id="{1BC058AF-3F0B-461B-B993-E75323457BEB}"/>
              </a:ext>
            </a:extLst>
          </p:cNvPr>
          <p:cNvSpPr/>
          <p:nvPr/>
        </p:nvSpPr>
        <p:spPr>
          <a:xfrm>
            <a:off x="1828940" y="3691272"/>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Exception Handler IP</a:t>
            </a:r>
          </a:p>
        </p:txBody>
      </p:sp>
      <p:sp>
        <p:nvSpPr>
          <p:cNvPr id="7" name="Rectangle 6">
            <a:extLst>
              <a:ext uri="{FF2B5EF4-FFF2-40B4-BE49-F238E27FC236}">
                <a16:creationId xmlns:a16="http://schemas.microsoft.com/office/drawing/2014/main" id="{E5548470-E653-47DD-B7DC-8B01BA5FD8E0}"/>
              </a:ext>
            </a:extLst>
          </p:cNvPr>
          <p:cNvSpPr/>
          <p:nvPr/>
        </p:nvSpPr>
        <p:spPr>
          <a:xfrm>
            <a:off x="1828938" y="2879202"/>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Object List Pointer</a:t>
            </a:r>
          </a:p>
        </p:txBody>
      </p:sp>
      <p:sp>
        <p:nvSpPr>
          <p:cNvPr id="8" name="Right Brace 7">
            <a:extLst>
              <a:ext uri="{FF2B5EF4-FFF2-40B4-BE49-F238E27FC236}">
                <a16:creationId xmlns:a16="http://schemas.microsoft.com/office/drawing/2014/main" id="{E6C87E95-6FE7-4F56-A6EA-B40276C6D57B}"/>
              </a:ext>
            </a:extLst>
          </p:cNvPr>
          <p:cNvSpPr/>
          <p:nvPr/>
        </p:nvSpPr>
        <p:spPr>
          <a:xfrm>
            <a:off x="5016915" y="825912"/>
            <a:ext cx="277569" cy="491474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9" name="TextBox 8">
            <a:extLst>
              <a:ext uri="{FF2B5EF4-FFF2-40B4-BE49-F238E27FC236}">
                <a16:creationId xmlns:a16="http://schemas.microsoft.com/office/drawing/2014/main" id="{EAFFC1A8-6EAB-42DE-8F13-477D49BDC345}"/>
              </a:ext>
            </a:extLst>
          </p:cNvPr>
          <p:cNvSpPr txBox="1"/>
          <p:nvPr/>
        </p:nvSpPr>
        <p:spPr>
          <a:xfrm>
            <a:off x="5294484" y="3059668"/>
            <a:ext cx="1375248" cy="369332"/>
          </a:xfrm>
          <a:prstGeom prst="rect">
            <a:avLst/>
          </a:prstGeom>
          <a:noFill/>
        </p:spPr>
        <p:txBody>
          <a:bodyPr wrap="none" rtlCol="0">
            <a:spAutoFit/>
          </a:bodyPr>
          <a:lstStyle/>
          <a:p>
            <a:r>
              <a:rPr lang="en-CA" dirty="0"/>
              <a:t>Return Block</a:t>
            </a:r>
          </a:p>
        </p:txBody>
      </p:sp>
      <p:sp>
        <p:nvSpPr>
          <p:cNvPr id="10" name="TextBox 9">
            <a:extLst>
              <a:ext uri="{FF2B5EF4-FFF2-40B4-BE49-F238E27FC236}">
                <a16:creationId xmlns:a16="http://schemas.microsoft.com/office/drawing/2014/main" id="{0A2791A0-9196-4C91-8049-BAC3BA941C42}"/>
              </a:ext>
            </a:extLst>
          </p:cNvPr>
          <p:cNvSpPr txBox="1"/>
          <p:nvPr/>
        </p:nvSpPr>
        <p:spPr>
          <a:xfrm>
            <a:off x="875659" y="5350718"/>
            <a:ext cx="635110" cy="369332"/>
          </a:xfrm>
          <a:prstGeom prst="rect">
            <a:avLst/>
          </a:prstGeom>
          <a:noFill/>
        </p:spPr>
        <p:txBody>
          <a:bodyPr wrap="none" rtlCol="0">
            <a:spAutoFit/>
          </a:bodyPr>
          <a:lstStyle/>
          <a:p>
            <a:r>
              <a:rPr lang="en-CA" dirty="0"/>
              <a:t>0[</a:t>
            </a:r>
            <a:r>
              <a:rPr lang="en-CA" dirty="0" err="1"/>
              <a:t>fp</a:t>
            </a:r>
            <a:r>
              <a:rPr lang="en-CA" dirty="0"/>
              <a:t>]</a:t>
            </a:r>
          </a:p>
        </p:txBody>
      </p:sp>
      <p:sp>
        <p:nvSpPr>
          <p:cNvPr id="11" name="TextBox 10">
            <a:extLst>
              <a:ext uri="{FF2B5EF4-FFF2-40B4-BE49-F238E27FC236}">
                <a16:creationId xmlns:a16="http://schemas.microsoft.com/office/drawing/2014/main" id="{2DE8DD8F-8391-484A-829F-7F163708D1F8}"/>
              </a:ext>
            </a:extLst>
          </p:cNvPr>
          <p:cNvSpPr txBox="1"/>
          <p:nvPr/>
        </p:nvSpPr>
        <p:spPr>
          <a:xfrm>
            <a:off x="875659" y="4909969"/>
            <a:ext cx="635110" cy="369332"/>
          </a:xfrm>
          <a:prstGeom prst="rect">
            <a:avLst/>
          </a:prstGeom>
          <a:noFill/>
        </p:spPr>
        <p:txBody>
          <a:bodyPr wrap="none" rtlCol="0">
            <a:spAutoFit/>
          </a:bodyPr>
          <a:lstStyle/>
          <a:p>
            <a:r>
              <a:rPr lang="en-CA" dirty="0"/>
              <a:t>8[</a:t>
            </a:r>
            <a:r>
              <a:rPr lang="en-CA" dirty="0" err="1"/>
              <a:t>fp</a:t>
            </a:r>
            <a:r>
              <a:rPr lang="en-CA" dirty="0"/>
              <a:t>]</a:t>
            </a:r>
          </a:p>
        </p:txBody>
      </p:sp>
      <p:sp>
        <p:nvSpPr>
          <p:cNvPr id="12" name="TextBox 11">
            <a:extLst>
              <a:ext uri="{FF2B5EF4-FFF2-40B4-BE49-F238E27FC236}">
                <a16:creationId xmlns:a16="http://schemas.microsoft.com/office/drawing/2014/main" id="{04955E00-4624-4EEB-B2ED-BBA3C3E6EDD5}"/>
              </a:ext>
            </a:extLst>
          </p:cNvPr>
          <p:cNvSpPr txBox="1"/>
          <p:nvPr/>
        </p:nvSpPr>
        <p:spPr>
          <a:xfrm>
            <a:off x="817149" y="4486269"/>
            <a:ext cx="752129" cy="369332"/>
          </a:xfrm>
          <a:prstGeom prst="rect">
            <a:avLst/>
          </a:prstGeom>
          <a:noFill/>
        </p:spPr>
        <p:txBody>
          <a:bodyPr wrap="none" rtlCol="0">
            <a:spAutoFit/>
          </a:bodyPr>
          <a:lstStyle/>
          <a:p>
            <a:r>
              <a:rPr lang="en-CA" dirty="0"/>
              <a:t>16[</a:t>
            </a:r>
            <a:r>
              <a:rPr lang="en-CA" dirty="0" err="1"/>
              <a:t>fp</a:t>
            </a:r>
            <a:r>
              <a:rPr lang="en-CA" dirty="0"/>
              <a:t>]</a:t>
            </a:r>
          </a:p>
        </p:txBody>
      </p:sp>
      <p:sp>
        <p:nvSpPr>
          <p:cNvPr id="13" name="TextBox 12">
            <a:extLst>
              <a:ext uri="{FF2B5EF4-FFF2-40B4-BE49-F238E27FC236}">
                <a16:creationId xmlns:a16="http://schemas.microsoft.com/office/drawing/2014/main" id="{99AD6F8C-D9B0-4CB7-B211-A1B228F298BA}"/>
              </a:ext>
            </a:extLst>
          </p:cNvPr>
          <p:cNvSpPr txBox="1"/>
          <p:nvPr/>
        </p:nvSpPr>
        <p:spPr>
          <a:xfrm>
            <a:off x="817149" y="4116937"/>
            <a:ext cx="752129" cy="369332"/>
          </a:xfrm>
          <a:prstGeom prst="rect">
            <a:avLst/>
          </a:prstGeom>
          <a:noFill/>
        </p:spPr>
        <p:txBody>
          <a:bodyPr wrap="none" rtlCol="0">
            <a:spAutoFit/>
          </a:bodyPr>
          <a:lstStyle/>
          <a:p>
            <a:r>
              <a:rPr lang="en-CA" dirty="0"/>
              <a:t>24[</a:t>
            </a:r>
            <a:r>
              <a:rPr lang="en-CA" dirty="0" err="1"/>
              <a:t>fp</a:t>
            </a:r>
            <a:r>
              <a:rPr lang="en-CA" dirty="0"/>
              <a:t>]</a:t>
            </a:r>
          </a:p>
        </p:txBody>
      </p:sp>
      <p:sp>
        <p:nvSpPr>
          <p:cNvPr id="14" name="Rectangle 13">
            <a:extLst>
              <a:ext uri="{FF2B5EF4-FFF2-40B4-BE49-F238E27FC236}">
                <a16:creationId xmlns:a16="http://schemas.microsoft.com/office/drawing/2014/main" id="{60C6BC30-5E14-4BCD-AC0B-3330ABD686F5}"/>
              </a:ext>
            </a:extLst>
          </p:cNvPr>
          <p:cNvSpPr/>
          <p:nvPr/>
        </p:nvSpPr>
        <p:spPr>
          <a:xfrm>
            <a:off x="1828937" y="190417"/>
            <a:ext cx="2948474" cy="5319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Function Parameters</a:t>
            </a:r>
          </a:p>
        </p:txBody>
      </p:sp>
      <p:sp>
        <p:nvSpPr>
          <p:cNvPr id="15" name="TextBox 14">
            <a:extLst>
              <a:ext uri="{FF2B5EF4-FFF2-40B4-BE49-F238E27FC236}">
                <a16:creationId xmlns:a16="http://schemas.microsoft.com/office/drawing/2014/main" id="{0A6A2FE6-8822-4072-B4F7-8AE23102A8EE}"/>
              </a:ext>
            </a:extLst>
          </p:cNvPr>
          <p:cNvSpPr txBox="1"/>
          <p:nvPr/>
        </p:nvSpPr>
        <p:spPr>
          <a:xfrm>
            <a:off x="817148" y="3699028"/>
            <a:ext cx="752129" cy="369332"/>
          </a:xfrm>
          <a:prstGeom prst="rect">
            <a:avLst/>
          </a:prstGeom>
          <a:noFill/>
        </p:spPr>
        <p:txBody>
          <a:bodyPr wrap="none" rtlCol="0">
            <a:spAutoFit/>
          </a:bodyPr>
          <a:lstStyle/>
          <a:p>
            <a:r>
              <a:rPr lang="en-CA" dirty="0"/>
              <a:t>32[</a:t>
            </a:r>
            <a:r>
              <a:rPr lang="en-CA" dirty="0" err="1"/>
              <a:t>fp</a:t>
            </a:r>
            <a:r>
              <a:rPr lang="en-CA" dirty="0"/>
              <a:t>]</a:t>
            </a:r>
          </a:p>
        </p:txBody>
      </p:sp>
      <p:sp>
        <p:nvSpPr>
          <p:cNvPr id="16" name="TextBox 15">
            <a:extLst>
              <a:ext uri="{FF2B5EF4-FFF2-40B4-BE49-F238E27FC236}">
                <a16:creationId xmlns:a16="http://schemas.microsoft.com/office/drawing/2014/main" id="{3EC7A164-0AA0-4E15-9BA1-8147EBFF3CB8}"/>
              </a:ext>
            </a:extLst>
          </p:cNvPr>
          <p:cNvSpPr txBox="1"/>
          <p:nvPr/>
        </p:nvSpPr>
        <p:spPr>
          <a:xfrm>
            <a:off x="7268738" y="595546"/>
            <a:ext cx="4028578" cy="1477328"/>
          </a:xfrm>
          <a:prstGeom prst="rect">
            <a:avLst/>
          </a:prstGeom>
          <a:noFill/>
        </p:spPr>
        <p:txBody>
          <a:bodyPr wrap="square" rtlCol="0">
            <a:spAutoFit/>
          </a:bodyPr>
          <a:lstStyle/>
          <a:p>
            <a:r>
              <a:rPr lang="en-CA" dirty="0"/>
              <a:t>Parameters passed on the stack begin at frame pointer plus 96.</a:t>
            </a:r>
          </a:p>
          <a:p>
            <a:endParaRPr lang="en-CA" dirty="0"/>
          </a:p>
          <a:p>
            <a:r>
              <a:rPr lang="en-CA" dirty="0"/>
              <a:t>Local variables are address as negative offsets from the frame pointer.</a:t>
            </a:r>
          </a:p>
        </p:txBody>
      </p:sp>
      <p:sp>
        <p:nvSpPr>
          <p:cNvPr id="17" name="Rectangle 16">
            <a:extLst>
              <a:ext uri="{FF2B5EF4-FFF2-40B4-BE49-F238E27FC236}">
                <a16:creationId xmlns:a16="http://schemas.microsoft.com/office/drawing/2014/main" id="{F156EE3E-A8FD-446D-B01D-BF92A97B17DF}"/>
              </a:ext>
            </a:extLst>
          </p:cNvPr>
          <p:cNvSpPr/>
          <p:nvPr/>
        </p:nvSpPr>
        <p:spPr>
          <a:xfrm>
            <a:off x="1828937" y="5877818"/>
            <a:ext cx="2948474" cy="5858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Function Local Variables</a:t>
            </a:r>
          </a:p>
        </p:txBody>
      </p:sp>
      <p:sp>
        <p:nvSpPr>
          <p:cNvPr id="18" name="TextBox 17">
            <a:extLst>
              <a:ext uri="{FF2B5EF4-FFF2-40B4-BE49-F238E27FC236}">
                <a16:creationId xmlns:a16="http://schemas.microsoft.com/office/drawing/2014/main" id="{492907F0-68AF-45DB-A29A-B8DBAF1A888D}"/>
              </a:ext>
            </a:extLst>
          </p:cNvPr>
          <p:cNvSpPr txBox="1"/>
          <p:nvPr/>
        </p:nvSpPr>
        <p:spPr>
          <a:xfrm>
            <a:off x="7268738" y="2330864"/>
            <a:ext cx="3944794" cy="923330"/>
          </a:xfrm>
          <a:prstGeom prst="rect">
            <a:avLst/>
          </a:prstGeom>
          <a:noFill/>
        </p:spPr>
        <p:txBody>
          <a:bodyPr wrap="square" rtlCol="0">
            <a:spAutoFit/>
          </a:bodyPr>
          <a:lstStyle/>
          <a:p>
            <a:r>
              <a:rPr lang="en-CA" dirty="0"/>
              <a:t>The exception handler address on the stack is the address of the </a:t>
            </a:r>
            <a:r>
              <a:rPr lang="en-CA"/>
              <a:t>function’s default exception </a:t>
            </a:r>
            <a:r>
              <a:rPr lang="en-CA" dirty="0"/>
              <a:t>handler.</a:t>
            </a:r>
          </a:p>
        </p:txBody>
      </p:sp>
      <p:sp>
        <p:nvSpPr>
          <p:cNvPr id="19" name="TextBox 18">
            <a:extLst>
              <a:ext uri="{FF2B5EF4-FFF2-40B4-BE49-F238E27FC236}">
                <a16:creationId xmlns:a16="http://schemas.microsoft.com/office/drawing/2014/main" id="{D58C7CCE-FEF4-4B34-A5DD-25A78F447D99}"/>
              </a:ext>
            </a:extLst>
          </p:cNvPr>
          <p:cNvSpPr txBox="1"/>
          <p:nvPr/>
        </p:nvSpPr>
        <p:spPr>
          <a:xfrm>
            <a:off x="7268738" y="3512184"/>
            <a:ext cx="3870149" cy="1200329"/>
          </a:xfrm>
          <a:prstGeom prst="rect">
            <a:avLst/>
          </a:prstGeom>
          <a:noFill/>
        </p:spPr>
        <p:txBody>
          <a:bodyPr wrap="square" rtlCol="0">
            <a:spAutoFit/>
          </a:bodyPr>
          <a:lstStyle/>
          <a:p>
            <a:r>
              <a:rPr lang="en-CA" dirty="0"/>
              <a:t>The object list pointer is a pointer to a list of objects allocated with the new operator. The most recently allocated object is at the top of the list.</a:t>
            </a:r>
          </a:p>
        </p:txBody>
      </p:sp>
      <p:sp>
        <p:nvSpPr>
          <p:cNvPr id="21" name="Rectangle 20">
            <a:extLst>
              <a:ext uri="{FF2B5EF4-FFF2-40B4-BE49-F238E27FC236}">
                <a16:creationId xmlns:a16="http://schemas.microsoft.com/office/drawing/2014/main" id="{0BF116C9-DB4C-465F-899F-256CD4BC2B20}"/>
              </a:ext>
            </a:extLst>
          </p:cNvPr>
          <p:cNvSpPr/>
          <p:nvPr/>
        </p:nvSpPr>
        <p:spPr>
          <a:xfrm>
            <a:off x="1828941" y="4918675"/>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Empty</a:t>
            </a:r>
          </a:p>
        </p:txBody>
      </p:sp>
      <p:sp>
        <p:nvSpPr>
          <p:cNvPr id="22" name="Rectangle 21">
            <a:extLst>
              <a:ext uri="{FF2B5EF4-FFF2-40B4-BE49-F238E27FC236}">
                <a16:creationId xmlns:a16="http://schemas.microsoft.com/office/drawing/2014/main" id="{795E48CE-FC91-4B02-B7D9-575918D1E337}"/>
              </a:ext>
            </a:extLst>
          </p:cNvPr>
          <p:cNvSpPr/>
          <p:nvPr/>
        </p:nvSpPr>
        <p:spPr>
          <a:xfrm>
            <a:off x="1828941" y="4102708"/>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Return Address CS</a:t>
            </a:r>
          </a:p>
        </p:txBody>
      </p:sp>
      <p:sp>
        <p:nvSpPr>
          <p:cNvPr id="23" name="Rectangle 22">
            <a:extLst>
              <a:ext uri="{FF2B5EF4-FFF2-40B4-BE49-F238E27FC236}">
                <a16:creationId xmlns:a16="http://schemas.microsoft.com/office/drawing/2014/main" id="{F993F606-07AA-415C-8D25-ACFA858C68F2}"/>
              </a:ext>
            </a:extLst>
          </p:cNvPr>
          <p:cNvSpPr/>
          <p:nvPr/>
        </p:nvSpPr>
        <p:spPr>
          <a:xfrm>
            <a:off x="1828939" y="3286741"/>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Exception Handler CS</a:t>
            </a:r>
          </a:p>
        </p:txBody>
      </p:sp>
      <p:sp>
        <p:nvSpPr>
          <p:cNvPr id="24" name="TextBox 23">
            <a:extLst>
              <a:ext uri="{FF2B5EF4-FFF2-40B4-BE49-F238E27FC236}">
                <a16:creationId xmlns:a16="http://schemas.microsoft.com/office/drawing/2014/main" id="{632B0E10-05CE-4BB9-95B8-DF5C2C131067}"/>
              </a:ext>
            </a:extLst>
          </p:cNvPr>
          <p:cNvSpPr txBox="1"/>
          <p:nvPr/>
        </p:nvSpPr>
        <p:spPr>
          <a:xfrm>
            <a:off x="817147" y="3302512"/>
            <a:ext cx="752129" cy="369332"/>
          </a:xfrm>
          <a:prstGeom prst="rect">
            <a:avLst/>
          </a:prstGeom>
          <a:noFill/>
        </p:spPr>
        <p:txBody>
          <a:bodyPr wrap="none" rtlCol="0">
            <a:spAutoFit/>
          </a:bodyPr>
          <a:lstStyle/>
          <a:p>
            <a:r>
              <a:rPr lang="en-CA" dirty="0"/>
              <a:t>40[</a:t>
            </a:r>
            <a:r>
              <a:rPr lang="en-CA" dirty="0" err="1"/>
              <a:t>fp</a:t>
            </a:r>
            <a:r>
              <a:rPr lang="en-CA" dirty="0"/>
              <a:t>]</a:t>
            </a:r>
          </a:p>
        </p:txBody>
      </p:sp>
      <p:sp>
        <p:nvSpPr>
          <p:cNvPr id="25" name="Rectangle 24">
            <a:extLst>
              <a:ext uri="{FF2B5EF4-FFF2-40B4-BE49-F238E27FC236}">
                <a16:creationId xmlns:a16="http://schemas.microsoft.com/office/drawing/2014/main" id="{C5EB7098-9FCA-4227-87B0-66143BE9F3C7}"/>
              </a:ext>
            </a:extLst>
          </p:cNvPr>
          <p:cNvSpPr/>
          <p:nvPr/>
        </p:nvSpPr>
        <p:spPr>
          <a:xfrm>
            <a:off x="1828937" y="2465323"/>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Empty / Object List DS</a:t>
            </a:r>
          </a:p>
        </p:txBody>
      </p:sp>
      <p:sp>
        <p:nvSpPr>
          <p:cNvPr id="26" name="TextBox 25">
            <a:extLst>
              <a:ext uri="{FF2B5EF4-FFF2-40B4-BE49-F238E27FC236}">
                <a16:creationId xmlns:a16="http://schemas.microsoft.com/office/drawing/2014/main" id="{01D1E150-8018-477D-BAE7-D6013372AB78}"/>
              </a:ext>
            </a:extLst>
          </p:cNvPr>
          <p:cNvSpPr txBox="1"/>
          <p:nvPr/>
        </p:nvSpPr>
        <p:spPr>
          <a:xfrm>
            <a:off x="817147" y="2900520"/>
            <a:ext cx="752129" cy="369332"/>
          </a:xfrm>
          <a:prstGeom prst="rect">
            <a:avLst/>
          </a:prstGeom>
          <a:noFill/>
        </p:spPr>
        <p:txBody>
          <a:bodyPr wrap="none" rtlCol="0">
            <a:spAutoFit/>
          </a:bodyPr>
          <a:lstStyle/>
          <a:p>
            <a:r>
              <a:rPr lang="en-CA" dirty="0"/>
              <a:t>48[</a:t>
            </a:r>
            <a:r>
              <a:rPr lang="en-CA" dirty="0" err="1"/>
              <a:t>fp</a:t>
            </a:r>
            <a:r>
              <a:rPr lang="en-CA" dirty="0"/>
              <a:t>]</a:t>
            </a:r>
          </a:p>
        </p:txBody>
      </p:sp>
      <p:sp>
        <p:nvSpPr>
          <p:cNvPr id="27" name="TextBox 26">
            <a:extLst>
              <a:ext uri="{FF2B5EF4-FFF2-40B4-BE49-F238E27FC236}">
                <a16:creationId xmlns:a16="http://schemas.microsoft.com/office/drawing/2014/main" id="{A9534E3D-E84E-4EE6-9720-681E12CD1561}"/>
              </a:ext>
            </a:extLst>
          </p:cNvPr>
          <p:cNvSpPr txBox="1"/>
          <p:nvPr/>
        </p:nvSpPr>
        <p:spPr>
          <a:xfrm>
            <a:off x="824816" y="2464558"/>
            <a:ext cx="752129" cy="369332"/>
          </a:xfrm>
          <a:prstGeom prst="rect">
            <a:avLst/>
          </a:prstGeom>
          <a:noFill/>
        </p:spPr>
        <p:txBody>
          <a:bodyPr wrap="none" rtlCol="0">
            <a:spAutoFit/>
          </a:bodyPr>
          <a:lstStyle/>
          <a:p>
            <a:r>
              <a:rPr lang="en-CA" dirty="0"/>
              <a:t>56[</a:t>
            </a:r>
            <a:r>
              <a:rPr lang="en-CA" dirty="0" err="1"/>
              <a:t>fp</a:t>
            </a:r>
            <a:r>
              <a:rPr lang="en-CA" dirty="0"/>
              <a:t>]</a:t>
            </a:r>
          </a:p>
        </p:txBody>
      </p:sp>
      <p:sp>
        <p:nvSpPr>
          <p:cNvPr id="28" name="Rectangle 27">
            <a:extLst>
              <a:ext uri="{FF2B5EF4-FFF2-40B4-BE49-F238E27FC236}">
                <a16:creationId xmlns:a16="http://schemas.microsoft.com/office/drawing/2014/main" id="{CDF84678-8C2D-440F-BD49-3292FF4258CD}"/>
              </a:ext>
            </a:extLst>
          </p:cNvPr>
          <p:cNvSpPr/>
          <p:nvPr/>
        </p:nvSpPr>
        <p:spPr>
          <a:xfrm>
            <a:off x="1828937" y="2059782"/>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Empty</a:t>
            </a:r>
          </a:p>
        </p:txBody>
      </p:sp>
      <p:sp>
        <p:nvSpPr>
          <p:cNvPr id="29" name="Rectangle 28">
            <a:extLst>
              <a:ext uri="{FF2B5EF4-FFF2-40B4-BE49-F238E27FC236}">
                <a16:creationId xmlns:a16="http://schemas.microsoft.com/office/drawing/2014/main" id="{246E0C32-FF3B-4A23-870D-B364EC047107}"/>
              </a:ext>
            </a:extLst>
          </p:cNvPr>
          <p:cNvSpPr/>
          <p:nvPr/>
        </p:nvSpPr>
        <p:spPr>
          <a:xfrm>
            <a:off x="1828937" y="1650163"/>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Empty</a:t>
            </a:r>
          </a:p>
        </p:txBody>
      </p:sp>
      <p:sp>
        <p:nvSpPr>
          <p:cNvPr id="30" name="Rectangle 29">
            <a:extLst>
              <a:ext uri="{FF2B5EF4-FFF2-40B4-BE49-F238E27FC236}">
                <a16:creationId xmlns:a16="http://schemas.microsoft.com/office/drawing/2014/main" id="{B22FEC06-C795-48E9-97BA-7387C6B8A7F2}"/>
              </a:ext>
            </a:extLst>
          </p:cNvPr>
          <p:cNvSpPr/>
          <p:nvPr/>
        </p:nvSpPr>
        <p:spPr>
          <a:xfrm>
            <a:off x="1828937" y="1230701"/>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Empty</a:t>
            </a:r>
          </a:p>
        </p:txBody>
      </p:sp>
      <p:sp>
        <p:nvSpPr>
          <p:cNvPr id="31" name="Rectangle 30">
            <a:extLst>
              <a:ext uri="{FF2B5EF4-FFF2-40B4-BE49-F238E27FC236}">
                <a16:creationId xmlns:a16="http://schemas.microsoft.com/office/drawing/2014/main" id="{A1345772-D535-4460-A549-2527313DB9A2}"/>
              </a:ext>
            </a:extLst>
          </p:cNvPr>
          <p:cNvSpPr/>
          <p:nvPr/>
        </p:nvSpPr>
        <p:spPr>
          <a:xfrm>
            <a:off x="1828937" y="825913"/>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Empty</a:t>
            </a:r>
          </a:p>
        </p:txBody>
      </p:sp>
      <p:sp>
        <p:nvSpPr>
          <p:cNvPr id="33" name="TextBox 32">
            <a:extLst>
              <a:ext uri="{FF2B5EF4-FFF2-40B4-BE49-F238E27FC236}">
                <a16:creationId xmlns:a16="http://schemas.microsoft.com/office/drawing/2014/main" id="{0196C968-9DDE-4BF6-9873-D71B76F24FF1}"/>
              </a:ext>
            </a:extLst>
          </p:cNvPr>
          <p:cNvSpPr txBox="1"/>
          <p:nvPr/>
        </p:nvSpPr>
        <p:spPr>
          <a:xfrm>
            <a:off x="819849" y="2087341"/>
            <a:ext cx="752129" cy="369332"/>
          </a:xfrm>
          <a:prstGeom prst="rect">
            <a:avLst/>
          </a:prstGeom>
          <a:noFill/>
        </p:spPr>
        <p:txBody>
          <a:bodyPr wrap="none" rtlCol="0">
            <a:spAutoFit/>
          </a:bodyPr>
          <a:lstStyle/>
          <a:p>
            <a:r>
              <a:rPr lang="en-CA" dirty="0"/>
              <a:t>64[</a:t>
            </a:r>
            <a:r>
              <a:rPr lang="en-CA" dirty="0" err="1"/>
              <a:t>fp</a:t>
            </a:r>
            <a:r>
              <a:rPr lang="en-CA" dirty="0"/>
              <a:t>]</a:t>
            </a:r>
          </a:p>
        </p:txBody>
      </p:sp>
      <p:sp>
        <p:nvSpPr>
          <p:cNvPr id="34" name="TextBox 33">
            <a:extLst>
              <a:ext uri="{FF2B5EF4-FFF2-40B4-BE49-F238E27FC236}">
                <a16:creationId xmlns:a16="http://schemas.microsoft.com/office/drawing/2014/main" id="{616D10A6-D10C-4178-9991-58825E42835A}"/>
              </a:ext>
            </a:extLst>
          </p:cNvPr>
          <p:cNvSpPr txBox="1"/>
          <p:nvPr/>
        </p:nvSpPr>
        <p:spPr>
          <a:xfrm>
            <a:off x="830468" y="1690825"/>
            <a:ext cx="752129" cy="369332"/>
          </a:xfrm>
          <a:prstGeom prst="rect">
            <a:avLst/>
          </a:prstGeom>
          <a:noFill/>
        </p:spPr>
        <p:txBody>
          <a:bodyPr wrap="none" rtlCol="0">
            <a:spAutoFit/>
          </a:bodyPr>
          <a:lstStyle/>
          <a:p>
            <a:r>
              <a:rPr lang="en-CA" dirty="0"/>
              <a:t>72[</a:t>
            </a:r>
            <a:r>
              <a:rPr lang="en-CA" dirty="0" err="1"/>
              <a:t>fp</a:t>
            </a:r>
            <a:r>
              <a:rPr lang="en-CA" dirty="0"/>
              <a:t>]</a:t>
            </a:r>
          </a:p>
        </p:txBody>
      </p:sp>
      <p:sp>
        <p:nvSpPr>
          <p:cNvPr id="35" name="TextBox 34">
            <a:extLst>
              <a:ext uri="{FF2B5EF4-FFF2-40B4-BE49-F238E27FC236}">
                <a16:creationId xmlns:a16="http://schemas.microsoft.com/office/drawing/2014/main" id="{29618967-E32A-4065-B461-1F4172C713C0}"/>
              </a:ext>
            </a:extLst>
          </p:cNvPr>
          <p:cNvSpPr txBox="1"/>
          <p:nvPr/>
        </p:nvSpPr>
        <p:spPr>
          <a:xfrm>
            <a:off x="837304" y="1274162"/>
            <a:ext cx="752129" cy="369332"/>
          </a:xfrm>
          <a:prstGeom prst="rect">
            <a:avLst/>
          </a:prstGeom>
          <a:noFill/>
        </p:spPr>
        <p:txBody>
          <a:bodyPr wrap="none" rtlCol="0">
            <a:spAutoFit/>
          </a:bodyPr>
          <a:lstStyle/>
          <a:p>
            <a:r>
              <a:rPr lang="en-CA" dirty="0"/>
              <a:t>80[</a:t>
            </a:r>
            <a:r>
              <a:rPr lang="en-CA" dirty="0" err="1"/>
              <a:t>fp</a:t>
            </a:r>
            <a:r>
              <a:rPr lang="en-CA" dirty="0"/>
              <a:t>]</a:t>
            </a:r>
          </a:p>
        </p:txBody>
      </p:sp>
      <p:sp>
        <p:nvSpPr>
          <p:cNvPr id="36" name="TextBox 35">
            <a:extLst>
              <a:ext uri="{FF2B5EF4-FFF2-40B4-BE49-F238E27FC236}">
                <a16:creationId xmlns:a16="http://schemas.microsoft.com/office/drawing/2014/main" id="{8852A281-7E86-4AD4-B183-E6B04AC33E30}"/>
              </a:ext>
            </a:extLst>
          </p:cNvPr>
          <p:cNvSpPr txBox="1"/>
          <p:nvPr/>
        </p:nvSpPr>
        <p:spPr>
          <a:xfrm>
            <a:off x="832337" y="869116"/>
            <a:ext cx="752129" cy="369332"/>
          </a:xfrm>
          <a:prstGeom prst="rect">
            <a:avLst/>
          </a:prstGeom>
          <a:noFill/>
        </p:spPr>
        <p:txBody>
          <a:bodyPr wrap="none" rtlCol="0">
            <a:spAutoFit/>
          </a:bodyPr>
          <a:lstStyle/>
          <a:p>
            <a:r>
              <a:rPr lang="en-CA" dirty="0"/>
              <a:t>88[</a:t>
            </a:r>
            <a:r>
              <a:rPr lang="en-CA" dirty="0" err="1"/>
              <a:t>fp</a:t>
            </a:r>
            <a:r>
              <a:rPr lang="en-CA" dirty="0"/>
              <a:t>]</a:t>
            </a:r>
          </a:p>
        </p:txBody>
      </p:sp>
    </p:spTree>
    <p:extLst>
      <p:ext uri="{BB962C8B-B14F-4D97-AF65-F5344CB8AC3E}">
        <p14:creationId xmlns:p14="http://schemas.microsoft.com/office/powerpoint/2010/main" val="121764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4619</TotalTime>
  <Words>321</Words>
  <Application>Microsoft Office PowerPoint</Application>
  <PresentationFormat>Widescreen</PresentationFormat>
  <Paragraphs>52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Finch</dc:creator>
  <cp:lastModifiedBy>Robert Finch</cp:lastModifiedBy>
  <cp:revision>12</cp:revision>
  <dcterms:created xsi:type="dcterms:W3CDTF">2018-02-14T22:38:49Z</dcterms:created>
  <dcterms:modified xsi:type="dcterms:W3CDTF">2021-08-03T23:46:56Z</dcterms:modified>
</cp:coreProperties>
</file>