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5ABE-AA4F-4C2E-98C4-08425404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3244C-59FA-4B29-A3BC-AC606B82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C0E4-A62D-4985-81F9-7A28FA44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E4A8-AEAE-4ED2-A2E1-F52AF8B9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2E6F-4AFC-4DD2-A50F-AB2F991C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8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D9E4-9F96-48AE-AA30-BF8FAC1A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8556-3C97-424B-A0D1-5CE5CEB9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9CA3-4A83-48D5-8432-CCB8990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461F-A0A5-49C7-B279-80EE9A1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F645-BF20-421F-96EE-EFCF2CA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17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BFC4B-8424-4D4A-8725-76C53B8B9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CC74-E27B-433C-B593-75217C55B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CF81-509B-48A3-9BFD-C682321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DB87-44ED-4D7E-981C-5C1A6801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51A1-D432-4171-BBEB-394AD2FD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7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9A7-69EA-48BA-B7AE-47BEF0C4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1506-7939-4D33-92F2-A6B7BEA5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905E-28BC-4CB3-B7B3-E3EA1F4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0DF7-6726-471E-8224-8B16369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904F-B2CF-415C-90C1-3E586D06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8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0307-B43C-41D7-8B39-0256561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B8B3-FEDE-4DF2-9A70-2B75D591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4F12-EB63-4EAC-871C-F39DAF3E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2097-A1D9-4AF5-A443-C3C918CE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3266-0733-460D-AB1E-E553A1C9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F7AA-D3B2-42D4-84D7-E21A294B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796E-11D3-4BF2-9579-B2BE4A6C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72590-55A2-4A0A-9681-57322A4DB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250B9-78AD-4B93-B222-00A85B6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53CD-1D85-419D-AD51-DC399DC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6A3F-670C-438A-BE81-A4171C3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FE2A-FD5E-401C-8E14-2C811B1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0D33-714A-4FD1-97F4-9A9C12F2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657A-3C92-49A0-B8C6-B26E67E2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DD963-CECD-4CA2-9EB7-46238FBE2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25FD7-59F9-4060-B984-476A772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862B7-45E7-43EC-9BFC-68CC1AE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570BB-6A80-41DB-A6CC-3998D946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6880B-9192-4DFA-8632-6DA13801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8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FE90-D262-4D6E-9973-4733A664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BF540-A93A-42FE-A438-7F194435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DE76-36FA-4FB7-AA22-89F6ACCC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B387-3D9D-4F3D-95E1-36660321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7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BC04B-B6A4-45E7-8B77-F5DBD8F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7E2FF-07A0-43DE-A319-7FDCF4C3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3671-2FF9-4245-A8D6-D6066218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8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B3D9-01C9-4512-A1FC-56FB0347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4D54-A87F-4714-B89C-D38081B3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EA0E7-120E-49A7-BD40-2A2B16100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B09F-1F6D-4532-BF67-3000D52B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7FA4-AFB6-4937-8B7B-6DCB7F91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9E7C-32D2-4DFA-A975-5C575367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219F-2AE0-4A99-B1CF-BC27730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F88E7-7904-497E-95BB-3D24F3050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0B82-56B9-485A-904B-BA8E0B51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9BE6-323A-49C3-B92C-63A34B42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CDA37-B5B9-41C1-925D-11C5B80F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A3D9-FD20-4FC3-857A-74DFE3C9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4E837-D064-4C60-82D5-36F3C90E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FBC67-E8E3-4CAE-A3E0-B3A3BFA1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37CF-A1F7-41BE-A608-08BF1B6E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B086-A8B6-4322-BE44-0C29C348E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6E82-BBDD-48E1-AA3F-2AB16BBF5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89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39FBB43-F47F-4B52-A020-37023CA6614C}"/>
              </a:ext>
            </a:extLst>
          </p:cNvPr>
          <p:cNvSpPr/>
          <p:nvPr/>
        </p:nvSpPr>
        <p:spPr>
          <a:xfrm>
            <a:off x="8205215" y="3011230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V64 64 elements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A9B864-9810-42F7-B260-94595CEE4D45}"/>
              </a:ext>
            </a:extLst>
          </p:cNvPr>
          <p:cNvSpPr/>
          <p:nvPr/>
        </p:nvSpPr>
        <p:spPr>
          <a:xfrm>
            <a:off x="7547590" y="3835563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 64 elements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2D6C64-4E79-45AE-B0C7-F93778E23B23}"/>
              </a:ext>
            </a:extLst>
          </p:cNvPr>
          <p:cNvSpPr/>
          <p:nvPr/>
        </p:nvSpPr>
        <p:spPr>
          <a:xfrm>
            <a:off x="7428273" y="3972491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 64 elements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377B03-A2C4-4440-A9ED-546E0E3FA50E}"/>
              </a:ext>
            </a:extLst>
          </p:cNvPr>
          <p:cNvSpPr/>
          <p:nvPr/>
        </p:nvSpPr>
        <p:spPr>
          <a:xfrm>
            <a:off x="7321593" y="4112467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 64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80DC4-E3D1-43AF-9F3A-11410559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93" y="118753"/>
            <a:ext cx="9144000" cy="974066"/>
          </a:xfrm>
        </p:spPr>
        <p:txBody>
          <a:bodyPr/>
          <a:lstStyle/>
          <a:p>
            <a:pPr algn="l"/>
            <a:r>
              <a:rPr lang="en-CA" dirty="0"/>
              <a:t>ANY-1 Register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A2C3E5-5B1C-45F4-A763-0ECBCD9A305B}"/>
              </a:ext>
            </a:extLst>
          </p:cNvPr>
          <p:cNvSpPr/>
          <p:nvPr/>
        </p:nvSpPr>
        <p:spPr>
          <a:xfrm>
            <a:off x="2673245" y="1571728"/>
            <a:ext cx="1313540" cy="173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72942-AB6C-461C-BDE0-140E320F95F4}"/>
              </a:ext>
            </a:extLst>
          </p:cNvPr>
          <p:cNvSpPr/>
          <p:nvPr/>
        </p:nvSpPr>
        <p:spPr>
          <a:xfrm>
            <a:off x="4251145" y="280437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x58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72212-6F8F-496E-910C-9EA47CA76473}"/>
              </a:ext>
            </a:extLst>
          </p:cNvPr>
          <p:cNvSpPr/>
          <p:nvPr/>
        </p:nvSpPr>
        <p:spPr>
          <a:xfrm>
            <a:off x="4251145" y="2951269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x59 / DP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67FE34-3972-4BC5-9B62-7F0FEA5C2953}"/>
              </a:ext>
            </a:extLst>
          </p:cNvPr>
          <p:cNvSpPr/>
          <p:nvPr/>
        </p:nvSpPr>
        <p:spPr>
          <a:xfrm>
            <a:off x="4251145" y="3098166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x60 /RODP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9719A-58DD-45CD-8580-A3EE5EBB858A}"/>
              </a:ext>
            </a:extLst>
          </p:cNvPr>
          <p:cNvSpPr/>
          <p:nvPr/>
        </p:nvSpPr>
        <p:spPr>
          <a:xfrm>
            <a:off x="4251145" y="3232627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x61 / FP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F18804-9945-4915-B9F7-F3BBA2C77FFA}"/>
              </a:ext>
            </a:extLst>
          </p:cNvPr>
          <p:cNvSpPr/>
          <p:nvPr/>
        </p:nvSpPr>
        <p:spPr>
          <a:xfrm>
            <a:off x="4251145" y="336901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x62 / SP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E81895-0CD7-4875-84F6-D83FA7CFA54A}"/>
              </a:ext>
            </a:extLst>
          </p:cNvPr>
          <p:cNvSpPr/>
          <p:nvPr/>
        </p:nvSpPr>
        <p:spPr>
          <a:xfrm>
            <a:off x="2673245" y="1378763"/>
            <a:ext cx="1313540" cy="173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31                                           0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4EC07A-89FE-4A28-8429-1ACB6DC1A5C7}"/>
              </a:ext>
            </a:extLst>
          </p:cNvPr>
          <p:cNvSpPr/>
          <p:nvPr/>
        </p:nvSpPr>
        <p:spPr>
          <a:xfrm>
            <a:off x="4258353" y="139276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63                                                                                                       0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1A8704-514B-4463-B5DB-AEE3B1A2669B}"/>
              </a:ext>
            </a:extLst>
          </p:cNvPr>
          <p:cNvSpPr/>
          <p:nvPr/>
        </p:nvSpPr>
        <p:spPr>
          <a:xfrm>
            <a:off x="2029967" y="1860574"/>
            <a:ext cx="442109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272DB6-8CF5-4A2E-B985-BD99C7408E04}"/>
              </a:ext>
            </a:extLst>
          </p:cNvPr>
          <p:cNvSpPr txBox="1"/>
          <p:nvPr/>
        </p:nvSpPr>
        <p:spPr>
          <a:xfrm>
            <a:off x="1986493" y="1692305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20C8C6-3073-415B-A955-DC40A1B3B1EA}"/>
              </a:ext>
            </a:extLst>
          </p:cNvPr>
          <p:cNvSpPr txBox="1"/>
          <p:nvPr/>
        </p:nvSpPr>
        <p:spPr>
          <a:xfrm>
            <a:off x="2365290" y="1680454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D38D2E-DD55-46AE-BA09-6F0CA41CBB39}"/>
              </a:ext>
            </a:extLst>
          </p:cNvPr>
          <p:cNvSpPr/>
          <p:nvPr/>
        </p:nvSpPr>
        <p:spPr>
          <a:xfrm>
            <a:off x="2027464" y="2221415"/>
            <a:ext cx="442109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9AB39E-5228-4CC8-8AD7-2E1E93F93B30}"/>
              </a:ext>
            </a:extLst>
          </p:cNvPr>
          <p:cNvSpPr/>
          <p:nvPr/>
        </p:nvSpPr>
        <p:spPr>
          <a:xfrm>
            <a:off x="7321593" y="139293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4ED109-73E8-4F08-A761-0ECDDCFFCEC7}"/>
              </a:ext>
            </a:extLst>
          </p:cNvPr>
          <p:cNvSpPr/>
          <p:nvPr/>
        </p:nvSpPr>
        <p:spPr>
          <a:xfrm>
            <a:off x="7321593" y="1537924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445957-D156-4107-B316-686D00E7B323}"/>
              </a:ext>
            </a:extLst>
          </p:cNvPr>
          <p:cNvSpPr/>
          <p:nvPr/>
        </p:nvSpPr>
        <p:spPr>
          <a:xfrm>
            <a:off x="7321593" y="1685439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1B716B-0E60-4503-801F-DB62357C544E}"/>
              </a:ext>
            </a:extLst>
          </p:cNvPr>
          <p:cNvSpPr/>
          <p:nvPr/>
        </p:nvSpPr>
        <p:spPr>
          <a:xfrm>
            <a:off x="7321593" y="182182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718CBD-1693-4A4E-9BE6-D10240DBDBBC}"/>
              </a:ext>
            </a:extLst>
          </p:cNvPr>
          <p:cNvSpPr/>
          <p:nvPr/>
        </p:nvSpPr>
        <p:spPr>
          <a:xfrm>
            <a:off x="7321593" y="197094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2D6B75-A5E6-4D63-814E-561E1AB0E497}"/>
              </a:ext>
            </a:extLst>
          </p:cNvPr>
          <p:cNvSpPr/>
          <p:nvPr/>
        </p:nvSpPr>
        <p:spPr>
          <a:xfrm>
            <a:off x="7321593" y="2122585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35B147-B656-4AF8-9F5D-8CD2232BBB47}"/>
              </a:ext>
            </a:extLst>
          </p:cNvPr>
          <p:cNvSpPr/>
          <p:nvPr/>
        </p:nvSpPr>
        <p:spPr>
          <a:xfrm>
            <a:off x="7321593" y="226256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7FF1E7-46C5-436B-85EB-F4A22755E5CE}"/>
              </a:ext>
            </a:extLst>
          </p:cNvPr>
          <p:cNvSpPr/>
          <p:nvPr/>
        </p:nvSpPr>
        <p:spPr>
          <a:xfrm>
            <a:off x="7321593" y="2400397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59BE3F-A958-469A-B8CB-756964D86F9E}"/>
              </a:ext>
            </a:extLst>
          </p:cNvPr>
          <p:cNvSpPr txBox="1"/>
          <p:nvPr/>
        </p:nvSpPr>
        <p:spPr>
          <a:xfrm>
            <a:off x="8216588" y="1201629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Vector Mask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0F9F72-192F-4045-8519-768C78E568B8}"/>
              </a:ext>
            </a:extLst>
          </p:cNvPr>
          <p:cNvSpPr/>
          <p:nvPr/>
        </p:nvSpPr>
        <p:spPr>
          <a:xfrm>
            <a:off x="7214913" y="4270168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V0 64 elements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80169E3-5A05-44FC-AC27-84E6573B02CF}"/>
              </a:ext>
            </a:extLst>
          </p:cNvPr>
          <p:cNvCxnSpPr>
            <a:cxnSpLocks/>
          </p:cNvCxnSpPr>
          <p:nvPr/>
        </p:nvCxnSpPr>
        <p:spPr>
          <a:xfrm flipV="1">
            <a:off x="8861130" y="3262102"/>
            <a:ext cx="368363" cy="5526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541EB03-4703-4AD7-A8F8-403451902F20}"/>
              </a:ext>
            </a:extLst>
          </p:cNvPr>
          <p:cNvSpPr txBox="1"/>
          <p:nvPr/>
        </p:nvSpPr>
        <p:spPr>
          <a:xfrm>
            <a:off x="8891970" y="2791184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64 Vector Registers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3DF02D-4E10-48D4-8F6D-338D2ACFE707}"/>
              </a:ext>
            </a:extLst>
          </p:cNvPr>
          <p:cNvSpPr/>
          <p:nvPr/>
        </p:nvSpPr>
        <p:spPr>
          <a:xfrm>
            <a:off x="2673245" y="1801006"/>
            <a:ext cx="1313540" cy="145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TCBA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B98B44-3F8C-4043-95F9-C39AAE56CE6F}"/>
              </a:ext>
            </a:extLst>
          </p:cNvPr>
          <p:cNvSpPr/>
          <p:nvPr/>
        </p:nvSpPr>
        <p:spPr>
          <a:xfrm>
            <a:off x="2673245" y="1953181"/>
            <a:ext cx="1313540" cy="145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CAB7BD-C7AD-4082-8978-6D93FC182D42}"/>
              </a:ext>
            </a:extLst>
          </p:cNvPr>
          <p:cNvSpPr txBox="1"/>
          <p:nvPr/>
        </p:nvSpPr>
        <p:spPr>
          <a:xfrm flipH="1">
            <a:off x="307303" y="1381551"/>
            <a:ext cx="15214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= Instruction Pointer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 = vector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solidFill>
                  <a:prstClr val="black"/>
                </a:solidFill>
                <a:latin typeface="Calibri" panose="020F0502020204030204"/>
              </a:rPr>
              <a:t>VP = vector precision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 vector stride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TCBA = Task Control Block Address (XA)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BADA = Bad memory address (RAB)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CAUSE = exception cause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RENx</a:t>
            </a: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Restart Element Number (One per chain)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338A27-6DB2-4F83-A391-CE4F3452C766}"/>
              </a:ext>
            </a:extLst>
          </p:cNvPr>
          <p:cNvSpPr/>
          <p:nvPr/>
        </p:nvSpPr>
        <p:spPr>
          <a:xfrm>
            <a:off x="2029969" y="2837494"/>
            <a:ext cx="485581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C94B46-D45C-4227-B494-8B66E6707580}"/>
              </a:ext>
            </a:extLst>
          </p:cNvPr>
          <p:cNvSpPr/>
          <p:nvPr/>
        </p:nvSpPr>
        <p:spPr>
          <a:xfrm>
            <a:off x="4265561" y="1651506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x0 (zero)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85007-63DF-4FE4-BEB6-0C91696CEE75}"/>
              </a:ext>
            </a:extLst>
          </p:cNvPr>
          <p:cNvSpPr/>
          <p:nvPr/>
        </p:nvSpPr>
        <p:spPr>
          <a:xfrm>
            <a:off x="4265561" y="179394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>
                <a:solidFill>
                  <a:prstClr val="black"/>
                </a:solidFill>
                <a:latin typeface="Calibri" panose="020F0502020204030204"/>
              </a:rPr>
              <a:t>x1 / ra1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972EA5-4EB5-4C4C-9D02-2B43D64E60DB}"/>
              </a:ext>
            </a:extLst>
          </p:cNvPr>
          <p:cNvSpPr/>
          <p:nvPr/>
        </p:nvSpPr>
        <p:spPr>
          <a:xfrm>
            <a:off x="4265561" y="194029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>
                <a:solidFill>
                  <a:prstClr val="black"/>
                </a:solidFill>
                <a:latin typeface="Calibri" panose="020F0502020204030204"/>
              </a:rPr>
              <a:t>x2 /ra2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97BB77-1B53-43E0-BBB3-E3DBA9350C7E}"/>
              </a:ext>
            </a:extLst>
          </p:cNvPr>
          <p:cNvSpPr/>
          <p:nvPr/>
        </p:nvSpPr>
        <p:spPr>
          <a:xfrm>
            <a:off x="4265561" y="208664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x3 / ra3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DFC108-583E-47E1-BB8B-12BD9F9C605C}"/>
              </a:ext>
            </a:extLst>
          </p:cNvPr>
          <p:cNvSpPr/>
          <p:nvPr/>
        </p:nvSpPr>
        <p:spPr>
          <a:xfrm>
            <a:off x="4265561" y="2233540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1256BC-EAF2-4759-8B07-1C23BCA91C76}"/>
              </a:ext>
            </a:extLst>
          </p:cNvPr>
          <p:cNvSpPr/>
          <p:nvPr/>
        </p:nvSpPr>
        <p:spPr>
          <a:xfrm>
            <a:off x="2029964" y="2040892"/>
            <a:ext cx="442109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9DF7C-D457-480B-A2D3-DDE2884192D8}"/>
              </a:ext>
            </a:extLst>
          </p:cNvPr>
          <p:cNvSpPr txBox="1"/>
          <p:nvPr/>
        </p:nvSpPr>
        <p:spPr>
          <a:xfrm>
            <a:off x="4831235" y="1160336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64 General Purpose Registers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0678BF-CE4E-4C74-8807-8238DF5F8673}"/>
              </a:ext>
            </a:extLst>
          </p:cNvPr>
          <p:cNvSpPr/>
          <p:nvPr/>
        </p:nvSpPr>
        <p:spPr>
          <a:xfrm>
            <a:off x="4258353" y="350347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x63 / PC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4DAA3A-633F-4D32-8F24-1AC3AC689BEA}"/>
              </a:ext>
            </a:extLst>
          </p:cNvPr>
          <p:cNvCxnSpPr>
            <a:stCxn id="75" idx="2"/>
            <a:endCxn id="32" idx="0"/>
          </p:cNvCxnSpPr>
          <p:nvPr/>
        </p:nvCxnSpPr>
        <p:spPr>
          <a:xfrm flipH="1">
            <a:off x="5564685" y="2369924"/>
            <a:ext cx="14416" cy="4344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82EFB66-5D8E-4E87-99D2-3742BC004459}"/>
              </a:ext>
            </a:extLst>
          </p:cNvPr>
          <p:cNvSpPr/>
          <p:nvPr/>
        </p:nvSpPr>
        <p:spPr>
          <a:xfrm>
            <a:off x="1342011" y="3479659"/>
            <a:ext cx="2627080" cy="136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AA84C7-FD9B-4EB6-9407-F736E1749CAB}"/>
              </a:ext>
            </a:extLst>
          </p:cNvPr>
          <p:cNvSpPr/>
          <p:nvPr/>
        </p:nvSpPr>
        <p:spPr>
          <a:xfrm>
            <a:off x="2658674" y="3327380"/>
            <a:ext cx="1313540" cy="145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Number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22574B-811E-4FAF-8223-805BA0765D4B}"/>
              </a:ext>
            </a:extLst>
          </p:cNvPr>
          <p:cNvSpPr/>
          <p:nvPr/>
        </p:nvSpPr>
        <p:spPr>
          <a:xfrm>
            <a:off x="3547431" y="3714339"/>
            <a:ext cx="439354" cy="136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2C99882-D311-44F3-8B4D-48195AE61B95}"/>
              </a:ext>
            </a:extLst>
          </p:cNvPr>
          <p:cNvSpPr/>
          <p:nvPr/>
        </p:nvSpPr>
        <p:spPr>
          <a:xfrm>
            <a:off x="3110338" y="3714339"/>
            <a:ext cx="439354" cy="136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9BD730-4A1D-4E6E-B94A-74B9AD491DD2}"/>
              </a:ext>
            </a:extLst>
          </p:cNvPr>
          <p:cNvSpPr/>
          <p:nvPr/>
        </p:nvSpPr>
        <p:spPr>
          <a:xfrm>
            <a:off x="2664259" y="3713248"/>
            <a:ext cx="439354" cy="136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D751887-19B9-4D40-810C-17AED8EB133E}"/>
              </a:ext>
            </a:extLst>
          </p:cNvPr>
          <p:cNvSpPr/>
          <p:nvPr/>
        </p:nvSpPr>
        <p:spPr>
          <a:xfrm>
            <a:off x="2233036" y="3713248"/>
            <a:ext cx="439354" cy="136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0A1-0EC2-4D09-95A3-C711CFF4C2B2}"/>
              </a:ext>
            </a:extLst>
          </p:cNvPr>
          <p:cNvSpPr txBox="1"/>
          <p:nvPr/>
        </p:nvSpPr>
        <p:spPr>
          <a:xfrm>
            <a:off x="364042" y="4477853"/>
            <a:ext cx="3095253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VP</a:t>
            </a:r>
          </a:p>
          <a:p>
            <a:r>
              <a:rPr lang="en-CA" dirty="0"/>
              <a:t>0 = byte (8 bit)</a:t>
            </a:r>
          </a:p>
          <a:p>
            <a:r>
              <a:rPr lang="en-CA" dirty="0"/>
              <a:t>1 = </a:t>
            </a:r>
            <a:r>
              <a:rPr lang="en-CA" dirty="0" err="1"/>
              <a:t>wyde</a:t>
            </a:r>
            <a:r>
              <a:rPr lang="en-CA" dirty="0"/>
              <a:t> (16 bit)</a:t>
            </a:r>
          </a:p>
          <a:p>
            <a:r>
              <a:rPr lang="en-CA" dirty="0"/>
              <a:t>2 = tetra (32 bit)</a:t>
            </a:r>
          </a:p>
          <a:p>
            <a:r>
              <a:rPr lang="en-CA" dirty="0"/>
              <a:t>3 = octa (64 bit)</a:t>
            </a:r>
          </a:p>
          <a:p>
            <a:r>
              <a:rPr lang="en-CA" dirty="0"/>
              <a:t>4 = </a:t>
            </a:r>
            <a:r>
              <a:rPr lang="en-CA" dirty="0" err="1"/>
              <a:t>hexi</a:t>
            </a:r>
            <a:r>
              <a:rPr lang="en-CA" dirty="0"/>
              <a:t> (128 bit) (reserved)</a:t>
            </a:r>
          </a:p>
        </p:txBody>
      </p:sp>
    </p:spTree>
    <p:extLst>
      <p:ext uri="{BB962C8B-B14F-4D97-AF65-F5344CB8AC3E}">
        <p14:creationId xmlns:p14="http://schemas.microsoft.com/office/powerpoint/2010/main" val="28883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72CE-6678-4071-9DA8-48C45CBD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3" y="89704"/>
            <a:ext cx="10515600" cy="813679"/>
          </a:xfrm>
        </p:spPr>
        <p:txBody>
          <a:bodyPr/>
          <a:lstStyle/>
          <a:p>
            <a:r>
              <a:rPr lang="en-CA" dirty="0"/>
              <a:t>ANY-1 Opcodes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F5EAB-887D-4CA9-96DB-D98948F51587}"/>
              </a:ext>
            </a:extLst>
          </p:cNvPr>
          <p:cNvSpPr/>
          <p:nvPr/>
        </p:nvSpPr>
        <p:spPr>
          <a:xfrm>
            <a:off x="7272160" y="149847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0D385-D2BC-4999-A1ED-740D55CFBFDA}"/>
              </a:ext>
            </a:extLst>
          </p:cNvPr>
          <p:cNvSpPr/>
          <p:nvPr/>
        </p:nvSpPr>
        <p:spPr>
          <a:xfrm>
            <a:off x="7492498" y="149847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DA43F-5275-4EB9-9C4F-653576AEFD1B}"/>
              </a:ext>
            </a:extLst>
          </p:cNvPr>
          <p:cNvSpPr/>
          <p:nvPr/>
        </p:nvSpPr>
        <p:spPr>
          <a:xfrm>
            <a:off x="3361170" y="1498474"/>
            <a:ext cx="3910990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of Instruction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BC6F7-3182-43DE-BA9D-C347B2DB1C74}"/>
              </a:ext>
            </a:extLst>
          </p:cNvPr>
          <p:cNvSpPr txBox="1"/>
          <p:nvPr/>
        </p:nvSpPr>
        <p:spPr>
          <a:xfrm>
            <a:off x="750675" y="790057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Grouping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FE724-FDC7-47DA-8CF5-2535104845DB}"/>
              </a:ext>
            </a:extLst>
          </p:cNvPr>
          <p:cNvSpPr txBox="1"/>
          <p:nvPr/>
        </p:nvSpPr>
        <p:spPr>
          <a:xfrm>
            <a:off x="7272160" y="1988455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1 for vector instruction, 0 for scalar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3FC94-FE5F-44BB-9701-26F595322F2F}"/>
              </a:ext>
            </a:extLst>
          </p:cNvPr>
          <p:cNvSpPr txBox="1"/>
          <p:nvPr/>
        </p:nvSpPr>
        <p:spPr>
          <a:xfrm>
            <a:off x="8451561" y="12272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C078E-23AA-4763-843C-5101E4AFC128}"/>
              </a:ext>
            </a:extLst>
          </p:cNvPr>
          <p:cNvSpPr txBox="1"/>
          <p:nvPr/>
        </p:nvSpPr>
        <p:spPr>
          <a:xfrm>
            <a:off x="7272160" y="12272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7FF05-7029-4471-915E-F88BBA8AC17D}"/>
              </a:ext>
            </a:extLst>
          </p:cNvPr>
          <p:cNvSpPr txBox="1"/>
          <p:nvPr/>
        </p:nvSpPr>
        <p:spPr>
          <a:xfrm>
            <a:off x="3259528" y="12424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1563F-DC28-469D-9362-7EB9C23E1826}"/>
              </a:ext>
            </a:extLst>
          </p:cNvPr>
          <p:cNvSpPr/>
          <p:nvPr/>
        </p:nvSpPr>
        <p:spPr>
          <a:xfrm>
            <a:off x="4916597" y="4024862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444E0-BEBA-46FC-9965-6D6B8BEE7283}"/>
              </a:ext>
            </a:extLst>
          </p:cNvPr>
          <p:cNvSpPr/>
          <p:nvPr/>
        </p:nvSpPr>
        <p:spPr>
          <a:xfrm>
            <a:off x="5136935" y="4024861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709EA-A9FD-4824-B577-3CB4E0603000}"/>
              </a:ext>
            </a:extLst>
          </p:cNvPr>
          <p:cNvSpPr/>
          <p:nvPr/>
        </p:nvSpPr>
        <p:spPr>
          <a:xfrm>
            <a:off x="4259252" y="4024861"/>
            <a:ext cx="657345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952EB-070D-4EDB-8987-16E5D2EEB112}"/>
              </a:ext>
            </a:extLst>
          </p:cNvPr>
          <p:cNvSpPr/>
          <p:nvPr/>
        </p:nvSpPr>
        <p:spPr>
          <a:xfrm>
            <a:off x="3601907" y="4024858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80135-6980-48F0-9065-8CF9133FA6C4}"/>
              </a:ext>
            </a:extLst>
          </p:cNvPr>
          <p:cNvSpPr/>
          <p:nvPr/>
        </p:nvSpPr>
        <p:spPr>
          <a:xfrm>
            <a:off x="643716" y="4024859"/>
            <a:ext cx="295819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E719-FE77-4AA9-94EA-A39A500F84F3}"/>
              </a:ext>
            </a:extLst>
          </p:cNvPr>
          <p:cNvSpPr txBox="1"/>
          <p:nvPr/>
        </p:nvSpPr>
        <p:spPr>
          <a:xfrm flipH="1">
            <a:off x="6231287" y="3810534"/>
            <a:ext cx="565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I-Format ADD, SUBF, AND, OR, XOR, MUL,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SLT, SGT, SLTU, SGTU, SEQ, SNE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1EF25-E639-4A2F-A50A-A5625B9AEDD4}"/>
              </a:ext>
            </a:extLst>
          </p:cNvPr>
          <p:cNvSpPr/>
          <p:nvPr/>
        </p:nvSpPr>
        <p:spPr>
          <a:xfrm>
            <a:off x="4912287" y="5604270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661C53-8047-4395-9B67-65DC81A24430}"/>
              </a:ext>
            </a:extLst>
          </p:cNvPr>
          <p:cNvSpPr/>
          <p:nvPr/>
        </p:nvSpPr>
        <p:spPr>
          <a:xfrm>
            <a:off x="5132625" y="5604269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93630F-AB62-4156-9385-71ECEDA4F3B2}"/>
              </a:ext>
            </a:extLst>
          </p:cNvPr>
          <p:cNvSpPr/>
          <p:nvPr/>
        </p:nvSpPr>
        <p:spPr>
          <a:xfrm>
            <a:off x="643716" y="5598959"/>
            <a:ext cx="652705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A6196-2015-4F4C-A869-203BD691D3D0}"/>
              </a:ext>
            </a:extLst>
          </p:cNvPr>
          <p:cNvSpPr/>
          <p:nvPr/>
        </p:nvSpPr>
        <p:spPr>
          <a:xfrm>
            <a:off x="1296422" y="5604266"/>
            <a:ext cx="98158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C70A4-D02E-4F4F-93F0-9ABDD97AF386}"/>
              </a:ext>
            </a:extLst>
          </p:cNvPr>
          <p:cNvSpPr/>
          <p:nvPr/>
        </p:nvSpPr>
        <p:spPr>
          <a:xfrm>
            <a:off x="4251567" y="5604266"/>
            <a:ext cx="657345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536C72-F462-4C7C-BE81-66D8A205CD3B}"/>
              </a:ext>
            </a:extLst>
          </p:cNvPr>
          <p:cNvSpPr/>
          <p:nvPr/>
        </p:nvSpPr>
        <p:spPr>
          <a:xfrm>
            <a:off x="3590847" y="5604266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71C67B-28F0-4BF5-9489-7044A9103024}"/>
              </a:ext>
            </a:extLst>
          </p:cNvPr>
          <p:cNvSpPr/>
          <p:nvPr/>
        </p:nvSpPr>
        <p:spPr>
          <a:xfrm>
            <a:off x="2926752" y="5604266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Rb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FD729-A64F-4054-AC07-929101493B93}"/>
              </a:ext>
            </a:extLst>
          </p:cNvPr>
          <p:cNvSpPr/>
          <p:nvPr/>
        </p:nvSpPr>
        <p:spPr>
          <a:xfrm>
            <a:off x="2272782" y="5604266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C77997-2BF4-444E-B079-7ADF85EA3F0C}"/>
              </a:ext>
            </a:extLst>
          </p:cNvPr>
          <p:cNvSpPr/>
          <p:nvPr/>
        </p:nvSpPr>
        <p:spPr>
          <a:xfrm>
            <a:off x="1687826" y="1498472"/>
            <a:ext cx="1673343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48145D-FFF3-4F09-8878-5E723EF37744}"/>
              </a:ext>
            </a:extLst>
          </p:cNvPr>
          <p:cNvSpPr txBox="1"/>
          <p:nvPr/>
        </p:nvSpPr>
        <p:spPr>
          <a:xfrm>
            <a:off x="1628760" y="1242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2D6D6-2B7A-4115-B4B2-9359C869E6B8}"/>
              </a:ext>
            </a:extLst>
          </p:cNvPr>
          <p:cNvSpPr txBox="1"/>
          <p:nvPr/>
        </p:nvSpPr>
        <p:spPr>
          <a:xfrm>
            <a:off x="1671844" y="2369464"/>
            <a:ext cx="818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pad area is not implemented in the instruction cache, but exists in main memory.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9B7B26-CDF5-4DB5-9995-4C04F453917F}"/>
              </a:ext>
            </a:extLst>
          </p:cNvPr>
          <p:cNvSpPr/>
          <p:nvPr/>
        </p:nvSpPr>
        <p:spPr>
          <a:xfrm>
            <a:off x="4916597" y="4470903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D6DED1-7234-4A11-B35E-4BC4C62C575B}"/>
              </a:ext>
            </a:extLst>
          </p:cNvPr>
          <p:cNvSpPr/>
          <p:nvPr/>
        </p:nvSpPr>
        <p:spPr>
          <a:xfrm>
            <a:off x="5136935" y="4470902"/>
            <a:ext cx="1094352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789E10-32DB-4520-A038-65584119C305}"/>
              </a:ext>
            </a:extLst>
          </p:cNvPr>
          <p:cNvSpPr/>
          <p:nvPr/>
        </p:nvSpPr>
        <p:spPr>
          <a:xfrm>
            <a:off x="4547070" y="4470902"/>
            <a:ext cx="369528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08CABE-91C6-4F16-AACD-D5FD84280C11}"/>
              </a:ext>
            </a:extLst>
          </p:cNvPr>
          <p:cNvSpPr/>
          <p:nvPr/>
        </p:nvSpPr>
        <p:spPr>
          <a:xfrm>
            <a:off x="643717" y="4470900"/>
            <a:ext cx="390335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480B7-570E-4C3B-B313-F113F48CD4CB}"/>
              </a:ext>
            </a:extLst>
          </p:cNvPr>
          <p:cNvSpPr txBox="1"/>
          <p:nvPr/>
        </p:nvSpPr>
        <p:spPr>
          <a:xfrm>
            <a:off x="6309225" y="4434960"/>
            <a:ext cx="24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ADDS, ANDS, ORS, APCS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5F2263-EEBF-4283-9F9C-472564AC5D09}"/>
              </a:ext>
            </a:extLst>
          </p:cNvPr>
          <p:cNvSpPr txBox="1"/>
          <p:nvPr/>
        </p:nvSpPr>
        <p:spPr>
          <a:xfrm>
            <a:off x="579795" y="3786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11BDE1-2D2C-4133-A02F-23C66E3CD1ED}"/>
              </a:ext>
            </a:extLst>
          </p:cNvPr>
          <p:cNvSpPr txBox="1"/>
          <p:nvPr/>
        </p:nvSpPr>
        <p:spPr>
          <a:xfrm>
            <a:off x="6046011" y="3796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919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7CB-1C8D-42C2-BFE2-3D19B239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2" y="117425"/>
            <a:ext cx="10515600" cy="742111"/>
          </a:xfrm>
        </p:spPr>
        <p:txBody>
          <a:bodyPr/>
          <a:lstStyle/>
          <a:p>
            <a:r>
              <a:rPr lang="en-CA" dirty="0"/>
              <a:t>Vector Float Multiply-Add 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741B8-B097-47EF-A0B6-401DF4A8676E}"/>
              </a:ext>
            </a:extLst>
          </p:cNvPr>
          <p:cNvSpPr/>
          <p:nvPr/>
        </p:nvSpPr>
        <p:spPr>
          <a:xfrm>
            <a:off x="4699135" y="1178373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9F9FE-9DEA-4C3D-A6BC-A3DC5F267DC0}"/>
              </a:ext>
            </a:extLst>
          </p:cNvPr>
          <p:cNvSpPr/>
          <p:nvPr/>
        </p:nvSpPr>
        <p:spPr>
          <a:xfrm>
            <a:off x="4919473" y="1178372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8B140-6F67-453E-97FE-5E504D7E1AC4}"/>
              </a:ext>
            </a:extLst>
          </p:cNvPr>
          <p:cNvSpPr/>
          <p:nvPr/>
        </p:nvSpPr>
        <p:spPr>
          <a:xfrm>
            <a:off x="4134197" y="1178372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0E340-3B43-4BCF-9182-AB99210875C8}"/>
              </a:ext>
            </a:extLst>
          </p:cNvPr>
          <p:cNvSpPr/>
          <p:nvPr/>
        </p:nvSpPr>
        <p:spPr>
          <a:xfrm>
            <a:off x="3560722" y="1178371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46027-C870-4C66-92DB-D128296B1B6F}"/>
              </a:ext>
            </a:extLst>
          </p:cNvPr>
          <p:cNvSpPr/>
          <p:nvPr/>
        </p:nvSpPr>
        <p:spPr>
          <a:xfrm>
            <a:off x="2987247" y="1178371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6B084-FE27-4FB5-9495-1CBBB8F8E46F}"/>
              </a:ext>
            </a:extLst>
          </p:cNvPr>
          <p:cNvSpPr/>
          <p:nvPr/>
        </p:nvSpPr>
        <p:spPr>
          <a:xfrm>
            <a:off x="2418041" y="1178371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Vc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42522-6207-4C14-8CA8-83D06F6BFAA6}"/>
              </a:ext>
            </a:extLst>
          </p:cNvPr>
          <p:cNvSpPr/>
          <p:nvPr/>
        </p:nvSpPr>
        <p:spPr>
          <a:xfrm>
            <a:off x="458710" y="1178370"/>
            <a:ext cx="605996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00h</a:t>
            </a:r>
            <a:r>
              <a:rPr lang="en-CA" sz="9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17F3C-71C5-414F-B0CB-F33DB85C668B}"/>
              </a:ext>
            </a:extLst>
          </p:cNvPr>
          <p:cNvSpPr txBox="1"/>
          <p:nvPr/>
        </p:nvSpPr>
        <p:spPr>
          <a:xfrm>
            <a:off x="6233420" y="1142432"/>
            <a:ext cx="325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3SR Format FMA, FNMA, FMS, FNMS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8ADF3-32BB-49E2-A40E-41469D562F5F}"/>
              </a:ext>
            </a:extLst>
          </p:cNvPr>
          <p:cNvSpPr/>
          <p:nvPr/>
        </p:nvSpPr>
        <p:spPr>
          <a:xfrm>
            <a:off x="2249715" y="1178370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8A020-EEA9-4658-A048-D4C6901D3E54}"/>
              </a:ext>
            </a:extLst>
          </p:cNvPr>
          <p:cNvSpPr/>
          <p:nvPr/>
        </p:nvSpPr>
        <p:spPr>
          <a:xfrm>
            <a:off x="1912925" y="1178370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ED772-90FD-4D07-BBCD-0563E20A0413}"/>
              </a:ext>
            </a:extLst>
          </p:cNvPr>
          <p:cNvSpPr/>
          <p:nvPr/>
        </p:nvSpPr>
        <p:spPr>
          <a:xfrm>
            <a:off x="1400401" y="1180549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03D59-8406-4752-93E9-060CEEF4E9EC}"/>
              </a:ext>
            </a:extLst>
          </p:cNvPr>
          <p:cNvSpPr/>
          <p:nvPr/>
        </p:nvSpPr>
        <p:spPr>
          <a:xfrm>
            <a:off x="4699135" y="151176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31AE1-B1A9-4CEC-BB74-54E6C32E9455}"/>
              </a:ext>
            </a:extLst>
          </p:cNvPr>
          <p:cNvSpPr/>
          <p:nvPr/>
        </p:nvSpPr>
        <p:spPr>
          <a:xfrm>
            <a:off x="4919473" y="151176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1AB21-110B-4BB4-B991-63A93C13F2F3}"/>
              </a:ext>
            </a:extLst>
          </p:cNvPr>
          <p:cNvSpPr/>
          <p:nvPr/>
        </p:nvSpPr>
        <p:spPr>
          <a:xfrm>
            <a:off x="4134197" y="1511765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E7B53-D3EA-447F-A155-88FA1B74D71E}"/>
              </a:ext>
            </a:extLst>
          </p:cNvPr>
          <p:cNvSpPr/>
          <p:nvPr/>
        </p:nvSpPr>
        <p:spPr>
          <a:xfrm>
            <a:off x="3560722" y="151176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E6D5F-11D6-4D3D-A8C1-9A97EB2AFC13}"/>
              </a:ext>
            </a:extLst>
          </p:cNvPr>
          <p:cNvSpPr/>
          <p:nvPr/>
        </p:nvSpPr>
        <p:spPr>
          <a:xfrm>
            <a:off x="2987247" y="151176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1DA59-01E9-40EE-A0C2-66717D41DE53}"/>
              </a:ext>
            </a:extLst>
          </p:cNvPr>
          <p:cNvSpPr/>
          <p:nvPr/>
        </p:nvSpPr>
        <p:spPr>
          <a:xfrm>
            <a:off x="2418041" y="151176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Vc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AD624-9F80-4505-9ACA-F62DC7320E66}"/>
              </a:ext>
            </a:extLst>
          </p:cNvPr>
          <p:cNvSpPr/>
          <p:nvPr/>
        </p:nvSpPr>
        <p:spPr>
          <a:xfrm>
            <a:off x="458623" y="1511763"/>
            <a:ext cx="605996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01h</a:t>
            </a:r>
            <a:r>
              <a:rPr lang="en-CA" sz="9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7C33D-C8AE-4EB3-907B-24B06D74E5AC}"/>
              </a:ext>
            </a:extLst>
          </p:cNvPr>
          <p:cNvSpPr txBox="1"/>
          <p:nvPr/>
        </p:nvSpPr>
        <p:spPr>
          <a:xfrm>
            <a:off x="6233420" y="1475825"/>
            <a:ext cx="487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3SR Format FMA, FNMA, FMS, FNMS (multiply by scalar)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806A5-39FD-4CCF-B2C5-B7DB5F760708}"/>
              </a:ext>
            </a:extLst>
          </p:cNvPr>
          <p:cNvSpPr/>
          <p:nvPr/>
        </p:nvSpPr>
        <p:spPr>
          <a:xfrm>
            <a:off x="2249715" y="1511763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AABAF-EF91-4CC1-A784-9115746BAB21}"/>
              </a:ext>
            </a:extLst>
          </p:cNvPr>
          <p:cNvSpPr/>
          <p:nvPr/>
        </p:nvSpPr>
        <p:spPr>
          <a:xfrm>
            <a:off x="1912925" y="151176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5E052F-4E3B-4166-BBA2-391991ACC676}"/>
              </a:ext>
            </a:extLst>
          </p:cNvPr>
          <p:cNvSpPr/>
          <p:nvPr/>
        </p:nvSpPr>
        <p:spPr>
          <a:xfrm>
            <a:off x="1400401" y="1513942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528695-F643-4328-9B28-6968987DC89E}"/>
              </a:ext>
            </a:extLst>
          </p:cNvPr>
          <p:cNvSpPr/>
          <p:nvPr/>
        </p:nvSpPr>
        <p:spPr>
          <a:xfrm>
            <a:off x="4716652" y="1842978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E3768-B3EE-4063-A5A0-04F3618C468F}"/>
              </a:ext>
            </a:extLst>
          </p:cNvPr>
          <p:cNvSpPr/>
          <p:nvPr/>
        </p:nvSpPr>
        <p:spPr>
          <a:xfrm>
            <a:off x="4936990" y="1842977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31884E-0219-4529-85EF-61851EBB8ABB}"/>
              </a:ext>
            </a:extLst>
          </p:cNvPr>
          <p:cNvSpPr/>
          <p:nvPr/>
        </p:nvSpPr>
        <p:spPr>
          <a:xfrm>
            <a:off x="4151714" y="1842977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6EC6B9-D128-45AD-8850-2380FE5CE46D}"/>
              </a:ext>
            </a:extLst>
          </p:cNvPr>
          <p:cNvSpPr/>
          <p:nvPr/>
        </p:nvSpPr>
        <p:spPr>
          <a:xfrm>
            <a:off x="3578239" y="184297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F1748-FFB0-44C4-8D2C-3C4257159081}"/>
              </a:ext>
            </a:extLst>
          </p:cNvPr>
          <p:cNvSpPr/>
          <p:nvPr/>
        </p:nvSpPr>
        <p:spPr>
          <a:xfrm>
            <a:off x="3004764" y="184297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4BA829-100E-4D84-8981-5B3D693E3239}"/>
              </a:ext>
            </a:extLst>
          </p:cNvPr>
          <p:cNvSpPr/>
          <p:nvPr/>
        </p:nvSpPr>
        <p:spPr>
          <a:xfrm>
            <a:off x="2435558" y="184297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6F8854-5932-42E1-85DA-52C8AB4A9FDA}"/>
              </a:ext>
            </a:extLst>
          </p:cNvPr>
          <p:cNvSpPr/>
          <p:nvPr/>
        </p:nvSpPr>
        <p:spPr>
          <a:xfrm>
            <a:off x="458624" y="1842975"/>
            <a:ext cx="623512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02h</a:t>
            </a:r>
            <a:r>
              <a:rPr lang="en-CA" sz="9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DA72B-9E5A-4D41-A500-B661E2A2CB23}"/>
              </a:ext>
            </a:extLst>
          </p:cNvPr>
          <p:cNvSpPr txBox="1"/>
          <p:nvPr/>
        </p:nvSpPr>
        <p:spPr>
          <a:xfrm>
            <a:off x="6250937" y="1807037"/>
            <a:ext cx="426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3SR Format FMA, FNMA, FMS, FNMS (add scalar)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C3DE9-36BD-41AA-9160-08EF9959FE16}"/>
              </a:ext>
            </a:extLst>
          </p:cNvPr>
          <p:cNvSpPr/>
          <p:nvPr/>
        </p:nvSpPr>
        <p:spPr>
          <a:xfrm>
            <a:off x="2267232" y="1842975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4E94B-567C-4564-803A-73958B249BB6}"/>
              </a:ext>
            </a:extLst>
          </p:cNvPr>
          <p:cNvSpPr/>
          <p:nvPr/>
        </p:nvSpPr>
        <p:spPr>
          <a:xfrm>
            <a:off x="1930442" y="1842975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D4BBE-1A00-4100-8429-2235B9EFAF70}"/>
              </a:ext>
            </a:extLst>
          </p:cNvPr>
          <p:cNvSpPr/>
          <p:nvPr/>
        </p:nvSpPr>
        <p:spPr>
          <a:xfrm>
            <a:off x="1417918" y="1845154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18D30-6B04-4A8D-B972-FA6DD218D16C}"/>
              </a:ext>
            </a:extLst>
          </p:cNvPr>
          <p:cNvSpPr/>
          <p:nvPr/>
        </p:nvSpPr>
        <p:spPr>
          <a:xfrm>
            <a:off x="4707508" y="2172009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9C1872-B7D9-4B2F-87EE-1D7D645FB8D2}"/>
              </a:ext>
            </a:extLst>
          </p:cNvPr>
          <p:cNvSpPr/>
          <p:nvPr/>
        </p:nvSpPr>
        <p:spPr>
          <a:xfrm>
            <a:off x="4927846" y="2172008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10160C-FE9E-4530-BA77-00D8AF0BE4C7}"/>
              </a:ext>
            </a:extLst>
          </p:cNvPr>
          <p:cNvSpPr/>
          <p:nvPr/>
        </p:nvSpPr>
        <p:spPr>
          <a:xfrm>
            <a:off x="4142570" y="2172008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8C46-6580-4E61-866B-E9F5DB84390E}"/>
              </a:ext>
            </a:extLst>
          </p:cNvPr>
          <p:cNvSpPr/>
          <p:nvPr/>
        </p:nvSpPr>
        <p:spPr>
          <a:xfrm>
            <a:off x="3569095" y="217200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D1C8C6-5748-43D2-B0FA-4C8C9886C5DE}"/>
              </a:ext>
            </a:extLst>
          </p:cNvPr>
          <p:cNvSpPr/>
          <p:nvPr/>
        </p:nvSpPr>
        <p:spPr>
          <a:xfrm>
            <a:off x="2995399" y="217200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594670-FD3F-4D93-8D8C-336FE41751C7}"/>
              </a:ext>
            </a:extLst>
          </p:cNvPr>
          <p:cNvSpPr/>
          <p:nvPr/>
        </p:nvSpPr>
        <p:spPr>
          <a:xfrm>
            <a:off x="2426414" y="217200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EFBA52-0FDF-4D9A-BE6C-7F41BE36DF98}"/>
              </a:ext>
            </a:extLst>
          </p:cNvPr>
          <p:cNvSpPr/>
          <p:nvPr/>
        </p:nvSpPr>
        <p:spPr>
          <a:xfrm>
            <a:off x="449480" y="2172006"/>
            <a:ext cx="623512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03h</a:t>
            </a:r>
            <a:r>
              <a:rPr lang="en-CA" sz="9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DA9860-3D4F-438A-9572-08F93E4B7F4E}"/>
              </a:ext>
            </a:extLst>
          </p:cNvPr>
          <p:cNvSpPr txBox="1"/>
          <p:nvPr/>
        </p:nvSpPr>
        <p:spPr>
          <a:xfrm>
            <a:off x="6241793" y="2136068"/>
            <a:ext cx="61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3SR Format FMA, FNMA, FMS, FNMS (multiply by scalar, add scalar)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433BD7-548E-43E1-AEA6-673736EB5431}"/>
              </a:ext>
            </a:extLst>
          </p:cNvPr>
          <p:cNvSpPr/>
          <p:nvPr/>
        </p:nvSpPr>
        <p:spPr>
          <a:xfrm>
            <a:off x="2258088" y="2172006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7B449-4A9A-4E74-8EE2-9A73726C061B}"/>
              </a:ext>
            </a:extLst>
          </p:cNvPr>
          <p:cNvSpPr/>
          <p:nvPr/>
        </p:nvSpPr>
        <p:spPr>
          <a:xfrm>
            <a:off x="1921298" y="2172006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B9D23D-A06A-4E82-B4C7-1512217741BD}"/>
              </a:ext>
            </a:extLst>
          </p:cNvPr>
          <p:cNvSpPr/>
          <p:nvPr/>
        </p:nvSpPr>
        <p:spPr>
          <a:xfrm>
            <a:off x="1408774" y="2174185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72D048-17E1-4979-83F0-92580560E344}"/>
              </a:ext>
            </a:extLst>
          </p:cNvPr>
          <p:cNvSpPr/>
          <p:nvPr/>
        </p:nvSpPr>
        <p:spPr>
          <a:xfrm>
            <a:off x="1064175" y="1176191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91CC6D-95F5-4D15-9820-73B4F639F61E}"/>
              </a:ext>
            </a:extLst>
          </p:cNvPr>
          <p:cNvSpPr/>
          <p:nvPr/>
        </p:nvSpPr>
        <p:spPr>
          <a:xfrm>
            <a:off x="1073176" y="150522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86FF4C-AC96-4FD0-A64C-096ED99998FD}"/>
              </a:ext>
            </a:extLst>
          </p:cNvPr>
          <p:cNvSpPr/>
          <p:nvPr/>
        </p:nvSpPr>
        <p:spPr>
          <a:xfrm>
            <a:off x="1072992" y="1836434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24F26C-5C4D-473C-A2C2-3F5313FA9869}"/>
              </a:ext>
            </a:extLst>
          </p:cNvPr>
          <p:cNvSpPr/>
          <p:nvPr/>
        </p:nvSpPr>
        <p:spPr>
          <a:xfrm>
            <a:off x="1064064" y="2165465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B14F-9A3F-48FB-B1B6-45DBDF6F3EED}"/>
              </a:ext>
            </a:extLst>
          </p:cNvPr>
          <p:cNvSpPr txBox="1"/>
          <p:nvPr/>
        </p:nvSpPr>
        <p:spPr>
          <a:xfrm>
            <a:off x="419238" y="2690336"/>
            <a:ext cx="2572114" cy="1477328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</a:t>
            </a:r>
            <a:r>
              <a:rPr lang="en-CA" baseline="-25000" dirty="0"/>
              <a:t>2</a:t>
            </a:r>
            <a:r>
              <a:rPr lang="en-CA" dirty="0"/>
              <a:t> - Format</a:t>
            </a:r>
          </a:p>
          <a:p>
            <a:r>
              <a:rPr lang="en-CA" dirty="0"/>
              <a:t>0 = integer</a:t>
            </a:r>
          </a:p>
          <a:p>
            <a:r>
              <a:rPr lang="en-CA" dirty="0"/>
              <a:t>1 = floating-point</a:t>
            </a:r>
          </a:p>
          <a:p>
            <a:r>
              <a:rPr lang="en-CA" dirty="0"/>
              <a:t>2 = decimal floating point</a:t>
            </a:r>
          </a:p>
          <a:p>
            <a:r>
              <a:rPr lang="en-CA" dirty="0"/>
              <a:t>3 = posit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940C1F-94B7-477C-9081-CB8658903385}"/>
              </a:ext>
            </a:extLst>
          </p:cNvPr>
          <p:cNvSpPr txBox="1"/>
          <p:nvPr/>
        </p:nvSpPr>
        <p:spPr>
          <a:xfrm>
            <a:off x="6096001" y="4525564"/>
            <a:ext cx="547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4SR Format FDP (fused dot product)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DAE668-2457-4B1A-B73B-FC74BFA7D8A3}"/>
              </a:ext>
            </a:extLst>
          </p:cNvPr>
          <p:cNvSpPr/>
          <p:nvPr/>
        </p:nvSpPr>
        <p:spPr>
          <a:xfrm>
            <a:off x="4707508" y="457538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C8056A-AE28-409C-80E4-4ED568781D29}"/>
              </a:ext>
            </a:extLst>
          </p:cNvPr>
          <p:cNvSpPr/>
          <p:nvPr/>
        </p:nvSpPr>
        <p:spPr>
          <a:xfrm>
            <a:off x="4927846" y="457538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38-3Bh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FED33B-B5C2-4DA3-8A3C-6C05377BE012}"/>
              </a:ext>
            </a:extLst>
          </p:cNvPr>
          <p:cNvSpPr/>
          <p:nvPr/>
        </p:nvSpPr>
        <p:spPr>
          <a:xfrm>
            <a:off x="4142570" y="4575384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129F4-3BDA-4936-833C-E90A1C8EA0B1}"/>
              </a:ext>
            </a:extLst>
          </p:cNvPr>
          <p:cNvSpPr/>
          <p:nvPr/>
        </p:nvSpPr>
        <p:spPr>
          <a:xfrm>
            <a:off x="3569095" y="457538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812D62-C66E-4A65-A790-2557278F65EC}"/>
              </a:ext>
            </a:extLst>
          </p:cNvPr>
          <p:cNvSpPr/>
          <p:nvPr/>
        </p:nvSpPr>
        <p:spPr>
          <a:xfrm>
            <a:off x="2995399" y="457538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F3FD2A-7D8F-4293-91EB-EB9BBD2B8174}"/>
              </a:ext>
            </a:extLst>
          </p:cNvPr>
          <p:cNvSpPr/>
          <p:nvPr/>
        </p:nvSpPr>
        <p:spPr>
          <a:xfrm>
            <a:off x="2426414" y="457538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Vc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68D8F3-24C8-4F0F-83BD-C74084941B56}"/>
              </a:ext>
            </a:extLst>
          </p:cNvPr>
          <p:cNvSpPr/>
          <p:nvPr/>
        </p:nvSpPr>
        <p:spPr>
          <a:xfrm>
            <a:off x="2258088" y="4575382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18D2CD-DC03-43E5-B8BA-26F42C635724}"/>
              </a:ext>
            </a:extLst>
          </p:cNvPr>
          <p:cNvSpPr/>
          <p:nvPr/>
        </p:nvSpPr>
        <p:spPr>
          <a:xfrm>
            <a:off x="1921298" y="457538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ED531A0-594D-4056-80E2-DB407C936924}"/>
              </a:ext>
            </a:extLst>
          </p:cNvPr>
          <p:cNvSpPr/>
          <p:nvPr/>
        </p:nvSpPr>
        <p:spPr>
          <a:xfrm>
            <a:off x="1408774" y="4566663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D6A7EB-2F44-4B17-8B8A-53AA8B342A3F}"/>
              </a:ext>
            </a:extLst>
          </p:cNvPr>
          <p:cNvSpPr/>
          <p:nvPr/>
        </p:nvSpPr>
        <p:spPr>
          <a:xfrm>
            <a:off x="5682554" y="457538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89F10E-78E5-42A4-9ECB-8C7C0A627CA5}"/>
              </a:ext>
            </a:extLst>
          </p:cNvPr>
          <p:cNvSpPr/>
          <p:nvPr/>
        </p:nvSpPr>
        <p:spPr>
          <a:xfrm>
            <a:off x="852653" y="457538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Vd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718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76E2-2D3A-4793-B219-C014589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20" y="122339"/>
            <a:ext cx="10515600" cy="614062"/>
          </a:xfrm>
        </p:spPr>
        <p:txBody>
          <a:bodyPr>
            <a:normAutofit fontScale="90000"/>
          </a:bodyPr>
          <a:lstStyle/>
          <a:p>
            <a:r>
              <a:rPr lang="en-CA" dirty="0"/>
              <a:t>Vector Load / Store 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C99C4-56C7-4D63-A108-AA2AE97DA56A}"/>
              </a:ext>
            </a:extLst>
          </p:cNvPr>
          <p:cNvSpPr/>
          <p:nvPr/>
        </p:nvSpPr>
        <p:spPr>
          <a:xfrm>
            <a:off x="4478259" y="197718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D5C22-1039-4198-9921-299DA4129996}"/>
              </a:ext>
            </a:extLst>
          </p:cNvPr>
          <p:cNvSpPr/>
          <p:nvPr/>
        </p:nvSpPr>
        <p:spPr>
          <a:xfrm>
            <a:off x="4698597" y="197718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60h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279A3-611F-4FEE-A182-61B02446F84B}"/>
              </a:ext>
            </a:extLst>
          </p:cNvPr>
          <p:cNvSpPr/>
          <p:nvPr/>
        </p:nvSpPr>
        <p:spPr>
          <a:xfrm>
            <a:off x="3913321" y="1977184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72F00-1ACB-498C-8156-8FCA6F4E24C1}"/>
              </a:ext>
            </a:extLst>
          </p:cNvPr>
          <p:cNvSpPr/>
          <p:nvPr/>
        </p:nvSpPr>
        <p:spPr>
          <a:xfrm>
            <a:off x="3339846" y="197718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F60E5-9A02-4EE6-8D4E-7B20272EC07B}"/>
              </a:ext>
            </a:extLst>
          </p:cNvPr>
          <p:cNvSpPr/>
          <p:nvPr/>
        </p:nvSpPr>
        <p:spPr>
          <a:xfrm>
            <a:off x="2028839" y="1977182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B8D8D-F794-43B2-BFAC-0DE0C7248275}"/>
              </a:ext>
            </a:extLst>
          </p:cNvPr>
          <p:cNvSpPr/>
          <p:nvPr/>
        </p:nvSpPr>
        <p:spPr>
          <a:xfrm>
            <a:off x="1692049" y="197718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A4F00-A58D-4BFC-886F-0A6D527702EE}"/>
              </a:ext>
            </a:extLst>
          </p:cNvPr>
          <p:cNvSpPr/>
          <p:nvPr/>
        </p:nvSpPr>
        <p:spPr>
          <a:xfrm>
            <a:off x="2194460" y="197718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E8863-D86C-49C7-B549-2365FADC466C}"/>
              </a:ext>
            </a:extLst>
          </p:cNvPr>
          <p:cNvSpPr/>
          <p:nvPr/>
        </p:nvSpPr>
        <p:spPr>
          <a:xfrm>
            <a:off x="522592" y="1977181"/>
            <a:ext cx="1161479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6FA1-5C28-41B8-8C78-DC005C446E64}"/>
              </a:ext>
            </a:extLst>
          </p:cNvPr>
          <p:cNvSpPr txBox="1"/>
          <p:nvPr/>
        </p:nvSpPr>
        <p:spPr>
          <a:xfrm>
            <a:off x="6068113" y="1932736"/>
            <a:ext cx="18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 – vector 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0505C-B2E5-4F5F-99EC-F2AEED986E84}"/>
              </a:ext>
            </a:extLst>
          </p:cNvPr>
          <p:cNvSpPr/>
          <p:nvPr/>
        </p:nvSpPr>
        <p:spPr>
          <a:xfrm>
            <a:off x="4484898" y="231335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E4A66-BCC0-49F0-B534-DDD007F9E3E9}"/>
              </a:ext>
            </a:extLst>
          </p:cNvPr>
          <p:cNvSpPr/>
          <p:nvPr/>
        </p:nvSpPr>
        <p:spPr>
          <a:xfrm>
            <a:off x="4705236" y="231335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61h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84823-6BD7-4753-BD5D-D97ACC0E91CD}"/>
              </a:ext>
            </a:extLst>
          </p:cNvPr>
          <p:cNvSpPr/>
          <p:nvPr/>
        </p:nvSpPr>
        <p:spPr>
          <a:xfrm>
            <a:off x="3919960" y="2313355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A48F-B3AA-4E5A-A9C1-8FCBD0B50377}"/>
              </a:ext>
            </a:extLst>
          </p:cNvPr>
          <p:cNvSpPr/>
          <p:nvPr/>
        </p:nvSpPr>
        <p:spPr>
          <a:xfrm>
            <a:off x="3346485" y="231335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5F56B-30E6-4144-9BD4-C56A81670B12}"/>
              </a:ext>
            </a:extLst>
          </p:cNvPr>
          <p:cNvSpPr/>
          <p:nvPr/>
        </p:nvSpPr>
        <p:spPr>
          <a:xfrm>
            <a:off x="2035478" y="2313353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0CB0-851B-42A4-AB22-3C9DE7C869FA}"/>
              </a:ext>
            </a:extLst>
          </p:cNvPr>
          <p:cNvSpPr/>
          <p:nvPr/>
        </p:nvSpPr>
        <p:spPr>
          <a:xfrm>
            <a:off x="1698688" y="231335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2EFDA-F869-4DD3-901A-B553C15E49E4}"/>
              </a:ext>
            </a:extLst>
          </p:cNvPr>
          <p:cNvSpPr/>
          <p:nvPr/>
        </p:nvSpPr>
        <p:spPr>
          <a:xfrm>
            <a:off x="2197616" y="2637387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262DB-308C-4391-9859-045C7FA328AE}"/>
              </a:ext>
            </a:extLst>
          </p:cNvPr>
          <p:cNvSpPr/>
          <p:nvPr/>
        </p:nvSpPr>
        <p:spPr>
          <a:xfrm>
            <a:off x="522593" y="2313352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197F8B-B189-40E0-933D-9E7C695EA29E}"/>
              </a:ext>
            </a:extLst>
          </p:cNvPr>
          <p:cNvSpPr txBox="1"/>
          <p:nvPr/>
        </p:nvSpPr>
        <p:spPr>
          <a:xfrm>
            <a:off x="6074752" y="2268907"/>
            <a:ext cx="29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VLDS – vector load with stride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88B8-006C-4A93-A0D3-A5641014DCCE}"/>
              </a:ext>
            </a:extLst>
          </p:cNvPr>
          <p:cNvSpPr/>
          <p:nvPr/>
        </p:nvSpPr>
        <p:spPr>
          <a:xfrm>
            <a:off x="2201907" y="231335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543D-91F1-44B5-AB6C-FD8DD0D1F03C}"/>
              </a:ext>
            </a:extLst>
          </p:cNvPr>
          <p:cNvSpPr/>
          <p:nvPr/>
        </p:nvSpPr>
        <p:spPr>
          <a:xfrm>
            <a:off x="4482407" y="263828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FF2A4-E8CF-4258-9B28-A1A38F9587C2}"/>
              </a:ext>
            </a:extLst>
          </p:cNvPr>
          <p:cNvSpPr/>
          <p:nvPr/>
        </p:nvSpPr>
        <p:spPr>
          <a:xfrm>
            <a:off x="4702745" y="263828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62h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3056BD-776B-4A61-A3D2-86EDD0738230}"/>
              </a:ext>
            </a:extLst>
          </p:cNvPr>
          <p:cNvSpPr/>
          <p:nvPr/>
        </p:nvSpPr>
        <p:spPr>
          <a:xfrm>
            <a:off x="3917469" y="2638280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5D4F84-1446-410A-8264-C031CDA7BAE7}"/>
              </a:ext>
            </a:extLst>
          </p:cNvPr>
          <p:cNvSpPr/>
          <p:nvPr/>
        </p:nvSpPr>
        <p:spPr>
          <a:xfrm>
            <a:off x="3343994" y="263827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33E8F3-057C-414C-A8E8-C2CC3989188F}"/>
              </a:ext>
            </a:extLst>
          </p:cNvPr>
          <p:cNvSpPr/>
          <p:nvPr/>
        </p:nvSpPr>
        <p:spPr>
          <a:xfrm>
            <a:off x="2032987" y="2638278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214B7-6B21-456D-93C2-848893D2792B}"/>
              </a:ext>
            </a:extLst>
          </p:cNvPr>
          <p:cNvSpPr/>
          <p:nvPr/>
        </p:nvSpPr>
        <p:spPr>
          <a:xfrm>
            <a:off x="1696197" y="263827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5C048-59D2-45F8-A900-A534BC298AF0}"/>
              </a:ext>
            </a:extLst>
          </p:cNvPr>
          <p:cNvSpPr/>
          <p:nvPr/>
        </p:nvSpPr>
        <p:spPr>
          <a:xfrm>
            <a:off x="520101" y="2638277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5B1909-EC8E-42FF-AFFB-FEC248C844DE}"/>
              </a:ext>
            </a:extLst>
          </p:cNvPr>
          <p:cNvSpPr txBox="1"/>
          <p:nvPr/>
        </p:nvSpPr>
        <p:spPr>
          <a:xfrm>
            <a:off x="6072533" y="2623150"/>
            <a:ext cx="354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VLDX – indexed vector load (gather)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2D635-B26E-4139-AF18-4BA3E89F1521}"/>
              </a:ext>
            </a:extLst>
          </p:cNvPr>
          <p:cNvSpPr/>
          <p:nvPr/>
        </p:nvSpPr>
        <p:spPr>
          <a:xfrm>
            <a:off x="2796317" y="263738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83D04-F1AD-4C25-8F04-C5D7AC1BF864}"/>
              </a:ext>
            </a:extLst>
          </p:cNvPr>
          <p:cNvSpPr txBox="1"/>
          <p:nvPr/>
        </p:nvSpPr>
        <p:spPr>
          <a:xfrm>
            <a:off x="6072261" y="4540251"/>
            <a:ext cx="18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 – vector store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17BAE9-B2CC-490B-AB3C-EB576B00854E}"/>
              </a:ext>
            </a:extLst>
          </p:cNvPr>
          <p:cNvSpPr txBox="1"/>
          <p:nvPr/>
        </p:nvSpPr>
        <p:spPr>
          <a:xfrm>
            <a:off x="6078900" y="4876422"/>
            <a:ext cx="303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VSTS – vector store with stride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3ABB4E-CDAD-4FE0-A0EB-46F0F476404F}"/>
              </a:ext>
            </a:extLst>
          </p:cNvPr>
          <p:cNvSpPr txBox="1"/>
          <p:nvPr/>
        </p:nvSpPr>
        <p:spPr>
          <a:xfrm>
            <a:off x="6076681" y="5230665"/>
            <a:ext cx="36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VSTX – indexed vector store (scatter)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C9256B-F247-4843-AED9-D2180FB3F27F}"/>
              </a:ext>
            </a:extLst>
          </p:cNvPr>
          <p:cNvSpPr txBox="1"/>
          <p:nvPr/>
        </p:nvSpPr>
        <p:spPr>
          <a:xfrm>
            <a:off x="6078900" y="5563479"/>
            <a:ext cx="305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 – vector store compressed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DE37BC-7368-49E3-AF18-ADC1C15D12E5}"/>
              </a:ext>
            </a:extLst>
          </p:cNvPr>
          <p:cNvSpPr txBox="1"/>
          <p:nvPr/>
        </p:nvSpPr>
        <p:spPr>
          <a:xfrm>
            <a:off x="6085539" y="5899650"/>
            <a:ext cx="422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VSTS – vector store with stride compressed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31430-4B66-42AD-B572-50B230FCCD17}"/>
              </a:ext>
            </a:extLst>
          </p:cNvPr>
          <p:cNvSpPr txBox="1"/>
          <p:nvPr/>
        </p:nvSpPr>
        <p:spPr>
          <a:xfrm>
            <a:off x="6083320" y="6253893"/>
            <a:ext cx="39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VSTX – indexed vector store compressed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495DCD3-F8A2-41A5-A567-A46850B44638}"/>
              </a:ext>
            </a:extLst>
          </p:cNvPr>
          <p:cNvSpPr/>
          <p:nvPr/>
        </p:nvSpPr>
        <p:spPr>
          <a:xfrm>
            <a:off x="4465574" y="301165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72D8D0B-1D5B-4931-96EF-4CD0057BF849}"/>
              </a:ext>
            </a:extLst>
          </p:cNvPr>
          <p:cNvSpPr/>
          <p:nvPr/>
        </p:nvSpPr>
        <p:spPr>
          <a:xfrm>
            <a:off x="4685912" y="301165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64h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0FDBF3-1BF3-4A59-AEB9-3D403E979974}"/>
              </a:ext>
            </a:extLst>
          </p:cNvPr>
          <p:cNvSpPr/>
          <p:nvPr/>
        </p:nvSpPr>
        <p:spPr>
          <a:xfrm>
            <a:off x="3900636" y="3011654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EE23431-2BC0-4584-83A3-1D8492A72427}"/>
              </a:ext>
            </a:extLst>
          </p:cNvPr>
          <p:cNvSpPr/>
          <p:nvPr/>
        </p:nvSpPr>
        <p:spPr>
          <a:xfrm>
            <a:off x="3327161" y="301165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DECDF0-675F-45E9-BD59-42E63F2E1BD0}"/>
              </a:ext>
            </a:extLst>
          </p:cNvPr>
          <p:cNvSpPr/>
          <p:nvPr/>
        </p:nvSpPr>
        <p:spPr>
          <a:xfrm>
            <a:off x="2016154" y="3011652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9ABB9E-261E-427C-B739-930FD6A50338}"/>
              </a:ext>
            </a:extLst>
          </p:cNvPr>
          <p:cNvSpPr/>
          <p:nvPr/>
        </p:nvSpPr>
        <p:spPr>
          <a:xfrm>
            <a:off x="1679364" y="301165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3FA516-956D-4412-B532-36DFA7B92BA4}"/>
              </a:ext>
            </a:extLst>
          </p:cNvPr>
          <p:cNvSpPr/>
          <p:nvPr/>
        </p:nvSpPr>
        <p:spPr>
          <a:xfrm>
            <a:off x="2181775" y="301165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4EB50-EB6E-40C2-B592-58F2CC3CF37B}"/>
              </a:ext>
            </a:extLst>
          </p:cNvPr>
          <p:cNvSpPr/>
          <p:nvPr/>
        </p:nvSpPr>
        <p:spPr>
          <a:xfrm>
            <a:off x="509907" y="3011651"/>
            <a:ext cx="1161479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251998-4A09-420C-A04A-5D19CF99EF16}"/>
              </a:ext>
            </a:extLst>
          </p:cNvPr>
          <p:cNvSpPr txBox="1"/>
          <p:nvPr/>
        </p:nvSpPr>
        <p:spPr>
          <a:xfrm>
            <a:off x="6055428" y="2967206"/>
            <a:ext cx="30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 – vector load compressed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39721A8-3973-4945-B448-1A515C784BB9}"/>
              </a:ext>
            </a:extLst>
          </p:cNvPr>
          <p:cNvSpPr/>
          <p:nvPr/>
        </p:nvSpPr>
        <p:spPr>
          <a:xfrm>
            <a:off x="4472213" y="334782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8F71920-60E5-4734-8CA6-33B97E9BDB03}"/>
              </a:ext>
            </a:extLst>
          </p:cNvPr>
          <p:cNvSpPr/>
          <p:nvPr/>
        </p:nvSpPr>
        <p:spPr>
          <a:xfrm>
            <a:off x="4692551" y="334782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65h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BD5E77E-8F37-499B-8BE6-D2F0F06F3E06}"/>
              </a:ext>
            </a:extLst>
          </p:cNvPr>
          <p:cNvSpPr/>
          <p:nvPr/>
        </p:nvSpPr>
        <p:spPr>
          <a:xfrm>
            <a:off x="3907275" y="3347825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69F26AA-99A9-4312-B2C8-0963ECF6692B}"/>
              </a:ext>
            </a:extLst>
          </p:cNvPr>
          <p:cNvSpPr/>
          <p:nvPr/>
        </p:nvSpPr>
        <p:spPr>
          <a:xfrm>
            <a:off x="3333800" y="334782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18B3E7-3CE5-497A-AAB0-929F96295C1B}"/>
              </a:ext>
            </a:extLst>
          </p:cNvPr>
          <p:cNvSpPr/>
          <p:nvPr/>
        </p:nvSpPr>
        <p:spPr>
          <a:xfrm>
            <a:off x="2022793" y="3347823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73ED89-1CC2-4F64-B9AA-A555FFA9B4E1}"/>
              </a:ext>
            </a:extLst>
          </p:cNvPr>
          <p:cNvSpPr/>
          <p:nvPr/>
        </p:nvSpPr>
        <p:spPr>
          <a:xfrm>
            <a:off x="1686003" y="334782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C3E185-59A1-49A0-BCDA-C88728B67D8A}"/>
              </a:ext>
            </a:extLst>
          </p:cNvPr>
          <p:cNvSpPr/>
          <p:nvPr/>
        </p:nvSpPr>
        <p:spPr>
          <a:xfrm>
            <a:off x="2184931" y="3671857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E2B871-95B0-428D-9576-4C47C83C59B3}"/>
              </a:ext>
            </a:extLst>
          </p:cNvPr>
          <p:cNvSpPr/>
          <p:nvPr/>
        </p:nvSpPr>
        <p:spPr>
          <a:xfrm>
            <a:off x="509907" y="3347822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A8F532-78C6-4C0D-8E47-F315EFA60501}"/>
              </a:ext>
            </a:extLst>
          </p:cNvPr>
          <p:cNvSpPr txBox="1"/>
          <p:nvPr/>
        </p:nvSpPr>
        <p:spPr>
          <a:xfrm>
            <a:off x="6062067" y="3303377"/>
            <a:ext cx="417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VLDS – vector load with stride compressed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9AF1F4-7A5D-4C4E-A020-E201355A6E98}"/>
              </a:ext>
            </a:extLst>
          </p:cNvPr>
          <p:cNvSpPr/>
          <p:nvPr/>
        </p:nvSpPr>
        <p:spPr>
          <a:xfrm>
            <a:off x="2189222" y="334782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6D79031-EAB9-49C2-85F0-F767074D07F9}"/>
              </a:ext>
            </a:extLst>
          </p:cNvPr>
          <p:cNvSpPr/>
          <p:nvPr/>
        </p:nvSpPr>
        <p:spPr>
          <a:xfrm>
            <a:off x="4469722" y="367275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A722B5-3095-42D4-89FE-E2DB71EEF486}"/>
              </a:ext>
            </a:extLst>
          </p:cNvPr>
          <p:cNvSpPr/>
          <p:nvPr/>
        </p:nvSpPr>
        <p:spPr>
          <a:xfrm>
            <a:off x="4690060" y="367275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66h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B0F5B3-26F3-4EB5-BAD3-D929964F2F0A}"/>
              </a:ext>
            </a:extLst>
          </p:cNvPr>
          <p:cNvSpPr/>
          <p:nvPr/>
        </p:nvSpPr>
        <p:spPr>
          <a:xfrm>
            <a:off x="3904784" y="3672750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53BC73-57F4-42C4-AC6E-9EDF12DFC3FD}"/>
              </a:ext>
            </a:extLst>
          </p:cNvPr>
          <p:cNvSpPr/>
          <p:nvPr/>
        </p:nvSpPr>
        <p:spPr>
          <a:xfrm>
            <a:off x="3331309" y="367274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BA3F8A-D9AA-4EF5-B9FF-7530D75114DE}"/>
              </a:ext>
            </a:extLst>
          </p:cNvPr>
          <p:cNvSpPr/>
          <p:nvPr/>
        </p:nvSpPr>
        <p:spPr>
          <a:xfrm>
            <a:off x="2020302" y="3672748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16D99B-8E5E-4733-AB8F-307496473618}"/>
              </a:ext>
            </a:extLst>
          </p:cNvPr>
          <p:cNvSpPr/>
          <p:nvPr/>
        </p:nvSpPr>
        <p:spPr>
          <a:xfrm>
            <a:off x="1683512" y="367274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45E6A1-B158-4855-9BD8-2CCFD728DCFD}"/>
              </a:ext>
            </a:extLst>
          </p:cNvPr>
          <p:cNvSpPr/>
          <p:nvPr/>
        </p:nvSpPr>
        <p:spPr>
          <a:xfrm>
            <a:off x="507416" y="3672747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DECB1D-933B-43AE-9359-552806359954}"/>
              </a:ext>
            </a:extLst>
          </p:cNvPr>
          <p:cNvSpPr txBox="1"/>
          <p:nvPr/>
        </p:nvSpPr>
        <p:spPr>
          <a:xfrm>
            <a:off x="6059848" y="3657620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VLDX – indexed vector load compressed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F97334-3F79-44D3-8189-BBDF03FE3429}"/>
              </a:ext>
            </a:extLst>
          </p:cNvPr>
          <p:cNvSpPr/>
          <p:nvPr/>
        </p:nvSpPr>
        <p:spPr>
          <a:xfrm>
            <a:off x="2783632" y="367185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AF89C7-77B2-4EEF-98BB-E1888A652026}"/>
              </a:ext>
            </a:extLst>
          </p:cNvPr>
          <p:cNvSpPr txBox="1"/>
          <p:nvPr/>
        </p:nvSpPr>
        <p:spPr>
          <a:xfrm>
            <a:off x="526574" y="805569"/>
            <a:ext cx="616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 Vector precision register determines size of memory operation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A26401-1D2E-4960-AF18-00FFBF618F4D}"/>
              </a:ext>
            </a:extLst>
          </p:cNvPr>
          <p:cNvSpPr txBox="1"/>
          <p:nvPr/>
        </p:nvSpPr>
        <p:spPr>
          <a:xfrm>
            <a:off x="526574" y="1101075"/>
            <a:ext cx="108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 “z” on a store causes a zero to be stored if mask bit is clear, on a load, loads a zero into element if mask bit is clear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42E0CF-49D0-4A79-A35C-6621D46E5CDE}"/>
              </a:ext>
            </a:extLst>
          </p:cNvPr>
          <p:cNvSpPr/>
          <p:nvPr/>
        </p:nvSpPr>
        <p:spPr>
          <a:xfrm>
            <a:off x="4465574" y="4574310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22E83F6-689A-4844-9F70-D2584B5CF54F}"/>
              </a:ext>
            </a:extLst>
          </p:cNvPr>
          <p:cNvSpPr/>
          <p:nvPr/>
        </p:nvSpPr>
        <p:spPr>
          <a:xfrm>
            <a:off x="4685912" y="4574309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70h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BF7863-32BF-44FF-B733-38D70FDC7514}"/>
              </a:ext>
            </a:extLst>
          </p:cNvPr>
          <p:cNvSpPr/>
          <p:nvPr/>
        </p:nvSpPr>
        <p:spPr>
          <a:xfrm>
            <a:off x="3900636" y="457430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03E31C-AE42-4034-9A6E-87D92243D9C2}"/>
              </a:ext>
            </a:extLst>
          </p:cNvPr>
          <p:cNvSpPr/>
          <p:nvPr/>
        </p:nvSpPr>
        <p:spPr>
          <a:xfrm>
            <a:off x="4472213" y="491048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2A2A9B0-F523-4E84-A5A1-A9CD5A7E8090}"/>
              </a:ext>
            </a:extLst>
          </p:cNvPr>
          <p:cNvSpPr/>
          <p:nvPr/>
        </p:nvSpPr>
        <p:spPr>
          <a:xfrm>
            <a:off x="4692551" y="491048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71h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3994E8-3CE7-4625-8FE2-303B08BDFA1A}"/>
              </a:ext>
            </a:extLst>
          </p:cNvPr>
          <p:cNvSpPr/>
          <p:nvPr/>
        </p:nvSpPr>
        <p:spPr>
          <a:xfrm>
            <a:off x="3907275" y="4910480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A51759-A5C9-4C32-A243-1477C6B9A9F3}"/>
              </a:ext>
            </a:extLst>
          </p:cNvPr>
          <p:cNvSpPr/>
          <p:nvPr/>
        </p:nvSpPr>
        <p:spPr>
          <a:xfrm>
            <a:off x="4469722" y="523540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37CDFF7-8F22-442E-B82E-D242C6B09B00}"/>
              </a:ext>
            </a:extLst>
          </p:cNvPr>
          <p:cNvSpPr/>
          <p:nvPr/>
        </p:nvSpPr>
        <p:spPr>
          <a:xfrm>
            <a:off x="4690060" y="523540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72h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1237FF-709A-4329-AADD-BF105C203923}"/>
              </a:ext>
            </a:extLst>
          </p:cNvPr>
          <p:cNvSpPr/>
          <p:nvPr/>
        </p:nvSpPr>
        <p:spPr>
          <a:xfrm>
            <a:off x="3904784" y="5235405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0B56373-1765-4F8E-85F8-C0DC3B9A2E88}"/>
              </a:ext>
            </a:extLst>
          </p:cNvPr>
          <p:cNvSpPr/>
          <p:nvPr/>
        </p:nvSpPr>
        <p:spPr>
          <a:xfrm>
            <a:off x="4452889" y="5608780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6828CB1-4573-4C05-86CC-07A314836E37}"/>
              </a:ext>
            </a:extLst>
          </p:cNvPr>
          <p:cNvSpPr/>
          <p:nvPr/>
        </p:nvSpPr>
        <p:spPr>
          <a:xfrm>
            <a:off x="4673227" y="5608779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74h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DCA4B3F-F4A2-421A-A37C-9C2E69C08E24}"/>
              </a:ext>
            </a:extLst>
          </p:cNvPr>
          <p:cNvSpPr/>
          <p:nvPr/>
        </p:nvSpPr>
        <p:spPr>
          <a:xfrm>
            <a:off x="3887951" y="560877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7CEB578-EF55-4027-8C1B-61B214762624}"/>
              </a:ext>
            </a:extLst>
          </p:cNvPr>
          <p:cNvSpPr/>
          <p:nvPr/>
        </p:nvSpPr>
        <p:spPr>
          <a:xfrm>
            <a:off x="4459528" y="594495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FDC71C-7310-4126-B908-B8986C3274B8}"/>
              </a:ext>
            </a:extLst>
          </p:cNvPr>
          <p:cNvSpPr/>
          <p:nvPr/>
        </p:nvSpPr>
        <p:spPr>
          <a:xfrm>
            <a:off x="4679866" y="594495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75h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93B1B94-DBF7-48C7-BE82-B0920A39CCAF}"/>
              </a:ext>
            </a:extLst>
          </p:cNvPr>
          <p:cNvSpPr/>
          <p:nvPr/>
        </p:nvSpPr>
        <p:spPr>
          <a:xfrm>
            <a:off x="3894590" y="5944950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178D3AD-433A-4342-A863-5953760598A8}"/>
              </a:ext>
            </a:extLst>
          </p:cNvPr>
          <p:cNvSpPr/>
          <p:nvPr/>
        </p:nvSpPr>
        <p:spPr>
          <a:xfrm>
            <a:off x="4457037" y="626987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1439C9-8986-4462-907D-C5C1DD7A3F5F}"/>
              </a:ext>
            </a:extLst>
          </p:cNvPr>
          <p:cNvSpPr/>
          <p:nvPr/>
        </p:nvSpPr>
        <p:spPr>
          <a:xfrm>
            <a:off x="4677375" y="626987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76h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C428B5-A462-41EE-901F-09072923404E}"/>
              </a:ext>
            </a:extLst>
          </p:cNvPr>
          <p:cNvSpPr/>
          <p:nvPr/>
        </p:nvSpPr>
        <p:spPr>
          <a:xfrm>
            <a:off x="3892099" y="6269875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56AFE5-BBE3-4B29-A69C-317031F0C59F}"/>
              </a:ext>
            </a:extLst>
          </p:cNvPr>
          <p:cNvSpPr/>
          <p:nvPr/>
        </p:nvSpPr>
        <p:spPr>
          <a:xfrm>
            <a:off x="3326115" y="4574308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B66554F-7D49-40A5-8CD0-59E932B1BCF7}"/>
              </a:ext>
            </a:extLst>
          </p:cNvPr>
          <p:cNvSpPr/>
          <p:nvPr/>
        </p:nvSpPr>
        <p:spPr>
          <a:xfrm>
            <a:off x="2015108" y="4574307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3937E1B-D991-4A0C-A2B6-F0A92E27ACE4}"/>
              </a:ext>
            </a:extLst>
          </p:cNvPr>
          <p:cNvSpPr/>
          <p:nvPr/>
        </p:nvSpPr>
        <p:spPr>
          <a:xfrm>
            <a:off x="1678318" y="4574307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43AF90C-5124-4367-B307-712963079378}"/>
              </a:ext>
            </a:extLst>
          </p:cNvPr>
          <p:cNvSpPr/>
          <p:nvPr/>
        </p:nvSpPr>
        <p:spPr>
          <a:xfrm>
            <a:off x="2180729" y="457430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744CD6-100C-4EAD-8C04-4DCEDC736056}"/>
              </a:ext>
            </a:extLst>
          </p:cNvPr>
          <p:cNvSpPr/>
          <p:nvPr/>
        </p:nvSpPr>
        <p:spPr>
          <a:xfrm>
            <a:off x="508861" y="4574306"/>
            <a:ext cx="1161479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7DB53D1-6B5D-4F20-91BA-D7D8ABDEF4A8}"/>
              </a:ext>
            </a:extLst>
          </p:cNvPr>
          <p:cNvSpPr/>
          <p:nvPr/>
        </p:nvSpPr>
        <p:spPr>
          <a:xfrm>
            <a:off x="3332754" y="491047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C2606E0-ED01-4553-95E6-7F76809E3F82}"/>
              </a:ext>
            </a:extLst>
          </p:cNvPr>
          <p:cNvSpPr/>
          <p:nvPr/>
        </p:nvSpPr>
        <p:spPr>
          <a:xfrm>
            <a:off x="2021747" y="4910478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473CC88-B4C2-4623-AA00-14BE1CC04674}"/>
              </a:ext>
            </a:extLst>
          </p:cNvPr>
          <p:cNvSpPr/>
          <p:nvPr/>
        </p:nvSpPr>
        <p:spPr>
          <a:xfrm>
            <a:off x="1684957" y="491047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69E812-F761-43B7-AA9C-37558776E965}"/>
              </a:ext>
            </a:extLst>
          </p:cNvPr>
          <p:cNvSpPr/>
          <p:nvPr/>
        </p:nvSpPr>
        <p:spPr>
          <a:xfrm>
            <a:off x="2183885" y="5234512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22DBB5-3A3F-47A8-AADA-6B1E68D45C3E}"/>
              </a:ext>
            </a:extLst>
          </p:cNvPr>
          <p:cNvSpPr/>
          <p:nvPr/>
        </p:nvSpPr>
        <p:spPr>
          <a:xfrm>
            <a:off x="508862" y="4910477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FDFFFCA-82A3-4D14-83FA-36FFC9F6EFA7}"/>
              </a:ext>
            </a:extLst>
          </p:cNvPr>
          <p:cNvSpPr/>
          <p:nvPr/>
        </p:nvSpPr>
        <p:spPr>
          <a:xfrm>
            <a:off x="2188176" y="491047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BB8781C-5708-418E-AF60-DFEA639EF708}"/>
              </a:ext>
            </a:extLst>
          </p:cNvPr>
          <p:cNvSpPr/>
          <p:nvPr/>
        </p:nvSpPr>
        <p:spPr>
          <a:xfrm>
            <a:off x="3330263" y="523540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C0A56A5-A19F-41FE-AE4A-7C1BAD3096CB}"/>
              </a:ext>
            </a:extLst>
          </p:cNvPr>
          <p:cNvSpPr/>
          <p:nvPr/>
        </p:nvSpPr>
        <p:spPr>
          <a:xfrm>
            <a:off x="2019256" y="5235403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36544ED-B78A-4526-A569-D5B5CF17F77C}"/>
              </a:ext>
            </a:extLst>
          </p:cNvPr>
          <p:cNvSpPr/>
          <p:nvPr/>
        </p:nvSpPr>
        <p:spPr>
          <a:xfrm>
            <a:off x="1682466" y="523540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E8D437A-426D-4FDC-9E72-ACD5B4AAFDC0}"/>
              </a:ext>
            </a:extLst>
          </p:cNvPr>
          <p:cNvSpPr/>
          <p:nvPr/>
        </p:nvSpPr>
        <p:spPr>
          <a:xfrm>
            <a:off x="506370" y="5235402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44A1413-EDC4-432C-9443-35CD2E55867B}"/>
              </a:ext>
            </a:extLst>
          </p:cNvPr>
          <p:cNvSpPr/>
          <p:nvPr/>
        </p:nvSpPr>
        <p:spPr>
          <a:xfrm>
            <a:off x="2782586" y="523451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DFF132D-8B04-4389-9342-649429643D41}"/>
              </a:ext>
            </a:extLst>
          </p:cNvPr>
          <p:cNvSpPr/>
          <p:nvPr/>
        </p:nvSpPr>
        <p:spPr>
          <a:xfrm>
            <a:off x="3313430" y="5608778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66B316C-CBE1-4511-A403-B4B184C062A9}"/>
              </a:ext>
            </a:extLst>
          </p:cNvPr>
          <p:cNvSpPr/>
          <p:nvPr/>
        </p:nvSpPr>
        <p:spPr>
          <a:xfrm>
            <a:off x="2002423" y="5608777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FE418A4-1001-49E9-A7D5-351C0D46BE7E}"/>
              </a:ext>
            </a:extLst>
          </p:cNvPr>
          <p:cNvSpPr/>
          <p:nvPr/>
        </p:nvSpPr>
        <p:spPr>
          <a:xfrm>
            <a:off x="1665633" y="5608777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AAF162-25E1-46C6-B0C1-BFDC4AD459A1}"/>
              </a:ext>
            </a:extLst>
          </p:cNvPr>
          <p:cNvSpPr/>
          <p:nvPr/>
        </p:nvSpPr>
        <p:spPr>
          <a:xfrm>
            <a:off x="2168044" y="560877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ABBD15-F3D1-4A6A-8BB8-DADF0554E2C9}"/>
              </a:ext>
            </a:extLst>
          </p:cNvPr>
          <p:cNvSpPr/>
          <p:nvPr/>
        </p:nvSpPr>
        <p:spPr>
          <a:xfrm>
            <a:off x="496176" y="5608776"/>
            <a:ext cx="1161479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843ACC2-43B9-4174-960B-EC1E0AEBCA4B}"/>
              </a:ext>
            </a:extLst>
          </p:cNvPr>
          <p:cNvSpPr/>
          <p:nvPr/>
        </p:nvSpPr>
        <p:spPr>
          <a:xfrm>
            <a:off x="3320069" y="594494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D6AB556-93BF-4099-9C26-90FAB34C0E94}"/>
              </a:ext>
            </a:extLst>
          </p:cNvPr>
          <p:cNvSpPr/>
          <p:nvPr/>
        </p:nvSpPr>
        <p:spPr>
          <a:xfrm>
            <a:off x="2009062" y="5944948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2967392-E2D7-4270-AF60-9779669E90AB}"/>
              </a:ext>
            </a:extLst>
          </p:cNvPr>
          <p:cNvSpPr/>
          <p:nvPr/>
        </p:nvSpPr>
        <p:spPr>
          <a:xfrm>
            <a:off x="1672272" y="594494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32FE0B0-5F04-4DB6-8973-24664D3E4F44}"/>
              </a:ext>
            </a:extLst>
          </p:cNvPr>
          <p:cNvSpPr/>
          <p:nvPr/>
        </p:nvSpPr>
        <p:spPr>
          <a:xfrm>
            <a:off x="2171200" y="6268982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A509EEB-D74C-41BB-AFD3-4AA43B7CE11B}"/>
              </a:ext>
            </a:extLst>
          </p:cNvPr>
          <p:cNvSpPr/>
          <p:nvPr/>
        </p:nvSpPr>
        <p:spPr>
          <a:xfrm>
            <a:off x="496176" y="5944947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63C0BB1-83F5-4D72-9588-A1A197B0999F}"/>
              </a:ext>
            </a:extLst>
          </p:cNvPr>
          <p:cNvSpPr/>
          <p:nvPr/>
        </p:nvSpPr>
        <p:spPr>
          <a:xfrm>
            <a:off x="2175491" y="594494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98E84F-717B-4505-A5B0-2C8F0A33C38C}"/>
              </a:ext>
            </a:extLst>
          </p:cNvPr>
          <p:cNvSpPr/>
          <p:nvPr/>
        </p:nvSpPr>
        <p:spPr>
          <a:xfrm>
            <a:off x="3317578" y="626987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Ra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0B594B6-818B-4C98-8457-C962006609BE}"/>
              </a:ext>
            </a:extLst>
          </p:cNvPr>
          <p:cNvSpPr/>
          <p:nvPr/>
        </p:nvSpPr>
        <p:spPr>
          <a:xfrm>
            <a:off x="2006571" y="6269873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80D70AF-FF05-4525-8CFC-B91B92D10ADA}"/>
              </a:ext>
            </a:extLst>
          </p:cNvPr>
          <p:cNvSpPr/>
          <p:nvPr/>
        </p:nvSpPr>
        <p:spPr>
          <a:xfrm>
            <a:off x="1669781" y="626987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2A4DC9-C99B-4506-821B-C86E652B72FE}"/>
              </a:ext>
            </a:extLst>
          </p:cNvPr>
          <p:cNvSpPr/>
          <p:nvPr/>
        </p:nvSpPr>
        <p:spPr>
          <a:xfrm>
            <a:off x="493685" y="6269872"/>
            <a:ext cx="1168118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B483D52-EDB3-4788-8FCA-4BA94DA76ABA}"/>
              </a:ext>
            </a:extLst>
          </p:cNvPr>
          <p:cNvSpPr/>
          <p:nvPr/>
        </p:nvSpPr>
        <p:spPr>
          <a:xfrm>
            <a:off x="2769901" y="626898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89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D93-4849-46F3-AFBE-8B4F001D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26797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CA" dirty="0"/>
              <a:t>Jump Instructions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AF212-E279-406F-9B1C-B31C21B7C7C7}"/>
              </a:ext>
            </a:extLst>
          </p:cNvPr>
          <p:cNvSpPr/>
          <p:nvPr/>
        </p:nvSpPr>
        <p:spPr>
          <a:xfrm>
            <a:off x="4489079" y="806563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18796-95FD-400A-BFB5-C8795F2F505E}"/>
              </a:ext>
            </a:extLst>
          </p:cNvPr>
          <p:cNvSpPr/>
          <p:nvPr/>
        </p:nvSpPr>
        <p:spPr>
          <a:xfrm>
            <a:off x="4709417" y="806562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5E1D9-2E0D-45B2-AF36-8D1B4DFBA85C}"/>
              </a:ext>
            </a:extLst>
          </p:cNvPr>
          <p:cNvSpPr/>
          <p:nvPr/>
        </p:nvSpPr>
        <p:spPr>
          <a:xfrm>
            <a:off x="3831734" y="806562"/>
            <a:ext cx="657345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8CE0A-CBC6-480E-BD98-029DE5409DF9}"/>
              </a:ext>
            </a:extLst>
          </p:cNvPr>
          <p:cNvSpPr/>
          <p:nvPr/>
        </p:nvSpPr>
        <p:spPr>
          <a:xfrm>
            <a:off x="3174389" y="806559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00D98B-877B-4D91-A419-567F0AC70382}"/>
              </a:ext>
            </a:extLst>
          </p:cNvPr>
          <p:cNvSpPr/>
          <p:nvPr/>
        </p:nvSpPr>
        <p:spPr>
          <a:xfrm>
            <a:off x="535213" y="806560"/>
            <a:ext cx="263917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17373-7E59-4F1D-8FF6-C150AFB5D8AB}"/>
              </a:ext>
            </a:extLst>
          </p:cNvPr>
          <p:cNvSpPr txBox="1"/>
          <p:nvPr/>
        </p:nvSpPr>
        <p:spPr>
          <a:xfrm>
            <a:off x="5995416" y="810768"/>
            <a:ext cx="492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JALR / BALR – jump and link register, Constant * 16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E1C0E4F-156A-4D76-9135-8EFBDBDD257A}"/>
              </a:ext>
            </a:extLst>
          </p:cNvPr>
          <p:cNvSpPr txBox="1">
            <a:spLocks/>
          </p:cNvSpPr>
          <p:nvPr/>
        </p:nvSpPr>
        <p:spPr>
          <a:xfrm>
            <a:off x="97536" y="1291318"/>
            <a:ext cx="10515600" cy="62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Branch Instructions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FF5CE2-1DB6-42EF-8403-9FE3EE1E97C5}"/>
              </a:ext>
            </a:extLst>
          </p:cNvPr>
          <p:cNvSpPr/>
          <p:nvPr/>
        </p:nvSpPr>
        <p:spPr>
          <a:xfrm>
            <a:off x="4489079" y="1952318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FA7585-C2C4-4FE8-B8A1-B71ED5A1EF27}"/>
              </a:ext>
            </a:extLst>
          </p:cNvPr>
          <p:cNvSpPr/>
          <p:nvPr/>
        </p:nvSpPr>
        <p:spPr>
          <a:xfrm>
            <a:off x="4709417" y="1952317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17BF41-0E64-4ADB-882D-D06BA89183E2}"/>
              </a:ext>
            </a:extLst>
          </p:cNvPr>
          <p:cNvSpPr/>
          <p:nvPr/>
        </p:nvSpPr>
        <p:spPr>
          <a:xfrm>
            <a:off x="3831734" y="1952317"/>
            <a:ext cx="657345" cy="297453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78B55-E8BB-4672-8950-B5462BA17E5B}"/>
              </a:ext>
            </a:extLst>
          </p:cNvPr>
          <p:cNvSpPr/>
          <p:nvPr/>
        </p:nvSpPr>
        <p:spPr>
          <a:xfrm>
            <a:off x="3174389" y="1952314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F0E534-98B6-4EF8-8834-8813B496C7FC}"/>
              </a:ext>
            </a:extLst>
          </p:cNvPr>
          <p:cNvSpPr/>
          <p:nvPr/>
        </p:nvSpPr>
        <p:spPr>
          <a:xfrm>
            <a:off x="535214" y="1952315"/>
            <a:ext cx="132448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Displacement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E3E06-00FA-40FF-8C78-8090D68C6A08}"/>
              </a:ext>
            </a:extLst>
          </p:cNvPr>
          <p:cNvSpPr/>
          <p:nvPr/>
        </p:nvSpPr>
        <p:spPr>
          <a:xfrm>
            <a:off x="2517044" y="1952314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Rb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F9B5A-2D36-464A-9588-DD122EF03C55}"/>
              </a:ext>
            </a:extLst>
          </p:cNvPr>
          <p:cNvSpPr txBox="1"/>
          <p:nvPr/>
        </p:nvSpPr>
        <p:spPr>
          <a:xfrm>
            <a:off x="5966404" y="1846215"/>
            <a:ext cx="47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BLT, BGE, BLTU, BGEU, BEQ, BNE, Float branches</a:t>
            </a:r>
          </a:p>
          <a:p>
            <a:r>
              <a:rPr lang="en-CA" dirty="0"/>
              <a:t>Branch to </a:t>
            </a:r>
            <a:r>
              <a:rPr lang="en-CA" dirty="0" err="1"/>
              <a:t>Rc</a:t>
            </a:r>
            <a:r>
              <a:rPr lang="en-CA" dirty="0"/>
              <a:t> + displacement * 8; If </a:t>
            </a:r>
            <a:r>
              <a:rPr lang="en-CA" dirty="0" err="1"/>
              <a:t>Rc</a:t>
            </a:r>
            <a:r>
              <a:rPr lang="en-CA" dirty="0"/>
              <a:t>=63 use PC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44A963-9EFE-4ED4-98F5-230AC870FE69}"/>
              </a:ext>
            </a:extLst>
          </p:cNvPr>
          <p:cNvSpPr/>
          <p:nvPr/>
        </p:nvSpPr>
        <p:spPr>
          <a:xfrm>
            <a:off x="1859699" y="1952314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CB897-CDEE-4EA6-82A7-247F0FDFD222}"/>
              </a:ext>
            </a:extLst>
          </p:cNvPr>
          <p:cNvSpPr/>
          <p:nvPr/>
        </p:nvSpPr>
        <p:spPr>
          <a:xfrm>
            <a:off x="4489079" y="264988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19559-9108-46AF-BC22-BEFE9CCD260F}"/>
              </a:ext>
            </a:extLst>
          </p:cNvPr>
          <p:cNvSpPr/>
          <p:nvPr/>
        </p:nvSpPr>
        <p:spPr>
          <a:xfrm>
            <a:off x="4709417" y="264988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4F8AFA-DD22-4511-8A9B-668B37D40BCA}"/>
              </a:ext>
            </a:extLst>
          </p:cNvPr>
          <p:cNvSpPr/>
          <p:nvPr/>
        </p:nvSpPr>
        <p:spPr>
          <a:xfrm>
            <a:off x="3831734" y="2649884"/>
            <a:ext cx="657345" cy="2974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510EB2-28B8-42E6-ADB3-378FCF8FD078}"/>
              </a:ext>
            </a:extLst>
          </p:cNvPr>
          <p:cNvSpPr/>
          <p:nvPr/>
        </p:nvSpPr>
        <p:spPr>
          <a:xfrm>
            <a:off x="3174389" y="2649881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71583E-CB1E-4722-AA1C-D18858F9DE21}"/>
              </a:ext>
            </a:extLst>
          </p:cNvPr>
          <p:cNvSpPr/>
          <p:nvPr/>
        </p:nvSpPr>
        <p:spPr>
          <a:xfrm>
            <a:off x="535214" y="2649882"/>
            <a:ext cx="132448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Displacement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7D5921-74DC-488E-B443-4FD6C52EE648}"/>
              </a:ext>
            </a:extLst>
          </p:cNvPr>
          <p:cNvSpPr/>
          <p:nvPr/>
        </p:nvSpPr>
        <p:spPr>
          <a:xfrm>
            <a:off x="2517044" y="2649881"/>
            <a:ext cx="657345" cy="297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FC0091-5917-49DE-A724-4109618FA9E2}"/>
              </a:ext>
            </a:extLst>
          </p:cNvPr>
          <p:cNvSpPr/>
          <p:nvPr/>
        </p:nvSpPr>
        <p:spPr>
          <a:xfrm>
            <a:off x="1859699" y="2649881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6813E-0753-4949-B87B-15F2A4F1B119}"/>
              </a:ext>
            </a:extLst>
          </p:cNvPr>
          <p:cNvSpPr txBox="1"/>
          <p:nvPr/>
        </p:nvSpPr>
        <p:spPr>
          <a:xfrm>
            <a:off x="5966404" y="2630956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BEQI</a:t>
            </a:r>
          </a:p>
        </p:txBody>
      </p:sp>
    </p:spTree>
    <p:extLst>
      <p:ext uri="{BB962C8B-B14F-4D97-AF65-F5344CB8AC3E}">
        <p14:creationId xmlns:p14="http://schemas.microsoft.com/office/powerpoint/2010/main" val="34082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684</Words>
  <Application>Microsoft Office PowerPoint</Application>
  <PresentationFormat>Widescreen</PresentationFormat>
  <Paragraphs>305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ANY-1 Register File</vt:lpstr>
      <vt:lpstr>ANY-1 Opcodes</vt:lpstr>
      <vt:lpstr>Vector Float Multiply-Add Instructions</vt:lpstr>
      <vt:lpstr>Vector Load / Store Instructions</vt:lpstr>
      <vt:lpstr>Jump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ANY-1 Register File</dc:title>
  <dc:creator>Robert Finch</dc:creator>
  <cp:lastModifiedBy>Robert Finch</cp:lastModifiedBy>
  <cp:revision>38</cp:revision>
  <dcterms:created xsi:type="dcterms:W3CDTF">2021-01-20T20:12:06Z</dcterms:created>
  <dcterms:modified xsi:type="dcterms:W3CDTF">2021-01-23T21:39:16Z</dcterms:modified>
</cp:coreProperties>
</file>