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001125" cy="14401800"/>
  <p:notesSz cx="6858000" cy="9144000"/>
  <p:defaultTextStyle>
    <a:defPPr>
      <a:defRPr lang="en-US"/>
    </a:defPPr>
    <a:lvl1pPr marL="0" algn="l" defTabSz="9143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6" algn="l" defTabSz="9143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33" algn="l" defTabSz="9143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16" algn="l" defTabSz="9143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99" algn="l" defTabSz="9143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83" algn="l" defTabSz="9143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67" algn="l" defTabSz="9143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8" d="100"/>
          <a:sy n="98" d="100"/>
        </p:scale>
        <p:origin x="-1302" y="12"/>
      </p:cViewPr>
      <p:guideLst>
        <p:guide orient="horz" pos="4536"/>
        <p:guide pos="28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5085" y="4473894"/>
            <a:ext cx="7650956" cy="30870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0169" y="8161020"/>
            <a:ext cx="6300788" cy="36804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BAE-1667-4A96-9D29-27BFC94744F9}" type="datetimeFigureOut">
              <a:rPr lang="en-CA" smtClean="0"/>
              <a:t>2016-07-28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8F95-B450-4D5B-BD5A-4CB4A0423C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9532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BAE-1667-4A96-9D29-27BFC94744F9}" type="datetimeFigureOut">
              <a:rPr lang="en-CA" smtClean="0"/>
              <a:t>2016-07-28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8F95-B450-4D5B-BD5A-4CB4A0423C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8347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5816" y="576743"/>
            <a:ext cx="2025253" cy="122882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0056" y="576743"/>
            <a:ext cx="5925741" cy="122882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BAE-1667-4A96-9D29-27BFC94744F9}" type="datetimeFigureOut">
              <a:rPr lang="en-CA" smtClean="0"/>
              <a:t>2016-07-28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8F95-B450-4D5B-BD5A-4CB4A0423C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3017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BAE-1667-4A96-9D29-27BFC94744F9}" type="datetimeFigureOut">
              <a:rPr lang="en-CA" smtClean="0"/>
              <a:t>2016-07-28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8F95-B450-4D5B-BD5A-4CB4A0423C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7561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027" y="9254490"/>
            <a:ext cx="7650956" cy="286035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1027" y="6104100"/>
            <a:ext cx="7650956" cy="315039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5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6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BAE-1667-4A96-9D29-27BFC94744F9}" type="datetimeFigureOut">
              <a:rPr lang="en-CA" smtClean="0"/>
              <a:t>2016-07-28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8F95-B450-4D5B-BD5A-4CB4A0423C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568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0057" y="3360424"/>
            <a:ext cx="3975497" cy="95045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5572" y="3360424"/>
            <a:ext cx="3975497" cy="95045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BAE-1667-4A96-9D29-27BFC94744F9}" type="datetimeFigureOut">
              <a:rPr lang="en-CA" smtClean="0"/>
              <a:t>2016-07-28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8F95-B450-4D5B-BD5A-4CB4A0423C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0602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056" y="3223737"/>
            <a:ext cx="3977060" cy="1343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3" indent="0">
              <a:buNone/>
              <a:defRPr sz="2000" b="1"/>
            </a:lvl2pPr>
            <a:lvl3pPr marL="914366" indent="0">
              <a:buNone/>
              <a:defRPr sz="1800" b="1"/>
            </a:lvl3pPr>
            <a:lvl4pPr marL="1371550" indent="0">
              <a:buNone/>
              <a:defRPr sz="1600" b="1"/>
            </a:lvl4pPr>
            <a:lvl5pPr marL="1828733" indent="0">
              <a:buNone/>
              <a:defRPr sz="1600" b="1"/>
            </a:lvl5pPr>
            <a:lvl6pPr marL="2285916" indent="0">
              <a:buNone/>
              <a:defRPr sz="1600" b="1"/>
            </a:lvl6pPr>
            <a:lvl7pPr marL="2743099" indent="0">
              <a:buNone/>
              <a:defRPr sz="1600" b="1"/>
            </a:lvl7pPr>
            <a:lvl8pPr marL="3200283" indent="0">
              <a:buNone/>
              <a:defRPr sz="1600" b="1"/>
            </a:lvl8pPr>
            <a:lvl9pPr marL="365746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056" y="4567237"/>
            <a:ext cx="3977060" cy="82977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449" y="3223737"/>
            <a:ext cx="3978623" cy="1343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3" indent="0">
              <a:buNone/>
              <a:defRPr sz="2000" b="1"/>
            </a:lvl2pPr>
            <a:lvl3pPr marL="914366" indent="0">
              <a:buNone/>
              <a:defRPr sz="1800" b="1"/>
            </a:lvl3pPr>
            <a:lvl4pPr marL="1371550" indent="0">
              <a:buNone/>
              <a:defRPr sz="1600" b="1"/>
            </a:lvl4pPr>
            <a:lvl5pPr marL="1828733" indent="0">
              <a:buNone/>
              <a:defRPr sz="1600" b="1"/>
            </a:lvl5pPr>
            <a:lvl6pPr marL="2285916" indent="0">
              <a:buNone/>
              <a:defRPr sz="1600" b="1"/>
            </a:lvl6pPr>
            <a:lvl7pPr marL="2743099" indent="0">
              <a:buNone/>
              <a:defRPr sz="1600" b="1"/>
            </a:lvl7pPr>
            <a:lvl8pPr marL="3200283" indent="0">
              <a:buNone/>
              <a:defRPr sz="1600" b="1"/>
            </a:lvl8pPr>
            <a:lvl9pPr marL="365746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449" y="4567237"/>
            <a:ext cx="3978623" cy="82977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BAE-1667-4A96-9D29-27BFC94744F9}" type="datetimeFigureOut">
              <a:rPr lang="en-CA" smtClean="0"/>
              <a:t>2016-07-28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8F95-B450-4D5B-BD5A-4CB4A0423C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8035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BAE-1667-4A96-9D29-27BFC94744F9}" type="datetimeFigureOut">
              <a:rPr lang="en-CA" smtClean="0"/>
              <a:t>2016-07-28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8F95-B450-4D5B-BD5A-4CB4A0423C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861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BAE-1667-4A96-9D29-27BFC94744F9}" type="datetimeFigureOut">
              <a:rPr lang="en-CA" smtClean="0"/>
              <a:t>2016-07-28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8F95-B450-4D5B-BD5A-4CB4A0423C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2730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059" y="573406"/>
            <a:ext cx="2961308" cy="244030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9190" y="573409"/>
            <a:ext cx="5031879" cy="12291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0059" y="3013714"/>
            <a:ext cx="2961308" cy="9851231"/>
          </a:xfrm>
        </p:spPr>
        <p:txBody>
          <a:bodyPr/>
          <a:lstStyle>
            <a:lvl1pPr marL="0" indent="0">
              <a:buNone/>
              <a:defRPr sz="1400"/>
            </a:lvl1pPr>
            <a:lvl2pPr marL="457183" indent="0">
              <a:buNone/>
              <a:defRPr sz="1200"/>
            </a:lvl2pPr>
            <a:lvl3pPr marL="914366" indent="0">
              <a:buNone/>
              <a:defRPr sz="1000"/>
            </a:lvl3pPr>
            <a:lvl4pPr marL="1371550" indent="0">
              <a:buNone/>
              <a:defRPr sz="900"/>
            </a:lvl4pPr>
            <a:lvl5pPr marL="1828733" indent="0">
              <a:buNone/>
              <a:defRPr sz="900"/>
            </a:lvl5pPr>
            <a:lvl6pPr marL="2285916" indent="0">
              <a:buNone/>
              <a:defRPr sz="900"/>
            </a:lvl6pPr>
            <a:lvl7pPr marL="2743099" indent="0">
              <a:buNone/>
              <a:defRPr sz="900"/>
            </a:lvl7pPr>
            <a:lvl8pPr marL="3200283" indent="0">
              <a:buNone/>
              <a:defRPr sz="900"/>
            </a:lvl8pPr>
            <a:lvl9pPr marL="365746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BAE-1667-4A96-9D29-27BFC94744F9}" type="datetimeFigureOut">
              <a:rPr lang="en-CA" smtClean="0"/>
              <a:t>2016-07-28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8F95-B450-4D5B-BD5A-4CB4A0423C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6688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4284" y="10081263"/>
            <a:ext cx="5400675" cy="11901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64284" y="1286829"/>
            <a:ext cx="5400675" cy="8641080"/>
          </a:xfrm>
        </p:spPr>
        <p:txBody>
          <a:bodyPr/>
          <a:lstStyle>
            <a:lvl1pPr marL="0" indent="0">
              <a:buNone/>
              <a:defRPr sz="3200"/>
            </a:lvl1pPr>
            <a:lvl2pPr marL="457183" indent="0">
              <a:buNone/>
              <a:defRPr sz="2800"/>
            </a:lvl2pPr>
            <a:lvl3pPr marL="914366" indent="0">
              <a:buNone/>
              <a:defRPr sz="2400"/>
            </a:lvl3pPr>
            <a:lvl4pPr marL="1371550" indent="0">
              <a:buNone/>
              <a:defRPr sz="2000"/>
            </a:lvl4pPr>
            <a:lvl5pPr marL="1828733" indent="0">
              <a:buNone/>
              <a:defRPr sz="2000"/>
            </a:lvl5pPr>
            <a:lvl6pPr marL="2285916" indent="0">
              <a:buNone/>
              <a:defRPr sz="2000"/>
            </a:lvl6pPr>
            <a:lvl7pPr marL="2743099" indent="0">
              <a:buNone/>
              <a:defRPr sz="2000"/>
            </a:lvl7pPr>
            <a:lvl8pPr marL="3200283" indent="0">
              <a:buNone/>
              <a:defRPr sz="2000"/>
            </a:lvl8pPr>
            <a:lvl9pPr marL="3657467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4284" y="11271413"/>
            <a:ext cx="5400675" cy="1690210"/>
          </a:xfrm>
        </p:spPr>
        <p:txBody>
          <a:bodyPr/>
          <a:lstStyle>
            <a:lvl1pPr marL="0" indent="0">
              <a:buNone/>
              <a:defRPr sz="1400"/>
            </a:lvl1pPr>
            <a:lvl2pPr marL="457183" indent="0">
              <a:buNone/>
              <a:defRPr sz="1200"/>
            </a:lvl2pPr>
            <a:lvl3pPr marL="914366" indent="0">
              <a:buNone/>
              <a:defRPr sz="1000"/>
            </a:lvl3pPr>
            <a:lvl4pPr marL="1371550" indent="0">
              <a:buNone/>
              <a:defRPr sz="900"/>
            </a:lvl4pPr>
            <a:lvl5pPr marL="1828733" indent="0">
              <a:buNone/>
              <a:defRPr sz="900"/>
            </a:lvl5pPr>
            <a:lvl6pPr marL="2285916" indent="0">
              <a:buNone/>
              <a:defRPr sz="900"/>
            </a:lvl6pPr>
            <a:lvl7pPr marL="2743099" indent="0">
              <a:buNone/>
              <a:defRPr sz="900"/>
            </a:lvl7pPr>
            <a:lvl8pPr marL="3200283" indent="0">
              <a:buNone/>
              <a:defRPr sz="900"/>
            </a:lvl8pPr>
            <a:lvl9pPr marL="365746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BAE-1667-4A96-9D29-27BFC94744F9}" type="datetimeFigureOut">
              <a:rPr lang="en-CA" smtClean="0"/>
              <a:t>2016-07-28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8F95-B450-4D5B-BD5A-4CB4A0423C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5975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0056" y="576740"/>
            <a:ext cx="8101013" cy="2400300"/>
          </a:xfrm>
          <a:prstGeom prst="rect">
            <a:avLst/>
          </a:prstGeom>
        </p:spPr>
        <p:txBody>
          <a:bodyPr vert="horz" lIns="91437" tIns="45718" rIns="91437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056" y="3360424"/>
            <a:ext cx="8101013" cy="9504522"/>
          </a:xfrm>
          <a:prstGeom prst="rect">
            <a:avLst/>
          </a:prstGeom>
        </p:spPr>
        <p:txBody>
          <a:bodyPr vert="horz" lIns="91437" tIns="45718" rIns="91437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0056" y="13348337"/>
            <a:ext cx="2100263" cy="766764"/>
          </a:xfrm>
          <a:prstGeom prst="rect">
            <a:avLst/>
          </a:prstGeom>
        </p:spPr>
        <p:txBody>
          <a:bodyPr vert="horz" lIns="91437" tIns="45718" rIns="91437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FDBAE-1667-4A96-9D29-27BFC94744F9}" type="datetimeFigureOut">
              <a:rPr lang="en-CA" smtClean="0"/>
              <a:t>2016-07-28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75385" y="13348337"/>
            <a:ext cx="2850356" cy="766764"/>
          </a:xfrm>
          <a:prstGeom prst="rect">
            <a:avLst/>
          </a:prstGeom>
        </p:spPr>
        <p:txBody>
          <a:bodyPr vert="horz" lIns="91437" tIns="45718" rIns="91437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0806" y="13348337"/>
            <a:ext cx="2100263" cy="766764"/>
          </a:xfrm>
          <a:prstGeom prst="rect">
            <a:avLst/>
          </a:prstGeom>
        </p:spPr>
        <p:txBody>
          <a:bodyPr vert="horz" lIns="91437" tIns="45718" rIns="91437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28F95-B450-4D5B-BD5A-4CB4A0423C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3493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66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7" indent="-342887" algn="l" defTabSz="914366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23" indent="-285740" algn="l" defTabSz="914366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8" indent="-228592" algn="l" defTabSz="9143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41" indent="-228592" algn="l" defTabSz="914366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25" indent="-228592" algn="l" defTabSz="914366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08" indent="-228592" algn="l" defTabSz="9143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2" indent="-228592" algn="l" defTabSz="9143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5" indent="-228592" algn="l" defTabSz="9143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58" indent="-228592" algn="l" defTabSz="9143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6" algn="l" defTabSz="9143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3" algn="l" defTabSz="9143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6" algn="l" defTabSz="9143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9" algn="l" defTabSz="9143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3" algn="l" defTabSz="9143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7" algn="l" defTabSz="9143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42"/>
          <p:cNvSpPr/>
          <p:nvPr/>
        </p:nvSpPr>
        <p:spPr>
          <a:xfrm>
            <a:off x="547844" y="1675656"/>
            <a:ext cx="5072272" cy="10684668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7" tIns="45718" rIns="91437" bIns="45718" spcCol="0" rtlCol="0" anchor="b"/>
          <a:lstStyle/>
          <a:p>
            <a:r>
              <a:rPr lang="en-CA" dirty="0" smtClean="0">
                <a:solidFill>
                  <a:schemeClr val="tx1"/>
                </a:solidFill>
              </a:rPr>
              <a:t>Multi-port memory controller (8 ports, 1 not shown)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787940" y="1879848"/>
            <a:ext cx="91440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7" tIns="45718" rIns="91437" bIns="45718" spcCol="0" rtlCol="0" anchor="ctr"/>
          <a:lstStyle/>
          <a:p>
            <a:pPr algn="ctr"/>
            <a:r>
              <a:rPr lang="en-CA" sz="1200" dirty="0"/>
              <a:t>Video Port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2372116" y="187381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7" tIns="45718" rIns="91437" bIns="45718" spcCol="0" rtlCol="0" anchor="ctr"/>
          <a:lstStyle/>
          <a:p>
            <a:pPr algn="ctr"/>
            <a:r>
              <a:rPr lang="en-CA" sz="1400" dirty="0"/>
              <a:t>512 bit (64 byte)</a:t>
            </a:r>
          </a:p>
          <a:p>
            <a:pPr algn="ctr"/>
            <a:r>
              <a:rPr lang="en-CA" sz="1400" dirty="0"/>
              <a:t>cache</a:t>
            </a:r>
          </a:p>
        </p:txBody>
      </p:sp>
      <p:cxnSp>
        <p:nvCxnSpPr>
          <p:cNvPr id="146" name="Straight Arrow Connector 145"/>
          <p:cNvCxnSpPr>
            <a:endCxn id="144" idx="3"/>
          </p:cNvCxnSpPr>
          <p:nvPr/>
        </p:nvCxnSpPr>
        <p:spPr>
          <a:xfrm flipH="1">
            <a:off x="1702340" y="2203884"/>
            <a:ext cx="6576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144" idx="1"/>
          </p:cNvCxnSpPr>
          <p:nvPr/>
        </p:nvCxnSpPr>
        <p:spPr>
          <a:xfrm flipH="1">
            <a:off x="211877" y="2203884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-9083" y="1957667"/>
            <a:ext cx="550145" cy="246217"/>
          </a:xfrm>
          <a:prstGeom prst="rect">
            <a:avLst/>
          </a:prstGeom>
          <a:noFill/>
        </p:spPr>
        <p:txBody>
          <a:bodyPr wrap="none" lIns="91437" tIns="45718" rIns="91437" bIns="45718" rtlCol="0">
            <a:spAutoFit/>
          </a:bodyPr>
          <a:lstStyle/>
          <a:p>
            <a:r>
              <a:rPr lang="en-CA" sz="1000" dirty="0"/>
              <a:t>128 bit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1786700" y="1886209"/>
            <a:ext cx="550145" cy="246217"/>
          </a:xfrm>
          <a:prstGeom prst="rect">
            <a:avLst/>
          </a:prstGeom>
          <a:noFill/>
        </p:spPr>
        <p:txBody>
          <a:bodyPr wrap="none" lIns="91437" tIns="45718" rIns="91437" bIns="45718" rtlCol="0">
            <a:spAutoFit/>
          </a:bodyPr>
          <a:lstStyle/>
          <a:p>
            <a:r>
              <a:rPr lang="en-CA" sz="1000" dirty="0"/>
              <a:t>128 bit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768832" y="2994992"/>
            <a:ext cx="914400" cy="628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7" tIns="45718" rIns="91437" bIns="45718" spcCol="0" rtlCol="0" anchor="ctr"/>
          <a:lstStyle/>
          <a:p>
            <a:pPr algn="ctr"/>
            <a:r>
              <a:rPr lang="en-CA" sz="1200" dirty="0"/>
              <a:t>ENET Controller Port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2360005" y="299499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7" tIns="45718" rIns="91437" bIns="45718" spcCol="0" rtlCol="0" anchor="ctr"/>
          <a:lstStyle/>
          <a:p>
            <a:pPr algn="ctr"/>
            <a:r>
              <a:rPr lang="en-CA" sz="1400" dirty="0"/>
              <a:t>128 bit (16 byte)</a:t>
            </a:r>
          </a:p>
          <a:p>
            <a:pPr algn="ctr"/>
            <a:r>
              <a:rPr lang="en-CA" sz="1400" dirty="0"/>
              <a:t>Read cache</a:t>
            </a:r>
          </a:p>
        </p:txBody>
      </p:sp>
      <p:cxnSp>
        <p:nvCxnSpPr>
          <p:cNvPr id="152" name="Straight Arrow Connector 151"/>
          <p:cNvCxnSpPr/>
          <p:nvPr/>
        </p:nvCxnSpPr>
        <p:spPr>
          <a:xfrm flipH="1">
            <a:off x="1683233" y="3175992"/>
            <a:ext cx="6767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1702341" y="3452192"/>
            <a:ext cx="3770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2079407" y="3452193"/>
            <a:ext cx="0" cy="731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2079408" y="4184104"/>
            <a:ext cx="14448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1677394" y="2914880"/>
            <a:ext cx="567778" cy="261606"/>
          </a:xfrm>
          <a:prstGeom prst="rect">
            <a:avLst/>
          </a:prstGeom>
          <a:noFill/>
        </p:spPr>
        <p:txBody>
          <a:bodyPr wrap="none" lIns="91437" tIns="45718" rIns="91437" bIns="45718" rtlCol="0">
            <a:spAutoFit/>
          </a:bodyPr>
          <a:lstStyle/>
          <a:p>
            <a:r>
              <a:rPr lang="en-CA" sz="1100" dirty="0"/>
              <a:t>32 bits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4477" y="3027757"/>
            <a:ext cx="567778" cy="261606"/>
          </a:xfrm>
          <a:prstGeom prst="rect">
            <a:avLst/>
          </a:prstGeom>
          <a:noFill/>
        </p:spPr>
        <p:txBody>
          <a:bodyPr wrap="none" lIns="91437" tIns="45718" rIns="91437" bIns="45718" rtlCol="0">
            <a:spAutoFit/>
          </a:bodyPr>
          <a:lstStyle/>
          <a:p>
            <a:r>
              <a:rPr lang="en-CA" sz="1100" dirty="0"/>
              <a:t>32 bits</a:t>
            </a:r>
          </a:p>
        </p:txBody>
      </p:sp>
      <p:cxnSp>
        <p:nvCxnSpPr>
          <p:cNvPr id="158" name="Straight Arrow Connector 157"/>
          <p:cNvCxnSpPr>
            <a:stCxn id="150" idx="1"/>
          </p:cNvCxnSpPr>
          <p:nvPr/>
        </p:nvCxnSpPr>
        <p:spPr>
          <a:xfrm flipH="1">
            <a:off x="161522" y="3309470"/>
            <a:ext cx="60731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3549218" y="3909392"/>
            <a:ext cx="914400" cy="634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7" tIns="45718" rIns="91437" bIns="45718" spcCol="0" rtlCol="0" anchor="ctr"/>
          <a:lstStyle/>
          <a:p>
            <a:pPr algn="ctr"/>
            <a:r>
              <a:rPr lang="en-CA" sz="1200" dirty="0"/>
              <a:t>32 to 128 bit write encoder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747306" y="4482264"/>
            <a:ext cx="914400" cy="628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7" tIns="45718" rIns="91437" bIns="45718" spcCol="0" rtlCol="0" anchor="ctr"/>
          <a:lstStyle/>
          <a:p>
            <a:pPr algn="ctr"/>
            <a:r>
              <a:rPr lang="en-CA" sz="1200" dirty="0"/>
              <a:t>SDC RAM Controller Port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2338479" y="448226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7" tIns="45718" rIns="91437" bIns="45718" spcCol="0" rtlCol="0" anchor="ctr"/>
          <a:lstStyle/>
          <a:p>
            <a:pPr algn="ctr"/>
            <a:r>
              <a:rPr lang="en-CA" sz="1400" dirty="0"/>
              <a:t>128 bit (16 byte)</a:t>
            </a:r>
          </a:p>
          <a:p>
            <a:pPr algn="ctr"/>
            <a:r>
              <a:rPr lang="en-CA" sz="1400" dirty="0"/>
              <a:t>Read cache</a:t>
            </a:r>
          </a:p>
        </p:txBody>
      </p:sp>
      <p:cxnSp>
        <p:nvCxnSpPr>
          <p:cNvPr id="162" name="Straight Arrow Connector 161"/>
          <p:cNvCxnSpPr/>
          <p:nvPr/>
        </p:nvCxnSpPr>
        <p:spPr>
          <a:xfrm flipH="1">
            <a:off x="1661707" y="4663264"/>
            <a:ext cx="6767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1680815" y="4939464"/>
            <a:ext cx="3770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2057881" y="4939465"/>
            <a:ext cx="0" cy="731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2057882" y="5671376"/>
            <a:ext cx="14448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1655868" y="4402152"/>
            <a:ext cx="567778" cy="261606"/>
          </a:xfrm>
          <a:prstGeom prst="rect">
            <a:avLst/>
          </a:prstGeom>
          <a:noFill/>
        </p:spPr>
        <p:txBody>
          <a:bodyPr wrap="none" lIns="91437" tIns="45718" rIns="91437" bIns="45718" rtlCol="0">
            <a:spAutoFit/>
          </a:bodyPr>
          <a:lstStyle/>
          <a:p>
            <a:r>
              <a:rPr lang="en-CA" sz="1100" dirty="0"/>
              <a:t>32 bits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4477" y="4524153"/>
            <a:ext cx="567778" cy="261606"/>
          </a:xfrm>
          <a:prstGeom prst="rect">
            <a:avLst/>
          </a:prstGeom>
          <a:noFill/>
        </p:spPr>
        <p:txBody>
          <a:bodyPr wrap="none" lIns="91437" tIns="45718" rIns="91437" bIns="45718" rtlCol="0">
            <a:spAutoFit/>
          </a:bodyPr>
          <a:lstStyle/>
          <a:p>
            <a:r>
              <a:rPr lang="en-CA" sz="1100" dirty="0"/>
              <a:t>32 bits</a:t>
            </a:r>
          </a:p>
        </p:txBody>
      </p:sp>
      <p:cxnSp>
        <p:nvCxnSpPr>
          <p:cNvPr id="168" name="Straight Arrow Connector 167"/>
          <p:cNvCxnSpPr/>
          <p:nvPr/>
        </p:nvCxnSpPr>
        <p:spPr>
          <a:xfrm flipH="1">
            <a:off x="139997" y="4796742"/>
            <a:ext cx="592163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angle 168"/>
          <p:cNvSpPr/>
          <p:nvPr/>
        </p:nvSpPr>
        <p:spPr>
          <a:xfrm>
            <a:off x="3527692" y="5396664"/>
            <a:ext cx="914400" cy="634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7" tIns="45718" rIns="91437" bIns="45718" spcCol="0" rtlCol="0" anchor="ctr"/>
          <a:lstStyle/>
          <a:p>
            <a:pPr algn="ctr"/>
            <a:r>
              <a:rPr lang="en-CA" sz="1200" dirty="0"/>
              <a:t>32 to 128 bit write encoder</a:t>
            </a:r>
          </a:p>
        </p:txBody>
      </p:sp>
      <p:sp>
        <p:nvSpPr>
          <p:cNvPr id="170" name="Rectangle 169"/>
          <p:cNvSpPr/>
          <p:nvPr/>
        </p:nvSpPr>
        <p:spPr>
          <a:xfrm>
            <a:off x="816768" y="5924128"/>
            <a:ext cx="914400" cy="628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7" tIns="45718" rIns="91437" bIns="45718" spcCol="0" rtlCol="0" anchor="ctr"/>
          <a:lstStyle/>
          <a:p>
            <a:pPr algn="ctr"/>
            <a:r>
              <a:rPr lang="en-CA" sz="1200" dirty="0"/>
              <a:t>CPU Port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2407941" y="592412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7" tIns="45718" rIns="91437" bIns="45718" spcCol="0" rtlCol="0" anchor="ctr"/>
          <a:lstStyle/>
          <a:p>
            <a:pPr algn="ctr"/>
            <a:r>
              <a:rPr lang="en-CA" sz="1400" dirty="0"/>
              <a:t>128 bit (16 byte)</a:t>
            </a:r>
          </a:p>
          <a:p>
            <a:pPr algn="ctr"/>
            <a:r>
              <a:rPr lang="en-CA" sz="1400" dirty="0"/>
              <a:t>Read cache</a:t>
            </a:r>
          </a:p>
        </p:txBody>
      </p:sp>
      <p:cxnSp>
        <p:nvCxnSpPr>
          <p:cNvPr id="172" name="Straight Arrow Connector 171"/>
          <p:cNvCxnSpPr/>
          <p:nvPr/>
        </p:nvCxnSpPr>
        <p:spPr>
          <a:xfrm flipH="1">
            <a:off x="1731169" y="6105128"/>
            <a:ext cx="6767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1750277" y="6381328"/>
            <a:ext cx="3770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2127343" y="6381328"/>
            <a:ext cx="0" cy="731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2127343" y="7113240"/>
            <a:ext cx="14448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1725330" y="5844016"/>
            <a:ext cx="567778" cy="261606"/>
          </a:xfrm>
          <a:prstGeom prst="rect">
            <a:avLst/>
          </a:prstGeom>
          <a:noFill/>
        </p:spPr>
        <p:txBody>
          <a:bodyPr wrap="none" lIns="91437" tIns="45718" rIns="91437" bIns="45718" rtlCol="0">
            <a:spAutoFit/>
          </a:bodyPr>
          <a:lstStyle/>
          <a:p>
            <a:r>
              <a:rPr lang="en-CA" sz="1100" dirty="0"/>
              <a:t>32 bits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164375" y="5966432"/>
            <a:ext cx="567778" cy="261606"/>
          </a:xfrm>
          <a:prstGeom prst="rect">
            <a:avLst/>
          </a:prstGeom>
          <a:noFill/>
        </p:spPr>
        <p:txBody>
          <a:bodyPr wrap="none" lIns="91437" tIns="45718" rIns="91437" bIns="45718" rtlCol="0">
            <a:spAutoFit/>
          </a:bodyPr>
          <a:lstStyle/>
          <a:p>
            <a:r>
              <a:rPr lang="en-CA" sz="1100" dirty="0"/>
              <a:t>32 bits</a:t>
            </a:r>
          </a:p>
        </p:txBody>
      </p:sp>
      <p:cxnSp>
        <p:nvCxnSpPr>
          <p:cNvPr id="178" name="Straight Arrow Connector 177"/>
          <p:cNvCxnSpPr>
            <a:stCxn id="170" idx="1"/>
          </p:cNvCxnSpPr>
          <p:nvPr/>
        </p:nvCxnSpPr>
        <p:spPr>
          <a:xfrm flipH="1">
            <a:off x="209458" y="6238606"/>
            <a:ext cx="60731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/>
          <p:cNvSpPr/>
          <p:nvPr/>
        </p:nvSpPr>
        <p:spPr>
          <a:xfrm>
            <a:off x="3597154" y="6838528"/>
            <a:ext cx="914400" cy="634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7" tIns="45718" rIns="91437" bIns="45718" spcCol="0" rtlCol="0" anchor="ctr"/>
          <a:lstStyle/>
          <a:p>
            <a:pPr algn="ctr"/>
            <a:r>
              <a:rPr lang="en-CA" sz="1200" dirty="0"/>
              <a:t>32 to 128 bit write encoder</a:t>
            </a:r>
          </a:p>
        </p:txBody>
      </p:sp>
      <p:sp>
        <p:nvSpPr>
          <p:cNvPr id="180" name="Rectangle 179"/>
          <p:cNvSpPr/>
          <p:nvPr/>
        </p:nvSpPr>
        <p:spPr>
          <a:xfrm>
            <a:off x="5903956" y="1747665"/>
            <a:ext cx="2304256" cy="5904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7" tIns="45718" rIns="91437" bIns="45718" spcCol="0" rtlCol="0" anchor="ctr"/>
          <a:lstStyle/>
          <a:p>
            <a:pPr algn="ctr"/>
            <a:r>
              <a:rPr lang="en-CA" dirty="0" err="1" smtClean="0"/>
              <a:t>DDRx</a:t>
            </a:r>
            <a:r>
              <a:rPr lang="en-CA" dirty="0" smtClean="0"/>
              <a:t> SDRAM Controller</a:t>
            </a:r>
            <a:endParaRPr lang="en-CA" dirty="0"/>
          </a:p>
        </p:txBody>
      </p:sp>
      <p:cxnSp>
        <p:nvCxnSpPr>
          <p:cNvPr id="181" name="Straight Connector 180"/>
          <p:cNvCxnSpPr/>
          <p:nvPr/>
        </p:nvCxnSpPr>
        <p:spPr>
          <a:xfrm>
            <a:off x="4967852" y="1959404"/>
            <a:ext cx="0" cy="99688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 flipH="1">
            <a:off x="5336275" y="1886210"/>
            <a:ext cx="1" cy="100420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 flipH="1">
            <a:off x="5336276" y="3037295"/>
            <a:ext cx="5676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5336276" y="2730214"/>
            <a:ext cx="1366907" cy="307773"/>
          </a:xfrm>
          <a:prstGeom prst="rect">
            <a:avLst/>
          </a:prstGeom>
          <a:noFill/>
        </p:spPr>
        <p:txBody>
          <a:bodyPr wrap="none" lIns="91437" tIns="45718" rIns="91437" bIns="45718" rtlCol="0">
            <a:spAutoFit/>
          </a:bodyPr>
          <a:lstStyle/>
          <a:p>
            <a:r>
              <a:rPr lang="en-CA" sz="1400" dirty="0"/>
              <a:t>128 bit read bus</a:t>
            </a:r>
          </a:p>
        </p:txBody>
      </p:sp>
      <p:cxnSp>
        <p:nvCxnSpPr>
          <p:cNvPr id="185" name="Straight Arrow Connector 184"/>
          <p:cNvCxnSpPr>
            <a:endCxn id="145" idx="3"/>
          </p:cNvCxnSpPr>
          <p:nvPr/>
        </p:nvCxnSpPr>
        <p:spPr>
          <a:xfrm flipH="1">
            <a:off x="3286516" y="2331012"/>
            <a:ext cx="20497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 flipH="1" flipV="1">
            <a:off x="3274406" y="3298906"/>
            <a:ext cx="2061871" cy="10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>
            <a:endCxn id="161" idx="3"/>
          </p:cNvCxnSpPr>
          <p:nvPr/>
        </p:nvCxnSpPr>
        <p:spPr>
          <a:xfrm flipH="1">
            <a:off x="3252879" y="4939464"/>
            <a:ext cx="208339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endCxn id="171" idx="3"/>
          </p:cNvCxnSpPr>
          <p:nvPr/>
        </p:nvCxnSpPr>
        <p:spPr>
          <a:xfrm flipH="1">
            <a:off x="3322341" y="6381328"/>
            <a:ext cx="201393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stCxn id="159" idx="3"/>
          </p:cNvCxnSpPr>
          <p:nvPr/>
        </p:nvCxnSpPr>
        <p:spPr>
          <a:xfrm>
            <a:off x="4463618" y="4226768"/>
            <a:ext cx="50423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stCxn id="169" idx="3"/>
          </p:cNvCxnSpPr>
          <p:nvPr/>
        </p:nvCxnSpPr>
        <p:spPr>
          <a:xfrm>
            <a:off x="4442092" y="5714040"/>
            <a:ext cx="5257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>
            <a:stCxn id="179" idx="3"/>
          </p:cNvCxnSpPr>
          <p:nvPr/>
        </p:nvCxnSpPr>
        <p:spPr>
          <a:xfrm>
            <a:off x="4511554" y="7155904"/>
            <a:ext cx="45629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>
            <a:off x="4967852" y="5396664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/>
          <p:cNvSpPr txBox="1"/>
          <p:nvPr/>
        </p:nvSpPr>
        <p:spPr>
          <a:xfrm>
            <a:off x="5382617" y="5088889"/>
            <a:ext cx="1417049" cy="307773"/>
          </a:xfrm>
          <a:prstGeom prst="rect">
            <a:avLst/>
          </a:prstGeom>
          <a:noFill/>
        </p:spPr>
        <p:txBody>
          <a:bodyPr wrap="none" lIns="91437" tIns="45718" rIns="91437" bIns="45718" rtlCol="0">
            <a:spAutoFit/>
          </a:bodyPr>
          <a:lstStyle/>
          <a:p>
            <a:r>
              <a:rPr lang="en-CA" sz="1400" dirty="0"/>
              <a:t>128 bit write bus</a:t>
            </a:r>
          </a:p>
        </p:txBody>
      </p:sp>
      <p:cxnSp>
        <p:nvCxnSpPr>
          <p:cNvPr id="194" name="Straight Arrow Connector 193"/>
          <p:cNvCxnSpPr>
            <a:stCxn id="180" idx="3"/>
          </p:cNvCxnSpPr>
          <p:nvPr/>
        </p:nvCxnSpPr>
        <p:spPr>
          <a:xfrm>
            <a:off x="8208212" y="4699992"/>
            <a:ext cx="6122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7812360" y="4402153"/>
            <a:ext cx="969490" cy="307773"/>
          </a:xfrm>
          <a:prstGeom prst="rect">
            <a:avLst/>
          </a:prstGeom>
          <a:noFill/>
        </p:spPr>
        <p:txBody>
          <a:bodyPr wrap="none" lIns="91437" tIns="45718" rIns="91437" bIns="45718" rtlCol="0">
            <a:spAutoFit/>
          </a:bodyPr>
          <a:lstStyle/>
          <a:p>
            <a:r>
              <a:rPr lang="en-CA" sz="1400" dirty="0"/>
              <a:t>16 bit data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872300" y="7451973"/>
            <a:ext cx="914400" cy="628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7" tIns="45718" rIns="91437" bIns="45718" spcCol="0" rtlCol="0" anchor="ctr"/>
          <a:lstStyle/>
          <a:p>
            <a:pPr algn="ctr"/>
            <a:r>
              <a:rPr lang="en-CA" sz="1200" dirty="0" smtClean="0"/>
              <a:t>GFX </a:t>
            </a:r>
            <a:r>
              <a:rPr lang="en-CA" sz="1200" dirty="0" err="1" smtClean="0"/>
              <a:t>Accel</a:t>
            </a:r>
            <a:r>
              <a:rPr lang="en-CA" sz="1200" dirty="0" smtClean="0"/>
              <a:t> Port</a:t>
            </a:r>
            <a:endParaRPr lang="en-CA" sz="1200" dirty="0"/>
          </a:p>
        </p:txBody>
      </p:sp>
      <p:sp>
        <p:nvSpPr>
          <p:cNvPr id="198" name="Rectangle 197"/>
          <p:cNvSpPr/>
          <p:nvPr/>
        </p:nvSpPr>
        <p:spPr>
          <a:xfrm>
            <a:off x="2425107" y="745043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7" tIns="45718" rIns="91437" bIns="45718" spcCol="0" rtlCol="0" anchor="ctr"/>
          <a:lstStyle/>
          <a:p>
            <a:pPr algn="ctr"/>
            <a:r>
              <a:rPr lang="en-CA" sz="1400" dirty="0"/>
              <a:t>128 bit (16 byte)</a:t>
            </a:r>
          </a:p>
          <a:p>
            <a:pPr algn="ctr"/>
            <a:r>
              <a:rPr lang="en-CA" sz="1400" dirty="0"/>
              <a:t>Read cache</a:t>
            </a:r>
          </a:p>
        </p:txBody>
      </p:sp>
      <p:cxnSp>
        <p:nvCxnSpPr>
          <p:cNvPr id="202" name="Straight Arrow Connector 201"/>
          <p:cNvCxnSpPr/>
          <p:nvPr/>
        </p:nvCxnSpPr>
        <p:spPr>
          <a:xfrm flipH="1">
            <a:off x="3339507" y="7907635"/>
            <a:ext cx="19967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endCxn id="196" idx="3"/>
          </p:cNvCxnSpPr>
          <p:nvPr/>
        </p:nvCxnSpPr>
        <p:spPr>
          <a:xfrm flipH="1">
            <a:off x="1786700" y="7766451"/>
            <a:ext cx="63840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/>
          <p:cNvSpPr txBox="1"/>
          <p:nvPr/>
        </p:nvSpPr>
        <p:spPr>
          <a:xfrm>
            <a:off x="1852270" y="7529212"/>
            <a:ext cx="550145" cy="246217"/>
          </a:xfrm>
          <a:prstGeom prst="rect">
            <a:avLst/>
          </a:prstGeom>
          <a:noFill/>
        </p:spPr>
        <p:txBody>
          <a:bodyPr wrap="none" lIns="91437" tIns="45718" rIns="91437" bIns="45718" rtlCol="0">
            <a:spAutoFit/>
          </a:bodyPr>
          <a:lstStyle/>
          <a:p>
            <a:r>
              <a:rPr lang="en-CA" sz="1000" dirty="0"/>
              <a:t>128 bit</a:t>
            </a:r>
          </a:p>
        </p:txBody>
      </p:sp>
      <p:cxnSp>
        <p:nvCxnSpPr>
          <p:cNvPr id="207" name="Straight Connector 206"/>
          <p:cNvCxnSpPr/>
          <p:nvPr/>
        </p:nvCxnSpPr>
        <p:spPr>
          <a:xfrm>
            <a:off x="1786700" y="7907635"/>
            <a:ext cx="2927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>
            <a:off x="2079408" y="7907635"/>
            <a:ext cx="0" cy="636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/>
          <p:nvPr/>
        </p:nvCxnSpPr>
        <p:spPr>
          <a:xfrm>
            <a:off x="2105903" y="8543900"/>
            <a:ext cx="286194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/>
          <p:nvPr/>
        </p:nvCxnSpPr>
        <p:spPr>
          <a:xfrm flipH="1">
            <a:off x="237941" y="7755541"/>
            <a:ext cx="60731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/>
          <p:cNvSpPr txBox="1"/>
          <p:nvPr/>
        </p:nvSpPr>
        <p:spPr>
          <a:xfrm>
            <a:off x="0" y="7509324"/>
            <a:ext cx="550145" cy="246217"/>
          </a:xfrm>
          <a:prstGeom prst="rect">
            <a:avLst/>
          </a:prstGeom>
          <a:noFill/>
        </p:spPr>
        <p:txBody>
          <a:bodyPr wrap="none" lIns="91437" tIns="45718" rIns="91437" bIns="45718" rtlCol="0">
            <a:spAutoFit/>
          </a:bodyPr>
          <a:lstStyle/>
          <a:p>
            <a:r>
              <a:rPr lang="en-CA" sz="1000" dirty="0"/>
              <a:t>128 bit</a:t>
            </a:r>
          </a:p>
        </p:txBody>
      </p:sp>
      <p:sp>
        <p:nvSpPr>
          <p:cNvPr id="214" name="Rectangle 213"/>
          <p:cNvSpPr/>
          <p:nvPr/>
        </p:nvSpPr>
        <p:spPr>
          <a:xfrm>
            <a:off x="872300" y="8759924"/>
            <a:ext cx="914400" cy="628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7" tIns="45718" rIns="91437" bIns="45718" spcCol="0" rtlCol="0" anchor="ctr"/>
          <a:lstStyle/>
          <a:p>
            <a:pPr algn="ctr"/>
            <a:r>
              <a:rPr lang="en-CA" sz="1200" dirty="0" smtClean="0"/>
              <a:t>Sprite Read Port</a:t>
            </a:r>
            <a:endParaRPr lang="en-CA" sz="1200" dirty="0"/>
          </a:p>
        </p:txBody>
      </p:sp>
      <p:sp>
        <p:nvSpPr>
          <p:cNvPr id="215" name="Rectangle 214"/>
          <p:cNvSpPr/>
          <p:nvPr/>
        </p:nvSpPr>
        <p:spPr>
          <a:xfrm>
            <a:off x="2441698" y="875992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7" tIns="45718" rIns="91437" bIns="45718" spcCol="0" rtlCol="0" anchor="ctr"/>
          <a:lstStyle/>
          <a:p>
            <a:pPr algn="ctr"/>
            <a:r>
              <a:rPr lang="en-CA" sz="1400" dirty="0"/>
              <a:t>128 bit (16 byte)</a:t>
            </a:r>
          </a:p>
          <a:p>
            <a:pPr algn="ctr"/>
            <a:r>
              <a:rPr lang="en-CA" sz="1400" dirty="0"/>
              <a:t>Read cache</a:t>
            </a:r>
          </a:p>
        </p:txBody>
      </p:sp>
      <p:cxnSp>
        <p:nvCxnSpPr>
          <p:cNvPr id="216" name="Straight Arrow Connector 215"/>
          <p:cNvCxnSpPr/>
          <p:nvPr/>
        </p:nvCxnSpPr>
        <p:spPr>
          <a:xfrm flipH="1">
            <a:off x="1741022" y="9053839"/>
            <a:ext cx="6767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201054" y="8812796"/>
            <a:ext cx="567778" cy="261606"/>
          </a:xfrm>
          <a:prstGeom prst="rect">
            <a:avLst/>
          </a:prstGeom>
          <a:noFill/>
        </p:spPr>
        <p:txBody>
          <a:bodyPr wrap="none" lIns="91437" tIns="45718" rIns="91437" bIns="45718" rtlCol="0">
            <a:spAutoFit/>
          </a:bodyPr>
          <a:lstStyle/>
          <a:p>
            <a:r>
              <a:rPr lang="en-CA" sz="1100" dirty="0"/>
              <a:t>32 bits</a:t>
            </a:r>
          </a:p>
        </p:txBody>
      </p:sp>
      <p:cxnSp>
        <p:nvCxnSpPr>
          <p:cNvPr id="218" name="Straight Arrow Connector 217"/>
          <p:cNvCxnSpPr/>
          <p:nvPr/>
        </p:nvCxnSpPr>
        <p:spPr>
          <a:xfrm flipH="1">
            <a:off x="246137" y="9084970"/>
            <a:ext cx="607310" cy="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>
            <a:endCxn id="215" idx="3"/>
          </p:cNvCxnSpPr>
          <p:nvPr/>
        </p:nvCxnSpPr>
        <p:spPr>
          <a:xfrm flipH="1">
            <a:off x="3356098" y="9217124"/>
            <a:ext cx="19801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Rectangle 220"/>
          <p:cNvSpPr/>
          <p:nvPr/>
        </p:nvSpPr>
        <p:spPr>
          <a:xfrm>
            <a:off x="845251" y="9984060"/>
            <a:ext cx="914400" cy="628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7" tIns="45718" rIns="91437" bIns="45718" spcCol="0" rtlCol="0" anchor="ctr"/>
          <a:lstStyle/>
          <a:p>
            <a:pPr algn="ctr"/>
            <a:r>
              <a:rPr lang="en-CA" sz="1200" dirty="0" smtClean="0"/>
              <a:t>Audio Read Port</a:t>
            </a:r>
            <a:endParaRPr lang="en-CA" sz="1200" dirty="0"/>
          </a:p>
        </p:txBody>
      </p:sp>
      <p:sp>
        <p:nvSpPr>
          <p:cNvPr id="222" name="Rectangle 221"/>
          <p:cNvSpPr/>
          <p:nvPr/>
        </p:nvSpPr>
        <p:spPr>
          <a:xfrm>
            <a:off x="2414649" y="998406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7" tIns="45718" rIns="91437" bIns="45718" spcCol="0" rtlCol="0" anchor="ctr"/>
          <a:lstStyle/>
          <a:p>
            <a:pPr algn="ctr"/>
            <a:r>
              <a:rPr lang="en-CA" sz="1400" dirty="0"/>
              <a:t>128 bit (16 byte)</a:t>
            </a:r>
          </a:p>
          <a:p>
            <a:pPr algn="ctr"/>
            <a:r>
              <a:rPr lang="en-CA" sz="1400" dirty="0"/>
              <a:t>Read cache</a:t>
            </a:r>
          </a:p>
        </p:txBody>
      </p:sp>
      <p:cxnSp>
        <p:nvCxnSpPr>
          <p:cNvPr id="223" name="Straight Arrow Connector 222"/>
          <p:cNvCxnSpPr/>
          <p:nvPr/>
        </p:nvCxnSpPr>
        <p:spPr>
          <a:xfrm flipH="1">
            <a:off x="1713973" y="10277975"/>
            <a:ext cx="6767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/>
          <p:cNvSpPr txBox="1"/>
          <p:nvPr/>
        </p:nvSpPr>
        <p:spPr>
          <a:xfrm>
            <a:off x="174005" y="10036932"/>
            <a:ext cx="567778" cy="261606"/>
          </a:xfrm>
          <a:prstGeom prst="rect">
            <a:avLst/>
          </a:prstGeom>
          <a:noFill/>
        </p:spPr>
        <p:txBody>
          <a:bodyPr wrap="none" lIns="91437" tIns="45718" rIns="91437" bIns="45718" rtlCol="0">
            <a:spAutoFit/>
          </a:bodyPr>
          <a:lstStyle/>
          <a:p>
            <a:r>
              <a:rPr lang="en-CA" sz="1100" dirty="0" smtClean="0"/>
              <a:t>16 </a:t>
            </a:r>
            <a:r>
              <a:rPr lang="en-CA" sz="1100" dirty="0"/>
              <a:t>bits</a:t>
            </a:r>
          </a:p>
        </p:txBody>
      </p:sp>
      <p:cxnSp>
        <p:nvCxnSpPr>
          <p:cNvPr id="225" name="Straight Arrow Connector 224"/>
          <p:cNvCxnSpPr/>
          <p:nvPr/>
        </p:nvCxnSpPr>
        <p:spPr>
          <a:xfrm flipH="1">
            <a:off x="219088" y="10309106"/>
            <a:ext cx="607310" cy="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>
            <a:endCxn id="222" idx="3"/>
          </p:cNvCxnSpPr>
          <p:nvPr/>
        </p:nvCxnSpPr>
        <p:spPr>
          <a:xfrm flipH="1">
            <a:off x="3329049" y="10441260"/>
            <a:ext cx="19801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/>
          <p:cNvSpPr txBox="1"/>
          <p:nvPr/>
        </p:nvSpPr>
        <p:spPr>
          <a:xfrm>
            <a:off x="1803171" y="10058529"/>
            <a:ext cx="567778" cy="261606"/>
          </a:xfrm>
          <a:prstGeom prst="rect">
            <a:avLst/>
          </a:prstGeom>
          <a:noFill/>
        </p:spPr>
        <p:txBody>
          <a:bodyPr wrap="none" lIns="91437" tIns="45718" rIns="91437" bIns="45718" rtlCol="0">
            <a:spAutoFit/>
          </a:bodyPr>
          <a:lstStyle/>
          <a:p>
            <a:r>
              <a:rPr lang="en-CA" sz="1100" dirty="0" smtClean="0"/>
              <a:t>16 </a:t>
            </a:r>
            <a:r>
              <a:rPr lang="en-CA" sz="1100" dirty="0"/>
              <a:t>bits</a:t>
            </a:r>
          </a:p>
        </p:txBody>
      </p:sp>
      <p:sp>
        <p:nvSpPr>
          <p:cNvPr id="228" name="TextBox 227"/>
          <p:cNvSpPr txBox="1"/>
          <p:nvPr/>
        </p:nvSpPr>
        <p:spPr>
          <a:xfrm>
            <a:off x="572255" y="504156"/>
            <a:ext cx="52080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 smtClean="0"/>
              <a:t>Multi-port Memory Controller</a:t>
            </a:r>
            <a:endParaRPr lang="en-CA" sz="3200" dirty="0"/>
          </a:p>
        </p:txBody>
      </p:sp>
      <p:sp>
        <p:nvSpPr>
          <p:cNvPr id="230" name="TextBox 229"/>
          <p:cNvSpPr txBox="1"/>
          <p:nvPr/>
        </p:nvSpPr>
        <p:spPr>
          <a:xfrm>
            <a:off x="528662" y="12529492"/>
            <a:ext cx="78699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Several ports are read-only (Sprite data, audio data, bitmap data)</a:t>
            </a:r>
          </a:p>
          <a:p>
            <a:r>
              <a:rPr lang="en-CA" dirty="0" smtClean="0"/>
              <a:t>Bitmap video and graphics accelerator port are 128 bit to deal with multiple pixels</a:t>
            </a:r>
          </a:p>
          <a:p>
            <a:r>
              <a:rPr lang="en-CA" dirty="0" smtClean="0"/>
              <a:t>CPU port is 64 bits for 64 bit CPU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94669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3123</TotalTime>
  <Words>184</Words>
  <Application>Microsoft Office PowerPoint</Application>
  <PresentationFormat>Custom</PresentationFormat>
  <Paragraphs>46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robfinch@sympatico.ca</dc:creator>
  <cp:lastModifiedBy>robfinch@sympatico.ca</cp:lastModifiedBy>
  <cp:revision>8</cp:revision>
  <dcterms:created xsi:type="dcterms:W3CDTF">2016-07-28T19:25:09Z</dcterms:created>
  <dcterms:modified xsi:type="dcterms:W3CDTF">2016-07-30T23:28:42Z</dcterms:modified>
</cp:coreProperties>
</file>