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87" autoAdjust="0"/>
    <p:restoredTop sz="94660"/>
  </p:normalViewPr>
  <p:slideViewPr>
    <p:cSldViewPr snapToGrid="0">
      <p:cViewPr>
        <p:scale>
          <a:sx n="125" d="100"/>
          <a:sy n="125" d="100"/>
        </p:scale>
        <p:origin x="30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7A66-6F38-43FF-90CB-5B4CD3B8D0A3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E93E-3DEA-469B-82E1-645A3D452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83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7A66-6F38-43FF-90CB-5B4CD3B8D0A3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E93E-3DEA-469B-82E1-645A3D452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23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7A66-6F38-43FF-90CB-5B4CD3B8D0A3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E93E-3DEA-469B-82E1-645A3D452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77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7A66-6F38-43FF-90CB-5B4CD3B8D0A3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E93E-3DEA-469B-82E1-645A3D452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4618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7A66-6F38-43FF-90CB-5B4CD3B8D0A3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E93E-3DEA-469B-82E1-645A3D452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2355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7A66-6F38-43FF-90CB-5B4CD3B8D0A3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E93E-3DEA-469B-82E1-645A3D452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351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7A66-6F38-43FF-90CB-5B4CD3B8D0A3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E93E-3DEA-469B-82E1-645A3D452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244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7A66-6F38-43FF-90CB-5B4CD3B8D0A3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E93E-3DEA-469B-82E1-645A3D452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906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7A66-6F38-43FF-90CB-5B4CD3B8D0A3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E93E-3DEA-469B-82E1-645A3D452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925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7A66-6F38-43FF-90CB-5B4CD3B8D0A3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E93E-3DEA-469B-82E1-645A3D452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532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87A66-6F38-43FF-90CB-5B4CD3B8D0A3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BE93E-3DEA-469B-82E1-645A3D452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08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687A66-6F38-43FF-90CB-5B4CD3B8D0A3}" type="datetimeFigureOut">
              <a:rPr lang="en-CA" smtClean="0"/>
              <a:t>2024-01-26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CBE93E-3DEA-469B-82E1-645A3D4527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555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5F321A72-1E0A-9EAB-6C98-80D082D9A3F6}"/>
              </a:ext>
            </a:extLst>
          </p:cNvPr>
          <p:cNvSpPr/>
          <p:nvPr/>
        </p:nvSpPr>
        <p:spPr>
          <a:xfrm>
            <a:off x="1341120" y="6256637"/>
            <a:ext cx="4485640" cy="5161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CA" sz="1400" dirty="0">
                <a:solidFill>
                  <a:schemeClr val="tx1"/>
                </a:solidFill>
              </a:rPr>
              <a:t>Execute</a:t>
            </a:r>
          </a:p>
        </p:txBody>
      </p:sp>
      <p:sp>
        <p:nvSpPr>
          <p:cNvPr id="59" name="Arrow: U-Turn 58">
            <a:extLst>
              <a:ext uri="{FF2B5EF4-FFF2-40B4-BE49-F238E27FC236}">
                <a16:creationId xmlns:a16="http://schemas.microsoft.com/office/drawing/2014/main" id="{E8936F23-7C81-F8F7-3072-A6BA551A5ECE}"/>
              </a:ext>
            </a:extLst>
          </p:cNvPr>
          <p:cNvSpPr/>
          <p:nvPr/>
        </p:nvSpPr>
        <p:spPr>
          <a:xfrm rot="16200000" flipH="1" flipV="1">
            <a:off x="5263806" y="6066758"/>
            <a:ext cx="1232320" cy="532103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1" dirty="0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FB7A48A2-4A74-9469-225B-BB68A8476889}"/>
              </a:ext>
            </a:extLst>
          </p:cNvPr>
          <p:cNvSpPr/>
          <p:nvPr/>
        </p:nvSpPr>
        <p:spPr>
          <a:xfrm flipH="1">
            <a:off x="3115490" y="2999344"/>
            <a:ext cx="1232320" cy="337504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1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3A3FB-C381-A62D-3F9F-03687DC52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46" y="85088"/>
            <a:ext cx="6190533" cy="806587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Q+ Block Diagram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9F186A-C7DA-63F9-8AE2-B426D5923DFF}"/>
              </a:ext>
            </a:extLst>
          </p:cNvPr>
          <p:cNvSpPr/>
          <p:nvPr/>
        </p:nvSpPr>
        <p:spPr>
          <a:xfrm>
            <a:off x="807574" y="1596497"/>
            <a:ext cx="3855865" cy="4766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L1 I-Cache</a:t>
            </a:r>
          </a:p>
          <a:p>
            <a:pPr algn="ctr"/>
            <a:r>
              <a:rPr lang="en-CA" sz="900" dirty="0">
                <a:solidFill>
                  <a:schemeClr val="tx1"/>
                </a:solidFill>
              </a:rPr>
              <a:t>32kB – 4 way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5EDA20-C4C1-DB73-DCDC-1F70E453D99A}"/>
              </a:ext>
            </a:extLst>
          </p:cNvPr>
          <p:cNvSpPr/>
          <p:nvPr/>
        </p:nvSpPr>
        <p:spPr>
          <a:xfrm>
            <a:off x="1843965" y="2205552"/>
            <a:ext cx="1624729" cy="263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/>
              <a:t>Fetch</a:t>
            </a:r>
          </a:p>
          <a:p>
            <a:pPr algn="ctr"/>
            <a:r>
              <a:rPr lang="en-CA" sz="900" dirty="0"/>
              <a:t>128B cache line pair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9BEB17-3001-0191-84F9-CDF22A05920F}"/>
              </a:ext>
            </a:extLst>
          </p:cNvPr>
          <p:cNvSpPr/>
          <p:nvPr/>
        </p:nvSpPr>
        <p:spPr>
          <a:xfrm>
            <a:off x="1843965" y="2585644"/>
            <a:ext cx="1624729" cy="263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/>
              <a:t>Align</a:t>
            </a:r>
          </a:p>
          <a:p>
            <a:pPr algn="ctr"/>
            <a:r>
              <a:rPr lang="en-CA" sz="900" dirty="0"/>
              <a:t>40x4 = 160 Bits = 20B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D54487-87AF-626E-0962-19A2FC13E34D}"/>
              </a:ext>
            </a:extLst>
          </p:cNvPr>
          <p:cNvSpPr/>
          <p:nvPr/>
        </p:nvSpPr>
        <p:spPr>
          <a:xfrm>
            <a:off x="1843965" y="3259998"/>
            <a:ext cx="1624729" cy="263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/>
              <a:t>Extract x4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7D51B5-93F7-B55D-A492-94E7581EEC64}"/>
              </a:ext>
            </a:extLst>
          </p:cNvPr>
          <p:cNvSpPr/>
          <p:nvPr/>
        </p:nvSpPr>
        <p:spPr>
          <a:xfrm>
            <a:off x="3730978" y="3259996"/>
            <a:ext cx="1103428" cy="263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/>
              <a:t>Micro-code</a:t>
            </a:r>
          </a:p>
          <a:p>
            <a:pPr algn="ctr"/>
            <a:r>
              <a:rPr lang="en-CA" sz="900" dirty="0"/>
              <a:t>4k 4 Instr. Wide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D8660434-5BD2-D982-9D50-FD7DC89390C5}"/>
              </a:ext>
            </a:extLst>
          </p:cNvPr>
          <p:cNvSpPr/>
          <p:nvPr/>
        </p:nvSpPr>
        <p:spPr>
          <a:xfrm>
            <a:off x="2414014" y="2851200"/>
            <a:ext cx="484633" cy="4107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801" dirty="0"/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EC2957-2ECF-FDD4-466C-FD99D31EFCA0}"/>
              </a:ext>
            </a:extLst>
          </p:cNvPr>
          <p:cNvSpPr/>
          <p:nvPr/>
        </p:nvSpPr>
        <p:spPr>
          <a:xfrm>
            <a:off x="1843965" y="3597502"/>
            <a:ext cx="1624729" cy="263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/>
              <a:t>Decoder x4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56C1F319-2AD0-B567-3F83-0639E1D2DAC3}"/>
              </a:ext>
            </a:extLst>
          </p:cNvPr>
          <p:cNvSpPr/>
          <p:nvPr/>
        </p:nvSpPr>
        <p:spPr>
          <a:xfrm>
            <a:off x="1843965" y="2073171"/>
            <a:ext cx="1624729" cy="130414"/>
          </a:xfrm>
          <a:prstGeom prst="downArrow">
            <a:avLst>
              <a:gd name="adj1" fmla="val 50000"/>
              <a:gd name="adj2" fmla="val 5902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00" dirty="0"/>
              <a:t>128B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F359EBC0-7804-E7E7-20B8-340316655029}"/>
              </a:ext>
            </a:extLst>
          </p:cNvPr>
          <p:cNvSpPr/>
          <p:nvPr/>
        </p:nvSpPr>
        <p:spPr>
          <a:xfrm>
            <a:off x="1843965" y="2455226"/>
            <a:ext cx="1624729" cy="130414"/>
          </a:xfrm>
          <a:prstGeom prst="downArrow">
            <a:avLst>
              <a:gd name="adj1" fmla="val 50000"/>
              <a:gd name="adj2" fmla="val 5902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00" dirty="0"/>
              <a:t>128B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C265934D-2DBD-FD30-4760-F44190132CBA}"/>
              </a:ext>
            </a:extLst>
          </p:cNvPr>
          <p:cNvSpPr/>
          <p:nvPr/>
        </p:nvSpPr>
        <p:spPr>
          <a:xfrm>
            <a:off x="2396028" y="3521626"/>
            <a:ext cx="484633" cy="758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1" dirty="0"/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5076A6-FCF1-30E4-24D5-CE0FB655B209}"/>
              </a:ext>
            </a:extLst>
          </p:cNvPr>
          <p:cNvSpPr/>
          <p:nvPr/>
        </p:nvSpPr>
        <p:spPr>
          <a:xfrm>
            <a:off x="1843965" y="3961749"/>
            <a:ext cx="1624729" cy="263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/>
              <a:t>Rename x4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7DDD4FFE-FB28-6996-128E-2D353B6E622B}"/>
              </a:ext>
            </a:extLst>
          </p:cNvPr>
          <p:cNvSpPr/>
          <p:nvPr/>
        </p:nvSpPr>
        <p:spPr>
          <a:xfrm>
            <a:off x="2414014" y="3868366"/>
            <a:ext cx="484633" cy="758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1" dirty="0"/>
              <a:t>4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3EE27E8B-7D27-123D-D801-774272DC6855}"/>
              </a:ext>
            </a:extLst>
          </p:cNvPr>
          <p:cNvSpPr/>
          <p:nvPr/>
        </p:nvSpPr>
        <p:spPr>
          <a:xfrm rot="16200000" flipV="1">
            <a:off x="3776459" y="3229569"/>
            <a:ext cx="263593" cy="879116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1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A78071-E7D9-1145-8691-0F7DF9F657A0}"/>
              </a:ext>
            </a:extLst>
          </p:cNvPr>
          <p:cNvSpPr/>
          <p:nvPr/>
        </p:nvSpPr>
        <p:spPr>
          <a:xfrm>
            <a:off x="1843965" y="4325995"/>
            <a:ext cx="1624729" cy="769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900" dirty="0"/>
              <a:t>Enqueue x4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6F44C5BD-A153-77F4-D34F-A58A4F359A48}"/>
              </a:ext>
            </a:extLst>
          </p:cNvPr>
          <p:cNvSpPr/>
          <p:nvPr/>
        </p:nvSpPr>
        <p:spPr>
          <a:xfrm>
            <a:off x="2420211" y="4237731"/>
            <a:ext cx="484633" cy="758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1" dirty="0"/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82586E-4108-EA56-4502-C39C0CE255B0}"/>
              </a:ext>
            </a:extLst>
          </p:cNvPr>
          <p:cNvSpPr/>
          <p:nvPr/>
        </p:nvSpPr>
        <p:spPr>
          <a:xfrm>
            <a:off x="1953346" y="4516736"/>
            <a:ext cx="1404921" cy="5788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800" dirty="0">
                <a:solidFill>
                  <a:schemeClr val="tx1"/>
                </a:solidFill>
              </a:rPr>
              <a:t>Reorder Buffer 32 Entries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F38F90-7093-8AA0-F06F-48CD937A3702}"/>
              </a:ext>
            </a:extLst>
          </p:cNvPr>
          <p:cNvCxnSpPr>
            <a:stCxn id="23" idx="1"/>
            <a:endCxn id="23" idx="3"/>
          </p:cNvCxnSpPr>
          <p:nvPr/>
        </p:nvCxnSpPr>
        <p:spPr>
          <a:xfrm>
            <a:off x="1953346" y="4806160"/>
            <a:ext cx="140492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74C755E-2A99-0CED-7351-769D1D76C96C}"/>
              </a:ext>
            </a:extLst>
          </p:cNvPr>
          <p:cNvCxnSpPr>
            <a:stCxn id="23" idx="1"/>
            <a:endCxn id="23" idx="3"/>
          </p:cNvCxnSpPr>
          <p:nvPr/>
        </p:nvCxnSpPr>
        <p:spPr>
          <a:xfrm>
            <a:off x="1953346" y="4806160"/>
            <a:ext cx="14049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153E221-F7EE-37D4-008E-EE0FAC56E22D}"/>
              </a:ext>
            </a:extLst>
          </p:cNvPr>
          <p:cNvCxnSpPr/>
          <p:nvPr/>
        </p:nvCxnSpPr>
        <p:spPr>
          <a:xfrm>
            <a:off x="1953346" y="4747544"/>
            <a:ext cx="14049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D72E593-CA4B-7FA5-B26C-F3C20BE9A557}"/>
              </a:ext>
            </a:extLst>
          </p:cNvPr>
          <p:cNvCxnSpPr/>
          <p:nvPr/>
        </p:nvCxnSpPr>
        <p:spPr>
          <a:xfrm>
            <a:off x="1953346" y="4857448"/>
            <a:ext cx="14049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42E5684-BC5A-F88B-5E34-41417269F339}"/>
              </a:ext>
            </a:extLst>
          </p:cNvPr>
          <p:cNvCxnSpPr/>
          <p:nvPr/>
        </p:nvCxnSpPr>
        <p:spPr>
          <a:xfrm>
            <a:off x="1953346" y="4913061"/>
            <a:ext cx="14049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85B6FD-F78B-1005-012D-97302E138455}"/>
              </a:ext>
            </a:extLst>
          </p:cNvPr>
          <p:cNvCxnSpPr/>
          <p:nvPr/>
        </p:nvCxnSpPr>
        <p:spPr>
          <a:xfrm>
            <a:off x="1953346" y="4967352"/>
            <a:ext cx="14049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4A3A87-418A-E337-A506-7E3A4C9ED0DC}"/>
              </a:ext>
            </a:extLst>
          </p:cNvPr>
          <p:cNvCxnSpPr/>
          <p:nvPr/>
        </p:nvCxnSpPr>
        <p:spPr>
          <a:xfrm>
            <a:off x="1953346" y="5020106"/>
            <a:ext cx="14049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1DC7E1A-43B6-4C4D-66D7-BD13D8F9C7E2}"/>
              </a:ext>
            </a:extLst>
          </p:cNvPr>
          <p:cNvCxnSpPr/>
          <p:nvPr/>
        </p:nvCxnSpPr>
        <p:spPr>
          <a:xfrm>
            <a:off x="1953346" y="5071950"/>
            <a:ext cx="14049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54DE5F8-D4A5-222E-D889-5724A698F984}"/>
              </a:ext>
            </a:extLst>
          </p:cNvPr>
          <p:cNvSpPr/>
          <p:nvPr/>
        </p:nvSpPr>
        <p:spPr>
          <a:xfrm>
            <a:off x="1455638" y="5239564"/>
            <a:ext cx="4271969" cy="9492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900" dirty="0"/>
              <a:t>Scheduler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BE10A08-DDB4-B1E5-1883-7637E9B70534}"/>
              </a:ext>
            </a:extLst>
          </p:cNvPr>
          <p:cNvSpPr/>
          <p:nvPr/>
        </p:nvSpPr>
        <p:spPr>
          <a:xfrm>
            <a:off x="1437943" y="6320006"/>
            <a:ext cx="564852" cy="1304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/>
              <a:t>ALU #0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753A15-4EB8-453B-468C-311512CEB673}"/>
              </a:ext>
            </a:extLst>
          </p:cNvPr>
          <p:cNvSpPr/>
          <p:nvPr/>
        </p:nvSpPr>
        <p:spPr>
          <a:xfrm>
            <a:off x="2055797" y="6320006"/>
            <a:ext cx="564852" cy="1304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/>
              <a:t>ALU #1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02967AC-C389-D40A-3AB8-7BF3631044CB}"/>
              </a:ext>
            </a:extLst>
          </p:cNvPr>
          <p:cNvSpPr/>
          <p:nvPr/>
        </p:nvSpPr>
        <p:spPr>
          <a:xfrm>
            <a:off x="2673650" y="6320002"/>
            <a:ext cx="564852" cy="1304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>
                <a:solidFill>
                  <a:schemeClr val="bg2">
                    <a:lumMod val="75000"/>
                  </a:schemeClr>
                </a:solidFill>
              </a:rPr>
              <a:t>FPU #0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C77BF1-A75D-4D0F-0618-3A3AA6E0AD43}"/>
              </a:ext>
            </a:extLst>
          </p:cNvPr>
          <p:cNvSpPr/>
          <p:nvPr/>
        </p:nvSpPr>
        <p:spPr>
          <a:xfrm>
            <a:off x="3909356" y="6317072"/>
            <a:ext cx="564852" cy="1304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/>
              <a:t>FCU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AF26267-488A-CFB5-5756-43E7AB25882F}"/>
              </a:ext>
            </a:extLst>
          </p:cNvPr>
          <p:cNvSpPr/>
          <p:nvPr/>
        </p:nvSpPr>
        <p:spPr>
          <a:xfrm>
            <a:off x="4527209" y="6317070"/>
            <a:ext cx="564852" cy="1304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/>
              <a:t>AGU #0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2637B68-839F-5ADD-0AA1-8DB9571DDEAF}"/>
              </a:ext>
            </a:extLst>
          </p:cNvPr>
          <p:cNvSpPr/>
          <p:nvPr/>
        </p:nvSpPr>
        <p:spPr>
          <a:xfrm>
            <a:off x="1437943" y="6474057"/>
            <a:ext cx="564852" cy="1304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/>
              <a:t>CSRs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463D153-3089-B7B9-9590-6E2EB6061BC1}"/>
              </a:ext>
            </a:extLst>
          </p:cNvPr>
          <p:cNvSpPr/>
          <p:nvPr/>
        </p:nvSpPr>
        <p:spPr>
          <a:xfrm>
            <a:off x="3291502" y="6317070"/>
            <a:ext cx="564852" cy="1304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>
                <a:solidFill>
                  <a:schemeClr val="bg2">
                    <a:lumMod val="75000"/>
                  </a:schemeClr>
                </a:solidFill>
              </a:rPr>
              <a:t>FPU #1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201EE74-851D-4B0E-405E-B2C9D3CC7A0E}"/>
              </a:ext>
            </a:extLst>
          </p:cNvPr>
          <p:cNvSpPr/>
          <p:nvPr/>
        </p:nvSpPr>
        <p:spPr>
          <a:xfrm>
            <a:off x="5145061" y="6317070"/>
            <a:ext cx="564852" cy="1304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>
                <a:solidFill>
                  <a:schemeClr val="bg2">
                    <a:lumMod val="75000"/>
                  </a:schemeClr>
                </a:solidFill>
              </a:rPr>
              <a:t>AGU #1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66E79C-A8BC-BC52-91B5-F78491E5F464}"/>
              </a:ext>
            </a:extLst>
          </p:cNvPr>
          <p:cNvSpPr/>
          <p:nvPr/>
        </p:nvSpPr>
        <p:spPr>
          <a:xfrm>
            <a:off x="1578766" y="5511528"/>
            <a:ext cx="848058" cy="6121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GP File</a:t>
            </a:r>
          </a:p>
          <a:p>
            <a:pPr algn="ctr"/>
            <a:r>
              <a:rPr lang="en-CA" sz="1100" dirty="0">
                <a:solidFill>
                  <a:schemeClr val="tx1"/>
                </a:solidFill>
              </a:rPr>
              <a:t>Arch. Regs</a:t>
            </a:r>
          </a:p>
          <a:p>
            <a:pPr algn="ctr"/>
            <a:r>
              <a:rPr lang="en-CA" sz="1100" dirty="0">
                <a:solidFill>
                  <a:schemeClr val="tx1"/>
                </a:solidFill>
              </a:rPr>
              <a:t>32 x 64b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0D35D95-2270-0D6B-8C40-290FC2D820A6}"/>
              </a:ext>
            </a:extLst>
          </p:cNvPr>
          <p:cNvSpPr/>
          <p:nvPr/>
        </p:nvSpPr>
        <p:spPr>
          <a:xfrm>
            <a:off x="2587389" y="5516897"/>
            <a:ext cx="1019918" cy="6121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Vector File</a:t>
            </a:r>
          </a:p>
          <a:p>
            <a:pPr algn="ctr"/>
            <a:r>
              <a:rPr lang="en-CA" sz="1100" dirty="0">
                <a:solidFill>
                  <a:schemeClr val="tx1"/>
                </a:solidFill>
              </a:rPr>
              <a:t>Arch. Regs</a:t>
            </a:r>
          </a:p>
          <a:p>
            <a:pPr algn="ctr"/>
            <a:r>
              <a:rPr lang="en-CA" sz="1100" dirty="0">
                <a:solidFill>
                  <a:schemeClr val="tx1"/>
                </a:solidFill>
              </a:rPr>
              <a:t>32 x 8 x 64b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F78E1E-82D5-82B5-F1E1-9F02FCCF773A}"/>
              </a:ext>
            </a:extLst>
          </p:cNvPr>
          <p:cNvSpPr/>
          <p:nvPr/>
        </p:nvSpPr>
        <p:spPr>
          <a:xfrm>
            <a:off x="3817322" y="5509904"/>
            <a:ext cx="1610165" cy="61210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Physical Register File</a:t>
            </a:r>
          </a:p>
          <a:p>
            <a:pPr algn="ctr"/>
            <a:r>
              <a:rPr lang="en-CA" sz="1100" dirty="0">
                <a:solidFill>
                  <a:schemeClr val="tx1"/>
                </a:solidFill>
              </a:rPr>
              <a:t>768 x 64b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C589B98-7CFC-80F3-12D8-431BAEC7B736}"/>
              </a:ext>
            </a:extLst>
          </p:cNvPr>
          <p:cNvSpPr/>
          <p:nvPr/>
        </p:nvSpPr>
        <p:spPr>
          <a:xfrm>
            <a:off x="1437943" y="6605666"/>
            <a:ext cx="564852" cy="1304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00" dirty="0"/>
              <a:t>MUL  DIV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099E018-4AD4-4D88-4770-A0B83540F3B2}"/>
              </a:ext>
            </a:extLst>
          </p:cNvPr>
          <p:cNvSpPr/>
          <p:nvPr/>
        </p:nvSpPr>
        <p:spPr>
          <a:xfrm>
            <a:off x="2673650" y="6463313"/>
            <a:ext cx="564852" cy="1304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700" dirty="0">
                <a:solidFill>
                  <a:schemeClr val="bg2">
                    <a:lumMod val="75000"/>
                  </a:schemeClr>
                </a:solidFill>
              </a:rPr>
              <a:t>TRIG</a:t>
            </a:r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1D3CC41C-A789-4641-B513-53FF4FCE63F5}"/>
              </a:ext>
            </a:extLst>
          </p:cNvPr>
          <p:cNvSpPr/>
          <p:nvPr/>
        </p:nvSpPr>
        <p:spPr>
          <a:xfrm>
            <a:off x="1484849" y="6202825"/>
            <a:ext cx="484633" cy="1035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1" dirty="0"/>
              <a:t>3</a:t>
            </a: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38BADD07-CB11-E0F0-D3CB-1652897D01A7}"/>
              </a:ext>
            </a:extLst>
          </p:cNvPr>
          <p:cNvSpPr/>
          <p:nvPr/>
        </p:nvSpPr>
        <p:spPr>
          <a:xfrm>
            <a:off x="2113210" y="6199630"/>
            <a:ext cx="484633" cy="1035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1" dirty="0"/>
              <a:t>3</a:t>
            </a:r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A4F894CC-31EC-9055-8DE6-02F2F945931F}"/>
              </a:ext>
            </a:extLst>
          </p:cNvPr>
          <p:cNvSpPr/>
          <p:nvPr/>
        </p:nvSpPr>
        <p:spPr>
          <a:xfrm>
            <a:off x="2727460" y="6193251"/>
            <a:ext cx="484633" cy="1131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1" dirty="0"/>
              <a:t>3</a:t>
            </a:r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471EB5DB-DD34-BE40-7CDF-FD17592943AF}"/>
              </a:ext>
            </a:extLst>
          </p:cNvPr>
          <p:cNvSpPr/>
          <p:nvPr/>
        </p:nvSpPr>
        <p:spPr>
          <a:xfrm>
            <a:off x="3331611" y="6206865"/>
            <a:ext cx="484633" cy="995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1" dirty="0"/>
              <a:t>3</a:t>
            </a:r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956CE088-96C2-3862-3A38-46223BC1C878}"/>
              </a:ext>
            </a:extLst>
          </p:cNvPr>
          <p:cNvSpPr/>
          <p:nvPr/>
        </p:nvSpPr>
        <p:spPr>
          <a:xfrm>
            <a:off x="3956315" y="6192386"/>
            <a:ext cx="484633" cy="1140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1" dirty="0"/>
              <a:t>2</a:t>
            </a:r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B79C46BE-E0E7-5C4D-1F2A-F501D7A31DE6}"/>
              </a:ext>
            </a:extLst>
          </p:cNvPr>
          <p:cNvSpPr/>
          <p:nvPr/>
        </p:nvSpPr>
        <p:spPr>
          <a:xfrm>
            <a:off x="4566807" y="6203047"/>
            <a:ext cx="484633" cy="1140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1" dirty="0"/>
              <a:t>2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5AFE4D97-1D90-DE38-93D0-DCB78E6788CB}"/>
              </a:ext>
            </a:extLst>
          </p:cNvPr>
          <p:cNvSpPr/>
          <p:nvPr/>
        </p:nvSpPr>
        <p:spPr>
          <a:xfrm>
            <a:off x="5185170" y="6210152"/>
            <a:ext cx="484633" cy="8559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1" dirty="0"/>
              <a:t>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8C7689F-AAF6-D83B-B110-12BB3A08EB7F}"/>
              </a:ext>
            </a:extLst>
          </p:cNvPr>
          <p:cNvSpPr/>
          <p:nvPr/>
        </p:nvSpPr>
        <p:spPr>
          <a:xfrm>
            <a:off x="4527209" y="6591613"/>
            <a:ext cx="1200398" cy="5321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/>
              <a:t>Load / Store Queue</a:t>
            </a:r>
          </a:p>
          <a:p>
            <a:pPr algn="ctr"/>
            <a:r>
              <a:rPr lang="en-CA" sz="900" dirty="0"/>
              <a:t>16 Entries</a:t>
            </a:r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F79B78C0-3778-A95E-8EBB-C877FDD00897}"/>
              </a:ext>
            </a:extLst>
          </p:cNvPr>
          <p:cNvSpPr/>
          <p:nvPr/>
        </p:nvSpPr>
        <p:spPr>
          <a:xfrm>
            <a:off x="4573807" y="6462537"/>
            <a:ext cx="484633" cy="1140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1" dirty="0"/>
              <a:t>2</a:t>
            </a:r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DA7AF133-ADAF-67DA-1FE6-C26949257AE1}"/>
              </a:ext>
            </a:extLst>
          </p:cNvPr>
          <p:cNvSpPr/>
          <p:nvPr/>
        </p:nvSpPr>
        <p:spPr>
          <a:xfrm>
            <a:off x="5185170" y="6467589"/>
            <a:ext cx="484633" cy="1140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1" dirty="0"/>
              <a:t>2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E227D71-77A9-1A26-E6D7-37CD5E101832}"/>
              </a:ext>
            </a:extLst>
          </p:cNvPr>
          <p:cNvSpPr/>
          <p:nvPr/>
        </p:nvSpPr>
        <p:spPr>
          <a:xfrm>
            <a:off x="2587390" y="7328308"/>
            <a:ext cx="3140218" cy="5727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L1 Data Cache</a:t>
            </a:r>
          </a:p>
          <a:p>
            <a:pPr algn="ctr"/>
            <a:r>
              <a:rPr lang="en-CA" sz="900" dirty="0">
                <a:solidFill>
                  <a:schemeClr val="tx1"/>
                </a:solidFill>
              </a:rPr>
              <a:t>64kB – 4 way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724F285-D2A7-119D-41EA-F5C816606B0E}"/>
              </a:ext>
            </a:extLst>
          </p:cNvPr>
          <p:cNvSpPr/>
          <p:nvPr/>
        </p:nvSpPr>
        <p:spPr>
          <a:xfrm>
            <a:off x="807575" y="2580147"/>
            <a:ext cx="853585" cy="263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/>
              <a:t>BTB 512 Entries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A06883F-01B6-7167-4D3B-589A826D10CF}"/>
              </a:ext>
            </a:extLst>
          </p:cNvPr>
          <p:cNvSpPr/>
          <p:nvPr/>
        </p:nvSpPr>
        <p:spPr>
          <a:xfrm>
            <a:off x="807574" y="3269522"/>
            <a:ext cx="853585" cy="2635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 err="1"/>
              <a:t>gselect</a:t>
            </a:r>
            <a:endParaRPr lang="en-CA" sz="900" dirty="0"/>
          </a:p>
          <a:p>
            <a:pPr algn="ctr"/>
            <a:r>
              <a:rPr lang="en-CA" sz="900" dirty="0"/>
              <a:t>predictor</a:t>
            </a:r>
          </a:p>
        </p:txBody>
      </p:sp>
      <p:sp>
        <p:nvSpPr>
          <p:cNvPr id="64" name="Arrow: Bent 63">
            <a:extLst>
              <a:ext uri="{FF2B5EF4-FFF2-40B4-BE49-F238E27FC236}">
                <a16:creationId xmlns:a16="http://schemas.microsoft.com/office/drawing/2014/main" id="{DEC82F5C-0269-00EA-8534-DC079C1CBE6B}"/>
              </a:ext>
            </a:extLst>
          </p:cNvPr>
          <p:cNvSpPr/>
          <p:nvPr/>
        </p:nvSpPr>
        <p:spPr>
          <a:xfrm rot="16200000">
            <a:off x="1396228" y="3353189"/>
            <a:ext cx="248091" cy="647382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801">
              <a:solidFill>
                <a:schemeClr val="tx1"/>
              </a:solidFill>
            </a:endParaRPr>
          </a:p>
        </p:txBody>
      </p:sp>
      <p:sp>
        <p:nvSpPr>
          <p:cNvPr id="65" name="Arrow: Down 64">
            <a:extLst>
              <a:ext uri="{FF2B5EF4-FFF2-40B4-BE49-F238E27FC236}">
                <a16:creationId xmlns:a16="http://schemas.microsoft.com/office/drawing/2014/main" id="{1A3FA362-B76F-7834-99F6-DA5B9DAEACE2}"/>
              </a:ext>
            </a:extLst>
          </p:cNvPr>
          <p:cNvSpPr/>
          <p:nvPr/>
        </p:nvSpPr>
        <p:spPr>
          <a:xfrm>
            <a:off x="2305129" y="5090103"/>
            <a:ext cx="773893" cy="1398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1" dirty="0"/>
              <a:t>7</a:t>
            </a:r>
          </a:p>
        </p:txBody>
      </p:sp>
      <p:sp>
        <p:nvSpPr>
          <p:cNvPr id="66" name="Arrow: Down 65">
            <a:extLst>
              <a:ext uri="{FF2B5EF4-FFF2-40B4-BE49-F238E27FC236}">
                <a16:creationId xmlns:a16="http://schemas.microsoft.com/office/drawing/2014/main" id="{9D98D1A0-D34D-FF3B-70C9-5CE643F7ED22}"/>
              </a:ext>
            </a:extLst>
          </p:cNvPr>
          <p:cNvSpPr/>
          <p:nvPr/>
        </p:nvSpPr>
        <p:spPr>
          <a:xfrm>
            <a:off x="4885091" y="7138769"/>
            <a:ext cx="484633" cy="18953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1" dirty="0"/>
              <a:t>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7F03E84-F031-91BA-D587-B765DA744FB0}"/>
              </a:ext>
            </a:extLst>
          </p:cNvPr>
          <p:cNvSpPr/>
          <p:nvPr/>
        </p:nvSpPr>
        <p:spPr>
          <a:xfrm>
            <a:off x="1254611" y="7340169"/>
            <a:ext cx="1130141" cy="5721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TLB</a:t>
            </a:r>
          </a:p>
          <a:p>
            <a:pPr algn="ctr"/>
            <a:r>
              <a:rPr lang="en-CA" sz="900" dirty="0">
                <a:solidFill>
                  <a:schemeClr val="tx1"/>
                </a:solidFill>
              </a:rPr>
              <a:t>128 Entry – 2 way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A69EDF1-2EF3-DF8F-17F1-749C893D0BFC}"/>
              </a:ext>
            </a:extLst>
          </p:cNvPr>
          <p:cNvSpPr/>
          <p:nvPr/>
        </p:nvSpPr>
        <p:spPr>
          <a:xfrm>
            <a:off x="4833215" y="1598163"/>
            <a:ext cx="1130141" cy="47667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</a:rPr>
              <a:t>TLB</a:t>
            </a:r>
          </a:p>
          <a:p>
            <a:pPr algn="ctr"/>
            <a:r>
              <a:rPr lang="en-CA" sz="900" dirty="0">
                <a:solidFill>
                  <a:schemeClr val="tx1"/>
                </a:solidFill>
              </a:rPr>
              <a:t>128 Entry – 2 way</a:t>
            </a:r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FC7B5E83-40D6-5CC6-DD67-4322EA1FC4DB}"/>
              </a:ext>
            </a:extLst>
          </p:cNvPr>
          <p:cNvSpPr/>
          <p:nvPr/>
        </p:nvSpPr>
        <p:spPr>
          <a:xfrm rot="10800000">
            <a:off x="4663439" y="1580363"/>
            <a:ext cx="169776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8B2019F4-2ED3-4351-5285-61F99A96955A}"/>
              </a:ext>
            </a:extLst>
          </p:cNvPr>
          <p:cNvSpPr/>
          <p:nvPr/>
        </p:nvSpPr>
        <p:spPr>
          <a:xfrm>
            <a:off x="2396028" y="7385156"/>
            <a:ext cx="169776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2" name="Arrow: Down 71">
            <a:extLst>
              <a:ext uri="{FF2B5EF4-FFF2-40B4-BE49-F238E27FC236}">
                <a16:creationId xmlns:a16="http://schemas.microsoft.com/office/drawing/2014/main" id="{DD02F56E-CFE0-84E1-C447-8DD455490E98}"/>
              </a:ext>
            </a:extLst>
          </p:cNvPr>
          <p:cNvSpPr/>
          <p:nvPr/>
        </p:nvSpPr>
        <p:spPr>
          <a:xfrm rot="10800000">
            <a:off x="1196581" y="2079423"/>
            <a:ext cx="119063" cy="4766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1FC7AB80-E4BB-4F5E-617F-FD25F5D56C24}"/>
              </a:ext>
            </a:extLst>
          </p:cNvPr>
          <p:cNvSpPr/>
          <p:nvPr/>
        </p:nvSpPr>
        <p:spPr>
          <a:xfrm rot="10800000">
            <a:off x="1174833" y="2858762"/>
            <a:ext cx="140810" cy="41075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5" name="Arrow: Down 74">
            <a:extLst>
              <a:ext uri="{FF2B5EF4-FFF2-40B4-BE49-F238E27FC236}">
                <a16:creationId xmlns:a16="http://schemas.microsoft.com/office/drawing/2014/main" id="{5A83BAA8-BF35-5274-8C2B-047636D19CED}"/>
              </a:ext>
            </a:extLst>
          </p:cNvPr>
          <p:cNvSpPr/>
          <p:nvPr/>
        </p:nvSpPr>
        <p:spPr>
          <a:xfrm>
            <a:off x="2139473" y="1245617"/>
            <a:ext cx="1175973" cy="34867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16B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BA47D6C-1F24-7C15-28D4-8A33CA318E9B}"/>
              </a:ext>
            </a:extLst>
          </p:cNvPr>
          <p:cNvSpPr/>
          <p:nvPr/>
        </p:nvSpPr>
        <p:spPr>
          <a:xfrm>
            <a:off x="807574" y="980440"/>
            <a:ext cx="5155782" cy="25096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System Bus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43B6F9A-74DB-510F-B7A8-E65B118B5FE9}"/>
              </a:ext>
            </a:extLst>
          </p:cNvPr>
          <p:cNvSpPr/>
          <p:nvPr/>
        </p:nvSpPr>
        <p:spPr>
          <a:xfrm>
            <a:off x="807574" y="8255632"/>
            <a:ext cx="4920033" cy="25096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System Bus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2036064-6BE9-9D15-80DD-F953C415C106}"/>
              </a:ext>
            </a:extLst>
          </p:cNvPr>
          <p:cNvCxnSpPr>
            <a:cxnSpLocks/>
          </p:cNvCxnSpPr>
          <p:nvPr/>
        </p:nvCxnSpPr>
        <p:spPr>
          <a:xfrm>
            <a:off x="3819995" y="7912270"/>
            <a:ext cx="0" cy="343362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3725F89D-0CF5-C837-135E-2FA9D494EA2E}"/>
              </a:ext>
            </a:extLst>
          </p:cNvPr>
          <p:cNvSpPr txBox="1"/>
          <p:nvPr/>
        </p:nvSpPr>
        <p:spPr>
          <a:xfrm>
            <a:off x="3841546" y="7952105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16B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2B3EA53-2895-F28F-50FA-954DCDD70B6E}"/>
              </a:ext>
            </a:extLst>
          </p:cNvPr>
          <p:cNvSpPr/>
          <p:nvPr/>
        </p:nvSpPr>
        <p:spPr>
          <a:xfrm>
            <a:off x="3729787" y="3958936"/>
            <a:ext cx="1103428" cy="3546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Micro-IP</a:t>
            </a:r>
          </a:p>
          <a:p>
            <a:pPr algn="ctr"/>
            <a:r>
              <a:rPr lang="en-CA" sz="1100" dirty="0">
                <a:solidFill>
                  <a:schemeClr val="tx1"/>
                </a:solidFill>
              </a:rPr>
              <a:t>Micro-IR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7798F80-40BF-5E20-09E0-E8688E0C41AE}"/>
              </a:ext>
            </a:extLst>
          </p:cNvPr>
          <p:cNvSpPr/>
          <p:nvPr/>
        </p:nvSpPr>
        <p:spPr>
          <a:xfrm>
            <a:off x="807573" y="3986246"/>
            <a:ext cx="853585" cy="3546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>
                <a:solidFill>
                  <a:schemeClr val="tx1"/>
                </a:solidFill>
              </a:rPr>
              <a:t>Instruction Pointer</a:t>
            </a:r>
          </a:p>
        </p:txBody>
      </p:sp>
    </p:spTree>
    <p:extLst>
      <p:ext uri="{BB962C8B-B14F-4D97-AF65-F5344CB8AC3E}">
        <p14:creationId xmlns:p14="http://schemas.microsoft.com/office/powerpoint/2010/main" val="1959624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146</Words>
  <Application>Microsoft Office PowerPoint</Application>
  <PresentationFormat>Widescreen</PresentationFormat>
  <Paragraphs>69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Q+ Block Diagram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Q+ Qupls</dc:title>
  <dc:creator>Robert Finch</dc:creator>
  <cp:lastModifiedBy>Robert Finch</cp:lastModifiedBy>
  <cp:revision>2</cp:revision>
  <dcterms:created xsi:type="dcterms:W3CDTF">2024-01-27T00:18:12Z</dcterms:created>
  <dcterms:modified xsi:type="dcterms:W3CDTF">2024-01-27T01:37:04Z</dcterms:modified>
</cp:coreProperties>
</file>