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93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5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48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3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01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55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6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6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42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9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936B-6378-4697-A1A5-CECF0E8FF393}" type="datetimeFigureOut">
              <a:rPr lang="en-CA" smtClean="0"/>
              <a:t>2013-10-25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D542-ADF2-431C-9A32-4A7C31C8F6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98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05" y="332656"/>
            <a:ext cx="7772400" cy="936104"/>
          </a:xfrm>
        </p:spPr>
        <p:txBody>
          <a:bodyPr/>
          <a:lstStyle/>
          <a:p>
            <a:pPr algn="l"/>
            <a:r>
              <a:rPr lang="en-CA" dirty="0" smtClean="0"/>
              <a:t>6809 interface timing</a:t>
            </a:r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4759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4759" y="240321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8775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8775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53766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3766" y="240321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7782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7782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40823" y="240296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40823" y="240296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84839" y="240296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84839" y="254698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28855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28855" y="240321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72871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72871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416887" y="23940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16887" y="239409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60903" y="23940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60903" y="253810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705894" y="23940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49416" y="2393340"/>
            <a:ext cx="100494" cy="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49910" y="23940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49910" y="253810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992951" y="23938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92951" y="23938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36967" y="23938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36967" y="253785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280983" y="23940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80983" y="239409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24999" y="23940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24999" y="253810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569015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69015" y="240321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3031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13031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858022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58022" y="240321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02038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002038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145079" y="240296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145079" y="240296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89095" y="240296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89095" y="254698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433111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33111" y="240321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77127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77127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721143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721143" y="2403219"/>
            <a:ext cx="534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865159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65159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010150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010150" y="240321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154166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154166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297207" y="240296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297207" y="240296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41223" y="240296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41223" y="254698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585239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585239" y="240321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729255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729255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873271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73271" y="240321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17287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017287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62278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162278" y="2393340"/>
            <a:ext cx="37729" cy="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306294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306294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449335" y="240296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449335" y="240296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93351" y="240296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593351" y="254698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37367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737367" y="240321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881383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881383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025399" y="23938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025399" y="23938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169415" y="23938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169415" y="253785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314406" y="23938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14406" y="23938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458422" y="23938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458422" y="253785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601463" y="23935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601463" y="239359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45479" y="23935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745479" y="253760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889495" y="23938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889495" y="23938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033511" y="23938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033511" y="253785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64759" y="276325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53766" y="276325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777902" y="2907273"/>
            <a:ext cx="107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865159" y="3051289"/>
            <a:ext cx="1369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704919" y="305128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64759" y="3195305"/>
            <a:ext cx="1441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197688" y="3339321"/>
            <a:ext cx="1369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215940" y="3565481"/>
            <a:ext cx="1350875" cy="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046531" y="334945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373384" y="333282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020827" y="332484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1,1</a:t>
            </a:r>
            <a:endParaRPr lang="en-CA" sz="1050" dirty="0"/>
          </a:p>
        </p:txBody>
      </p:sp>
      <p:sp>
        <p:nvSpPr>
          <p:cNvPr id="139" name="TextBox 138"/>
          <p:cNvSpPr txBox="1"/>
          <p:nvPr/>
        </p:nvSpPr>
        <p:spPr>
          <a:xfrm>
            <a:off x="2569015" y="330453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1,0</a:t>
            </a:r>
            <a:endParaRPr lang="en-CA" sz="1050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1749416" y="3699361"/>
            <a:ext cx="2448272" cy="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1749416" y="3915384"/>
            <a:ext cx="2411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038423" y="369031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352629" y="370848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663038" y="369031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475125" y="370848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765640" y="370848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33434" y="370848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627253" y="369985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917768" y="370898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205800" y="371761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501202" y="371810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781864" y="371810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076291" y="371810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357928" y="371810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598102" y="369985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918401" y="410355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215311" y="407617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074130" y="3675215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BA</a:t>
            </a:r>
            <a:endParaRPr lang="en-CA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350810" y="3674487"/>
            <a:ext cx="314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BS</a:t>
            </a:r>
            <a:endParaRPr lang="en-CA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606144" y="3689258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RW</a:t>
            </a:r>
            <a:endParaRPr lang="en-CA" sz="1000" dirty="0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2851940" y="4659107"/>
            <a:ext cx="5725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51940" y="4811507"/>
            <a:ext cx="5725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828035" y="465910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815069" y="4735307"/>
            <a:ext cx="202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909359" y="368880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D0</a:t>
            </a:r>
            <a:endParaRPr lang="en-CA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5192496" y="3681435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D1</a:t>
            </a:r>
            <a:endParaRPr lang="en-CA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4293325" y="635916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D2</a:t>
            </a:r>
            <a:endParaRPr lang="en-CA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626483" y="369388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D7</a:t>
            </a:r>
            <a:endParaRPr lang="en-CA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70062" y="2987821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Q</a:t>
            </a:r>
            <a:endParaRPr lang="en-CA" sz="1000" dirty="0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5710831" y="3678290"/>
            <a:ext cx="1220678" cy="14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5645758" y="3938527"/>
            <a:ext cx="1220678" cy="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921859" y="4080737"/>
            <a:ext cx="64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921859" y="4310450"/>
            <a:ext cx="647584" cy="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887029" y="4064229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FF0000"/>
                </a:solidFill>
              </a:rPr>
              <a:t>D0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231858" y="4046473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FF0000"/>
                </a:solidFill>
              </a:rPr>
              <a:t>D1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5542008" y="40998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638823" y="3324844"/>
            <a:ext cx="2794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42281" y="3565481"/>
            <a:ext cx="2790640" cy="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5309752" y="3051289"/>
            <a:ext cx="711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7164288" y="23935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7164288" y="239359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7308304" y="23935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7308304" y="253760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7453295" y="23935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7453295" y="239359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7597311" y="23935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597311" y="253760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7740352" y="23933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7740352" y="23933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7884368" y="239334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8308032" y="239458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8028384" y="23935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8028384" y="239359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172400" y="239359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8596064" y="23948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5699733" y="4057425"/>
            <a:ext cx="2384229" cy="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5701717" y="4307293"/>
            <a:ext cx="2381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5839856" y="408579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6594769" y="4057425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FF0000"/>
                </a:solidFill>
              </a:rPr>
              <a:t>D7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>
            <a:off x="6129198" y="409035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553766" y="2712154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E</a:t>
            </a:r>
            <a:endParaRPr lang="en-CA" sz="1000" dirty="0"/>
          </a:p>
        </p:txBody>
      </p:sp>
      <p:cxnSp>
        <p:nvCxnSpPr>
          <p:cNvPr id="247" name="Straight Connector 246"/>
          <p:cNvCxnSpPr/>
          <p:nvPr/>
        </p:nvCxnSpPr>
        <p:spPr>
          <a:xfrm>
            <a:off x="6934967" y="335551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7681310" y="3312224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0,0</a:t>
            </a:r>
            <a:endParaRPr lang="en-CA" sz="1050" dirty="0"/>
          </a:p>
        </p:txBody>
      </p:sp>
      <p:cxnSp>
        <p:nvCxnSpPr>
          <p:cNvPr id="249" name="Straight Connector 248"/>
          <p:cNvCxnSpPr/>
          <p:nvPr/>
        </p:nvCxnSpPr>
        <p:spPr>
          <a:xfrm flipV="1">
            <a:off x="8316416" y="240296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7897914" y="25504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8460432" y="240296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8460432" y="254698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8604448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8748464" y="240321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8748464" y="254723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8172400" y="255626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7177527" y="2763255"/>
            <a:ext cx="1984" cy="14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7164288" y="2907273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5309752" y="2763257"/>
            <a:ext cx="186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6008278" y="3051289"/>
            <a:ext cx="13239" cy="18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6025399" y="3234042"/>
            <a:ext cx="2795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2857047" y="276325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828137" y="2763257"/>
            <a:ext cx="1351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8577718" y="465910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8577718" y="4735307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4511216" y="4612196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6809 write data</a:t>
            </a:r>
            <a:endParaRPr lang="en-CA" sz="1000" dirty="0"/>
          </a:p>
        </p:txBody>
      </p:sp>
      <p:sp>
        <p:nvSpPr>
          <p:cNvPr id="306" name="TextBox 305"/>
          <p:cNvSpPr txBox="1"/>
          <p:nvPr/>
        </p:nvSpPr>
        <p:spPr>
          <a:xfrm>
            <a:off x="1688312" y="3669163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FF0000"/>
                </a:solidFill>
              </a:rPr>
              <a:t>D7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613141" y="333656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0,0</a:t>
            </a:r>
            <a:endParaRPr lang="en-CA" sz="1050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269696" y="3703924"/>
            <a:ext cx="1297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4215940" y="3920708"/>
            <a:ext cx="1316596" cy="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6386488" y="406678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01" idx="1"/>
          </p:cNvCxnSpPr>
          <p:nvPr/>
        </p:nvCxnSpPr>
        <p:spPr>
          <a:xfrm flipH="1" flipV="1">
            <a:off x="2336561" y="4180536"/>
            <a:ext cx="2550468" cy="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638206" y="409035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8083962" y="408579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8082987" y="4180535"/>
            <a:ext cx="927720" cy="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2931590" y="370435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3178910" y="370435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1122702" y="5157192"/>
            <a:ext cx="63581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Q is high for 40 clock cycles and low for 20 clocks – 60 total @ 20MHZ = 333.3 kHz</a:t>
            </a:r>
          </a:p>
          <a:p>
            <a:r>
              <a:rPr lang="en-CA" sz="1000" dirty="0" smtClean="0"/>
              <a:t>E </a:t>
            </a:r>
            <a:r>
              <a:rPr lang="en-CA" sz="1000" dirty="0" smtClean="0"/>
              <a:t>trails Q by 8 clock cycles</a:t>
            </a:r>
          </a:p>
          <a:p>
            <a:endParaRPr lang="en-CA" sz="1000" dirty="0"/>
          </a:p>
          <a:p>
            <a:r>
              <a:rPr lang="en-CA" sz="1000" dirty="0" smtClean="0"/>
              <a:t>Write data from the 6809 isn’t available until E goes high</a:t>
            </a:r>
          </a:p>
          <a:p>
            <a:r>
              <a:rPr lang="en-CA" sz="1000" dirty="0" smtClean="0"/>
              <a:t>For a read cycle the full 16 bit address must be read first before data can be supplied</a:t>
            </a:r>
            <a:endParaRPr lang="en-CA" sz="1000" dirty="0"/>
          </a:p>
        </p:txBody>
      </p:sp>
      <p:sp>
        <p:nvSpPr>
          <p:cNvPr id="342" name="TextBox 341"/>
          <p:cNvSpPr txBox="1"/>
          <p:nvPr/>
        </p:nvSpPr>
        <p:spPr>
          <a:xfrm>
            <a:off x="4224203" y="3687416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A14</a:t>
            </a:r>
            <a:endParaRPr lang="en-CA" sz="1000" dirty="0"/>
          </a:p>
        </p:txBody>
      </p:sp>
      <p:sp>
        <p:nvSpPr>
          <p:cNvPr id="364" name="TextBox 363"/>
          <p:cNvSpPr txBox="1"/>
          <p:nvPr/>
        </p:nvSpPr>
        <p:spPr>
          <a:xfrm>
            <a:off x="4558703" y="3701641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A15</a:t>
            </a:r>
            <a:endParaRPr lang="en-CA" sz="1000" dirty="0"/>
          </a:p>
        </p:txBody>
      </p:sp>
      <p:sp>
        <p:nvSpPr>
          <p:cNvPr id="365" name="TextBox 364"/>
          <p:cNvSpPr txBox="1"/>
          <p:nvPr/>
        </p:nvSpPr>
        <p:spPr>
          <a:xfrm>
            <a:off x="6297547" y="3684758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D6</a:t>
            </a:r>
            <a:endParaRPr lang="en-CA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846381" y="2763257"/>
            <a:ext cx="874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2857047" y="367905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BSY</a:t>
            </a:r>
            <a:endParaRPr lang="en-CA" sz="1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150199" y="3701642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LIC</a:t>
            </a:r>
            <a:endParaRPr lang="en-CA" sz="1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359650" y="370613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AVMA</a:t>
            </a:r>
            <a:endParaRPr lang="en-CA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3697899" y="370723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SW1</a:t>
            </a:r>
            <a:endParaRPr lang="en-CA" sz="10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966558" y="3701642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SW2</a:t>
            </a:r>
            <a:endParaRPr lang="en-CA" sz="1000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1741601" y="3051289"/>
            <a:ext cx="2006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553766" y="3339321"/>
            <a:ext cx="3553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93883" y="3571535"/>
            <a:ext cx="3513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552791" y="2907272"/>
            <a:ext cx="11355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endCxn id="131" idx="1"/>
          </p:cNvCxnSpPr>
          <p:nvPr/>
        </p:nvCxnSpPr>
        <p:spPr>
          <a:xfrm rot="10800000" flipV="1">
            <a:off x="2020828" y="2907271"/>
            <a:ext cx="837195" cy="548377"/>
          </a:xfrm>
          <a:prstGeom prst="curvedConnector3">
            <a:avLst>
              <a:gd name="adj1" fmla="val 1273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6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CA" sz="2800" dirty="0" smtClean="0"/>
              <a:t>6809 interface</a:t>
            </a:r>
            <a:endParaRPr lang="en-CA" sz="2800" dirty="0"/>
          </a:p>
        </p:txBody>
      </p:sp>
      <p:sp>
        <p:nvSpPr>
          <p:cNvPr id="4" name="Rectangle 3"/>
          <p:cNvSpPr/>
          <p:nvPr/>
        </p:nvSpPr>
        <p:spPr>
          <a:xfrm>
            <a:off x="3616083" y="1887139"/>
            <a:ext cx="72008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6809E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128251" y="1887139"/>
            <a:ext cx="5760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299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128251" y="2831627"/>
            <a:ext cx="5760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299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128251" y="3759347"/>
            <a:ext cx="5760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299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5128251" y="4695451"/>
            <a:ext cx="5760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299</a:t>
            </a:r>
            <a:endParaRPr lang="en-CA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336163" y="2283183"/>
            <a:ext cx="792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36163" y="3215897"/>
            <a:ext cx="79208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36163" y="4155391"/>
            <a:ext cx="79208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36163" y="5055491"/>
            <a:ext cx="79208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8770" y="2152378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>
                <a:solidFill>
                  <a:schemeClr val="bg1"/>
                </a:solidFill>
              </a:rPr>
              <a:t>D0-7</a:t>
            </a:r>
            <a:endParaRPr lang="en-CA" sz="10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48770" y="4024586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>
                <a:solidFill>
                  <a:schemeClr val="bg1"/>
                </a:solidFill>
              </a:rPr>
              <a:t>A0-7</a:t>
            </a:r>
            <a:endParaRPr lang="en-CA" sz="10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3620" y="3085092"/>
            <a:ext cx="5116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>
                <a:solidFill>
                  <a:schemeClr val="bg1"/>
                </a:solidFill>
              </a:rPr>
              <a:t>A8-15</a:t>
            </a:r>
            <a:endParaRPr lang="en-CA" sz="10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1861" y="4524576"/>
            <a:ext cx="53412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50" dirty="0" smtClean="0">
                <a:solidFill>
                  <a:schemeClr val="bg1"/>
                </a:solidFill>
              </a:rPr>
              <a:t>BA</a:t>
            </a:r>
          </a:p>
          <a:p>
            <a:pPr algn="r"/>
            <a:r>
              <a:rPr lang="en-CA" sz="1050" dirty="0" smtClean="0">
                <a:solidFill>
                  <a:schemeClr val="bg1"/>
                </a:solidFill>
              </a:rPr>
              <a:t>BS</a:t>
            </a:r>
          </a:p>
          <a:p>
            <a:pPr algn="r"/>
            <a:r>
              <a:rPr lang="en-CA" sz="1050" dirty="0" smtClean="0">
                <a:solidFill>
                  <a:schemeClr val="bg1"/>
                </a:solidFill>
              </a:rPr>
              <a:t>R/W</a:t>
            </a:r>
          </a:p>
          <a:p>
            <a:pPr algn="r"/>
            <a:r>
              <a:rPr lang="en-CA" sz="1050" dirty="0" smtClean="0">
                <a:solidFill>
                  <a:schemeClr val="bg1"/>
                </a:solidFill>
              </a:rPr>
              <a:t>BUSY</a:t>
            </a:r>
          </a:p>
          <a:p>
            <a:pPr algn="r"/>
            <a:r>
              <a:rPr lang="en-CA" sz="1050" dirty="0" smtClean="0">
                <a:solidFill>
                  <a:schemeClr val="bg1"/>
                </a:solidFill>
              </a:rPr>
              <a:t>LIC</a:t>
            </a:r>
          </a:p>
          <a:p>
            <a:pPr algn="r"/>
            <a:r>
              <a:rPr lang="en-CA" sz="1050" dirty="0" smtClean="0">
                <a:solidFill>
                  <a:schemeClr val="bg1"/>
                </a:solidFill>
              </a:rPr>
              <a:t>AVMA</a:t>
            </a:r>
            <a:endParaRPr lang="en-CA" sz="105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07721" y="5434393"/>
            <a:ext cx="8562" cy="3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136362" y="1671115"/>
            <a:ext cx="0" cy="414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0"/>
          </p:cNvCxnSpPr>
          <p:nvPr/>
        </p:nvCxnSpPr>
        <p:spPr>
          <a:xfrm>
            <a:off x="5399159" y="1671115"/>
            <a:ext cx="171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99159" y="1671115"/>
            <a:ext cx="737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20339" y="2283183"/>
            <a:ext cx="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8" idx="3"/>
          </p:cNvCxnSpPr>
          <p:nvPr/>
        </p:nvCxnSpPr>
        <p:spPr>
          <a:xfrm flipH="1">
            <a:off x="5704315" y="5091495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3"/>
          </p:cNvCxnSpPr>
          <p:nvPr/>
        </p:nvCxnSpPr>
        <p:spPr>
          <a:xfrm flipH="1">
            <a:off x="5704315" y="415539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6" idx="3"/>
          </p:cNvCxnSpPr>
          <p:nvPr/>
        </p:nvCxnSpPr>
        <p:spPr>
          <a:xfrm flipH="1">
            <a:off x="5704315" y="3212050"/>
            <a:ext cx="216024" cy="15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3"/>
          </p:cNvCxnSpPr>
          <p:nvPr/>
        </p:nvCxnSpPr>
        <p:spPr>
          <a:xfrm flipH="1">
            <a:off x="5704315" y="2283183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5920339" y="2440715"/>
            <a:ext cx="7920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36362" y="2199144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S0,S1</a:t>
            </a:r>
            <a:endParaRPr lang="en-CA" sz="1050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970699" y="1426898"/>
            <a:ext cx="396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970699" y="1426898"/>
            <a:ext cx="0" cy="89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999478" y="2326102"/>
            <a:ext cx="645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39785" y="2179994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IRQ</a:t>
            </a:r>
          </a:p>
        </p:txBody>
      </p:sp>
      <p:cxnSp>
        <p:nvCxnSpPr>
          <p:cNvPr id="94" name="Straight Arrow Connector 93"/>
          <p:cNvCxnSpPr>
            <a:stCxn id="5" idx="2"/>
            <a:endCxn id="6" idx="0"/>
          </p:cNvCxnSpPr>
          <p:nvPr/>
        </p:nvCxnSpPr>
        <p:spPr>
          <a:xfrm>
            <a:off x="5416283" y="267922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" idx="2"/>
            <a:endCxn id="6" idx="2"/>
          </p:cNvCxnSpPr>
          <p:nvPr/>
        </p:nvCxnSpPr>
        <p:spPr>
          <a:xfrm>
            <a:off x="5416283" y="362371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" idx="2"/>
            <a:endCxn id="8" idx="0"/>
          </p:cNvCxnSpPr>
          <p:nvPr/>
        </p:nvCxnSpPr>
        <p:spPr>
          <a:xfrm>
            <a:off x="5416283" y="4551435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4842907" y="2533937"/>
            <a:ext cx="28534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842907" y="2533937"/>
            <a:ext cx="0" cy="328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4842907" y="3440469"/>
            <a:ext cx="28534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842907" y="4451234"/>
            <a:ext cx="28534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852635" y="5315330"/>
            <a:ext cx="28534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4336163" y="2831627"/>
            <a:ext cx="516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971212" y="2723905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429874" y="5711664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RESET</a:t>
            </a:r>
            <a:endParaRPr lang="en-CA" sz="800" dirty="0"/>
          </a:p>
        </p:txBody>
      </p:sp>
      <p:cxnSp>
        <p:nvCxnSpPr>
          <p:cNvPr id="119" name="Straight Arrow Connector 118"/>
          <p:cNvCxnSpPr>
            <a:stCxn id="6" idx="2"/>
            <a:endCxn id="7" idx="0"/>
          </p:cNvCxnSpPr>
          <p:nvPr/>
        </p:nvCxnSpPr>
        <p:spPr>
          <a:xfrm>
            <a:off x="5416283" y="3623715"/>
            <a:ext cx="0" cy="13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034596" y="2096182"/>
            <a:ext cx="5760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164</a:t>
            </a:r>
            <a:endParaRPr lang="en-CA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610660" y="2723905"/>
            <a:ext cx="1005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89376" y="2625978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22628" y="3040273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Q</a:t>
            </a:r>
            <a:endParaRPr lang="en-CA" sz="8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2322628" y="3227671"/>
            <a:ext cx="1293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589376" y="3112138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1314516" y="1224971"/>
            <a:ext cx="0" cy="470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314516" y="1224971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995036" y="1224971"/>
            <a:ext cx="0" cy="4090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314516" y="5811865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CLK</a:t>
            </a:r>
            <a:endParaRPr lang="en-CA" sz="800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5704315" y="5315330"/>
            <a:ext cx="290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5704315" y="4451234"/>
            <a:ext cx="290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5704315" y="3494108"/>
            <a:ext cx="290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5704315" y="2533937"/>
            <a:ext cx="290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0" idx="2"/>
          </p:cNvCxnSpPr>
          <p:nvPr/>
        </p:nvCxnSpPr>
        <p:spPr>
          <a:xfrm>
            <a:off x="2322628" y="2888270"/>
            <a:ext cx="0" cy="29050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272361" y="5752860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Q</a:t>
            </a:r>
            <a:endParaRPr lang="en-CA" sz="800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6712427" y="2440715"/>
            <a:ext cx="0" cy="337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931140" y="1426898"/>
            <a:ext cx="0" cy="438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62688" y="566745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S0,S1</a:t>
            </a:r>
            <a:endParaRPr lang="en-CA" sz="1050" dirty="0"/>
          </a:p>
        </p:txBody>
      </p:sp>
      <p:sp>
        <p:nvSpPr>
          <p:cNvPr id="172" name="TextBox 171"/>
          <p:cNvSpPr txBox="1"/>
          <p:nvPr/>
        </p:nvSpPr>
        <p:spPr>
          <a:xfrm>
            <a:off x="2109268" y="5807325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Q CLK</a:t>
            </a:r>
            <a:endParaRPr lang="en-CA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920339" y="5793361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D</a:t>
            </a:r>
            <a:endParaRPr lang="en-CA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895976" y="5752860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IRQ</a:t>
            </a:r>
            <a:endParaRPr lang="en-CA" sz="800" dirty="0"/>
          </a:p>
        </p:txBody>
      </p:sp>
      <p:sp>
        <p:nvSpPr>
          <p:cNvPr id="175" name="Flowchart: Delay 174"/>
          <p:cNvSpPr/>
          <p:nvPr/>
        </p:nvSpPr>
        <p:spPr>
          <a:xfrm>
            <a:off x="4860364" y="1887139"/>
            <a:ext cx="142672" cy="16791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4987119" y="1945074"/>
            <a:ext cx="45719" cy="54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/>
          <p:cNvCxnSpPr>
            <a:stCxn id="3" idx="6"/>
          </p:cNvCxnSpPr>
          <p:nvPr/>
        </p:nvCxnSpPr>
        <p:spPr>
          <a:xfrm>
            <a:off x="5032838" y="1972077"/>
            <a:ext cx="95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5" idx="2"/>
          </p:cNvCxnSpPr>
          <p:nvPr/>
        </p:nvCxnSpPr>
        <p:spPr>
          <a:xfrm>
            <a:off x="4353620" y="2055050"/>
            <a:ext cx="578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23764" y="1936934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bg1"/>
                </a:solidFill>
              </a:rPr>
              <a:t>R/W</a:t>
            </a:r>
            <a:endParaRPr lang="en-CA" sz="800" dirty="0" smtClean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80544" y="1864355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G</a:t>
            </a:r>
            <a:endParaRPr lang="en-CA" sz="800" dirty="0" smtClean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endCxn id="120" idx="1"/>
          </p:cNvCxnSpPr>
          <p:nvPr/>
        </p:nvCxnSpPr>
        <p:spPr>
          <a:xfrm>
            <a:off x="1314516" y="249222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5" idx="1"/>
          </p:cNvCxnSpPr>
          <p:nvPr/>
        </p:nvCxnSpPr>
        <p:spPr>
          <a:xfrm flipH="1" flipV="1">
            <a:off x="4751224" y="1887139"/>
            <a:ext cx="109140" cy="8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21245" y="172235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+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9153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6809 interface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628800"/>
            <a:ext cx="635815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Description:</a:t>
            </a:r>
          </a:p>
          <a:p>
            <a:endParaRPr lang="en-CA" sz="1000" dirty="0" smtClean="0"/>
          </a:p>
          <a:p>
            <a:r>
              <a:rPr lang="en-CA" sz="1000" dirty="0" smtClean="0"/>
              <a:t>CLK is a free running 6 to 40 MHz clock generated by the FPGA. The CLK signal must be at least 6MHz to meet the minimum clock frequency of the 6809E. The FPGA also generates a reference Q clock signal for the 6809E. CLK is fed into a 74HCT164 shift register to generate the E clock by delaying Q by 8 clock cycles. The E clock is used to synchronize data transfer. A mirror image of the E clock is generated internally to the FPGA.</a:t>
            </a:r>
          </a:p>
          <a:p>
            <a:endParaRPr lang="en-CA" sz="1000" dirty="0"/>
          </a:p>
          <a:p>
            <a:r>
              <a:rPr lang="en-CA" sz="1000" dirty="0" smtClean="0"/>
              <a:t>The leading edge of E causes 32 bits of data to be loaded into the shift register. The shift registers can’t be loaded until the E clock edge because that’s when the write data becomes available from the 6809E. Data is transferred to or from the FPGA while the E clock is high. Note that the data for a 6809E read cycle must be valid a setup time (80 ns) before the falling edge of the E clock. Hence the high time of 40 clocks to allow time to transfer 32 bits plus a couple of cycles of setup time.</a:t>
            </a:r>
          </a:p>
          <a:p>
            <a:endParaRPr lang="en-CA" sz="1000" dirty="0"/>
          </a:p>
          <a:p>
            <a:r>
              <a:rPr lang="en-CA" sz="1000" dirty="0" smtClean="0"/>
              <a:t>After 24 bits are shifted, it can be determined whether the 6809E is performing a read </a:t>
            </a:r>
            <a:r>
              <a:rPr lang="en-CA" sz="1000" dirty="0" smtClean="0"/>
              <a:t>or write cycle. If the 6809E is performing a read cycle, the data is fetched from memory, then shifted back into a 74HCT299 shift register.</a:t>
            </a:r>
          </a:p>
          <a:p>
            <a:endParaRPr lang="en-CA" sz="1000" dirty="0"/>
          </a:p>
          <a:p>
            <a:r>
              <a:rPr lang="en-CA" sz="1000" dirty="0" smtClean="0"/>
              <a:t>If the cycle is a read cycle, the R/W signal of the 6809E enables the output from the 74HCT299 shift register onto the data bus.</a:t>
            </a:r>
            <a:endParaRPr lang="en-CA" sz="1000" dirty="0" smtClean="0"/>
          </a:p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16362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396</Words>
  <Application>Microsoft Office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6809 interface timing</vt:lpstr>
      <vt:lpstr>6809 interface</vt:lpstr>
      <vt:lpstr>6809 interface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robfinch@sympatico.ca</dc:creator>
  <cp:lastModifiedBy>robfinch@sympatico.ca</cp:lastModifiedBy>
  <cp:revision>52</cp:revision>
  <dcterms:created xsi:type="dcterms:W3CDTF">2013-10-25T00:19:36Z</dcterms:created>
  <dcterms:modified xsi:type="dcterms:W3CDTF">2013-10-25T19:49:46Z</dcterms:modified>
</cp:coreProperties>
</file>