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3" name="Shape 23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hape 25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hape 26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hape 27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hape 28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8A31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Shape 29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666666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Shape 30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Shape 31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" name="Shape 34"/>
          <p:cNvSpPr/>
          <p:nvPr>
            <p:ph type="title"/>
          </p:nvPr>
        </p:nvSpPr>
        <p:spPr>
          <a:xfrm>
            <a:off x="1507067" y="2216529"/>
            <a:ext cx="7766937" cy="1646303"/>
          </a:xfrm>
          <a:prstGeom prst="rect">
            <a:avLst/>
          </a:prstGeom>
          <a:ln w="12700">
            <a:noFill/>
            <a:miter lim="400000"/>
          </a:ln>
        </p:spPr>
        <p:txBody>
          <a:bodyPr anchor="b"/>
          <a:lstStyle>
            <a:lvl1pPr algn="ctr">
              <a:defRPr b="0" sz="5400">
                <a:ln w="12700">
                  <a:solidFill>
                    <a:srgbClr val="000000"/>
                  </a:solidFill>
                </a:ln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  <a:lvl2pPr marL="0" indent="457200">
              <a:buClrTx/>
              <a:buSzTx/>
              <a:buFontTx/>
              <a:buNone/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2pPr>
            <a:lvl3pPr marL="0" indent="914400">
              <a:buClrTx/>
              <a:buSzTx/>
              <a:buFontTx/>
              <a:buNone/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3pPr>
            <a:lvl4pPr marL="0" indent="1371600">
              <a:buClrTx/>
              <a:buSzTx/>
              <a:buFontTx/>
              <a:buNone/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4pPr>
            <a:lvl5pPr marL="0" indent="1828800">
              <a:buClrTx/>
              <a:buSzTx/>
              <a:buFontTx/>
              <a:buNone/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5967860"/>
            <a:ext cx="5379255" cy="890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b="0" sz="4400">
                <a:ln w="12700">
                  <a:solidFill>
                    <a:srgbClr val="000000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b="0" sz="4400">
                <a:ln w="12700">
                  <a:solidFill>
                    <a:srgbClr val="000000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/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pP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Shape 129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0" name="Shape 130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b="0" sz="4400">
                <a:ln w="12700">
                  <a:solidFill>
                    <a:srgbClr val="000000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b="0" sz="4400">
                <a:ln w="12700">
                  <a:solidFill>
                    <a:srgbClr val="000000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Shape 150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51" name="Shape 151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b="0" sz="4400">
                <a:ln w="12700">
                  <a:solidFill>
                    <a:srgbClr val="000000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677333" y="609600"/>
            <a:ext cx="8596670" cy="125185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9" name="Shape 169"/>
          <p:cNvSpPr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77333" y="293405"/>
            <a:ext cx="8596670" cy="928644"/>
          </a:xfrm>
          <a:prstGeom prst="rect">
            <a:avLst/>
          </a:prstGeom>
          <a:ln w="12700">
            <a:noFill/>
            <a:miter lim="400000"/>
          </a:ln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77333" y="1410055"/>
            <a:ext cx="8596670" cy="444329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11722920" y="6499841"/>
            <a:ext cx="446198" cy="313691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2"/>
            </a:solidFill>
            <a:round/>
          </a:ln>
        </p:spPr>
        <p:txBody>
          <a:bodyPr wrap="square"/>
          <a:lstStyle>
            <a:lvl1pPr algn="ct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b="0" sz="4000">
                <a:ln w="12700">
                  <a:solidFill>
                    <a:srgbClr val="000000"/>
                  </a:solidFill>
                </a:ln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77333" y="609600"/>
            <a:ext cx="8596670" cy="125185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77333" y="609600"/>
            <a:ext cx="8596670" cy="125185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>
                <a:ln w="12700">
                  <a:solidFill>
                    <a:srgbClr val="000000"/>
                  </a:solidFill>
                </a:ln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b="0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457200">
              <a:buClrTx/>
              <a:buSzTx/>
              <a:buFontTx/>
              <a:buNone/>
              <a:defRPr sz="1200"/>
            </a:lvl2pPr>
            <a:lvl3pPr marL="0" indent="914400">
              <a:buClrTx/>
              <a:buSzTx/>
              <a:buFontTx/>
              <a:buNone/>
              <a:defRPr sz="1200"/>
            </a:lvl3pPr>
            <a:lvl4pPr marL="0" indent="1371600">
              <a:buClrTx/>
              <a:buSzTx/>
              <a:buFontTx/>
              <a:buNone/>
              <a:defRPr sz="1200"/>
            </a:lvl4pPr>
            <a:lvl5pPr marL="0" indent="18288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hape 2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hape 4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hape 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 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8A31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hape 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666666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hape 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hape 1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hape 11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67860"/>
            <a:ext cx="5379254" cy="89014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12699">
            <a:solidFill>
              <a:srgbClr val="000000"/>
            </a:solidFill>
          </a:ln>
          <a:solidFill>
            <a:srgbClr val="EECE62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D3C24A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ubTitle" sz="quarter" idx="1"/>
          </p:nvPr>
        </p:nvSpPr>
        <p:spPr>
          <a:xfrm>
            <a:off x="1507067" y="4991108"/>
            <a:ext cx="7766937" cy="1096900"/>
          </a:xfrm>
          <a:prstGeom prst="rect">
            <a:avLst/>
          </a:prstGeom>
        </p:spPr>
        <p:txBody>
          <a:bodyPr/>
          <a:lstStyle/>
          <a:p>
            <a:pPr/>
            <a:r>
              <a:t>Presented by: Robert Fitzgerald</a:t>
            </a:r>
          </a:p>
          <a:p>
            <a:pPr/>
            <a:r>
              <a:t>Fall 2016</a:t>
            </a:r>
          </a:p>
        </p:txBody>
      </p:sp>
      <p:pic>
        <p:nvPicPr>
          <p:cNvPr id="189" name="neo4j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702" y="1925066"/>
            <a:ext cx="7519666" cy="3007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677333" y="635001"/>
            <a:ext cx="8596670" cy="805133"/>
          </a:xfrm>
          <a:prstGeom prst="rect">
            <a:avLst/>
          </a:prstGeom>
        </p:spPr>
        <p:txBody>
          <a:bodyPr/>
          <a:lstStyle/>
          <a:p>
            <a:pPr/>
            <a:r>
              <a:t>NoSQL Graph DB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11722920" y="6499841"/>
            <a:ext cx="446198" cy="3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xfrm>
            <a:off x="668867" y="1545857"/>
            <a:ext cx="3517248" cy="431628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buClrTx/>
              <a:buSzTx/>
              <a:buFontTx/>
              <a:buNone/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r>
              <a:t>Neo4j is a NoSQL database with a directed graph relationship model. Neo4j stores data as properties of the nodes and relationships of the graph.</a:t>
            </a:r>
          </a:p>
        </p:txBody>
      </p:sp>
      <p:pic>
        <p:nvPicPr>
          <p:cNvPr id="194" name="neo4j-nosq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6696" y="265710"/>
            <a:ext cx="4398235" cy="3300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neo4j-white-paper-fig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6823" y="3384641"/>
            <a:ext cx="3898354" cy="2687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Num" sz="quarter" idx="2"/>
          </p:nvPr>
        </p:nvSpPr>
        <p:spPr>
          <a:xfrm>
            <a:off x="11722920" y="6499841"/>
            <a:ext cx="446198" cy="3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8" name="property_graph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880" y="704850"/>
            <a:ext cx="7604093" cy="4947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677333" y="635001"/>
            <a:ext cx="8596670" cy="805133"/>
          </a:xfrm>
          <a:prstGeom prst="rect">
            <a:avLst/>
          </a:prstGeom>
        </p:spPr>
        <p:txBody>
          <a:bodyPr/>
          <a:lstStyle/>
          <a:p>
            <a:pPr/>
            <a:r>
              <a:t>Two Graph Databases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xfrm>
            <a:off x="11722920" y="6499841"/>
            <a:ext cx="446198" cy="3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02" name="Table 202"/>
          <p:cNvGraphicFramePr/>
          <p:nvPr/>
        </p:nvGraphicFramePr>
        <p:xfrm>
          <a:off x="867833" y="1371600"/>
          <a:ext cx="8479368" cy="29781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22222"/>
                <a:gridCol w="2822222"/>
                <a:gridCol w="2822222"/>
              </a:tblGrid>
              <a:tr h="593090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License</a:t>
                      </a:r>
                    </a:p>
                  </a:txBody>
                  <a:tcPr marL="0" marR="0" marT="0" marB="0" anchor="t" anchorCtr="0" horzOverflow="overflow"/>
                </a:tc>
              </a:tr>
              <a:tr h="5930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Neo4j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NoSQL Graph Database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/>
                        <a:t>open source. 
GNU Public License.
free community edition, commercial edition has performance &amp; scalability features; has government edition as well w/ gov’t friendly licensing and security features.</a:t>
                      </a:r>
                    </a:p>
                  </a:txBody>
                  <a:tcPr marL="0" marR="0" marT="0" marB="0" anchor="t" anchorCtr="0" horzOverflow="overflow"/>
                </a:tc>
              </a:tr>
              <a:tr h="59309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OrientDB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Mixed Document / Graph Database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/>
                        <a:t>Community edition: Apache 2 License.  open source.
Enterprise edition: commercial license.
both versions are free.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677333" y="342901"/>
            <a:ext cx="8596670" cy="805133"/>
          </a:xfrm>
          <a:prstGeom prst="rect">
            <a:avLst/>
          </a:prstGeom>
        </p:spPr>
        <p:txBody>
          <a:bodyPr/>
          <a:lstStyle/>
          <a:p>
            <a:pPr/>
            <a:r>
              <a:t>User Base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xfrm>
            <a:off x="11722920" y="6499841"/>
            <a:ext cx="446198" cy="3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neo4j-white-paper-fig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334" y="1093776"/>
            <a:ext cx="7246668" cy="5059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677333" y="635001"/>
            <a:ext cx="8596670" cy="805133"/>
          </a:xfrm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xfrm>
            <a:off x="11722920" y="6499841"/>
            <a:ext cx="446198" cy="3136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Shape 210"/>
          <p:cNvSpPr/>
          <p:nvPr/>
        </p:nvSpPr>
        <p:spPr>
          <a:xfrm>
            <a:off x="708782" y="1319530"/>
            <a:ext cx="8275116" cy="2918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lnSpc>
                <a:spcPct val="120000"/>
              </a:lnSpc>
              <a:buSzPct val="100000"/>
              <a:buChar char="•"/>
            </a:pPr>
            <a:r>
              <a:t>Elastic Scalability, in-memory across clusters, in volume, reads, and writes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</a:pPr>
            <a:r>
              <a:t>Built-in tooling such as Neo4j browser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</a:pPr>
            <a:r>
              <a:t>Provides Cypher, an intuitive, declarative query language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</a:pPr>
            <a:r>
              <a:t>Cloud-ready: AWS, Azure and others; an official Docker image and sandbox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</a:pPr>
            <a:r>
              <a:t>Graph structure is native to the data storage - low latency, index optimization / index-free entity relationship lookups (references)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</a:pPr>
            <a:r>
              <a:t>Version 3.03 is latest, from June 2016. Initial release was 2007.</a:t>
            </a:r>
          </a:p>
          <a:p>
            <a:pPr marL="180473" indent="-180473">
              <a:lnSpc>
                <a:spcPct val="120000"/>
              </a:lnSpc>
              <a:buSzPct val="100000"/>
              <a:buChar char="•"/>
            </a:pPr>
            <a:r>
              <a:t>Documented support for integration with Apache Spark, ElasticSearch, MongoDB, Cassandra, Docker: https://neo4j.com/developer/integration/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D3AE5E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000000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D3AE5E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000000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