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</p:sldIdLst>
  <p:sldSz cy="5143500" cx="9144000"/>
  <p:notesSz cx="6858000" cy="9144000"/>
  <p:embeddedFontLst>
    <p:embeddedFont>
      <p:font typeface="Roboto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59A80A03-8E33-43F7-BB08-5E7309ABDB89}">
  <a:tblStyle styleId="{59A80A03-8E33-43F7-BB08-5E7309ABDB89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font" Target="fonts/Roboto-regular.fntdata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font" Target="fonts/Roboto-italic.fntdata"/><Relationship Id="rId21" Type="http://schemas.openxmlformats.org/officeDocument/2006/relationships/slide" Target="slides/slide16.xml"/><Relationship Id="rId43" Type="http://schemas.openxmlformats.org/officeDocument/2006/relationships/font" Target="fonts/Roboto-bold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45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open-mpi.org" TargetMode="Externa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mpitutorial.com/tutorials/" TargetMode="Externa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slurm.schedmd.com/srun.html" TargetMode="Externa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stackoverflow.com/questions/5298739/mpi-global-execution-time" TargetMode="External"/><Relationship Id="rId3" Type="http://schemas.openxmlformats.org/officeDocument/2006/relationships/hyperlink" Target="http://stackoverflow.com/questions/19037189/mpi-synchronized-timing" TargetMode="Externa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tu-dresden.de/zih/forschung/ressourcen/dateien/laufende-projekte/vampirtrace/dateien/VT-UserManual-5.14.4.pdf?lang=en" TargetMode="Externa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When </a:t>
            </a:r>
            <a:r>
              <a:rPr lang="en"/>
              <a:t>capturing</a:t>
            </a:r>
            <a:r>
              <a:rPr lang="en"/>
              <a:t> </a:t>
            </a:r>
            <a:r>
              <a:rPr lang="en"/>
              <a:t>metadata</a:t>
            </a:r>
            <a:r>
              <a:rPr lang="en"/>
              <a:t> on how the program ran, data management tools may be necessary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QPI i.e the blue bi-directional line </a:t>
            </a:r>
            <a:r>
              <a:rPr lang="en"/>
              <a:t>across</a:t>
            </a:r>
            <a:r>
              <a:rPr lang="en"/>
              <a:t> the top processor allows all the components to access other components via the network.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highlight>
                  <a:srgbClr val="FFFFFF"/>
                </a:highlight>
              </a:rPr>
              <a:t>“... Caltech’s N-Cube … Argonne's P4 library... PICL and PVM from Oak Ridge… The Ohio Supercomputer Center developed ... LAM” [4]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available at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https://www.open-mpi.org</a:t>
            </a: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Excellent introduction to Open MPI is at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http://mpitutorial.com/tutorials/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s</a:t>
            </a:r>
            <a:r>
              <a:rPr b="1" lang="en"/>
              <a:t>run</a:t>
            </a:r>
            <a:r>
              <a:rPr lang="en"/>
              <a:t> provided by Slurm: 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https://slurm.schedmd.com/srun.html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Open MPI timing is </a:t>
            </a:r>
            <a:r>
              <a:rPr lang="en" u="sng"/>
              <a:t>not</a:t>
            </a:r>
            <a:r>
              <a:rPr lang="en"/>
              <a:t> synchronized.  Good stack overflow discussions on timing in open MPI: </a:t>
            </a:r>
            <a:r>
              <a:rPr lang="en" u="sng">
                <a:solidFill>
                  <a:schemeClr val="accent5"/>
                </a:solidFill>
                <a:hlinkClick r:id="rId2"/>
              </a:rPr>
              <a:t>http://stackoverflow.com/questions/5298739/mpi-global-execution-time</a:t>
            </a:r>
          </a:p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accent5"/>
                </a:solidFill>
                <a:hlinkClick r:id="rId3"/>
              </a:rPr>
              <a:t>http://stackoverflow.com/questions/19037189/mpi-synchronized-timing</a:t>
            </a: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Shape 2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Shape 3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Shape 3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VampirTrace user manual:</a:t>
            </a:r>
          </a:p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https://tu-dresden.de/zih/forschung/ressourcen/dateien/laufende-projekte/vampirtrace/dateien/VT-UserManual-5.14.4.pdf?lang=en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Shape 3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Shape 3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When considering a multi-core cluster it is </a:t>
            </a:r>
            <a:r>
              <a:rPr lang="en"/>
              <a:t>imperative</a:t>
            </a:r>
            <a:r>
              <a:rPr lang="en"/>
              <a:t> to </a:t>
            </a:r>
            <a:r>
              <a:rPr lang="en"/>
              <a:t>recognize</a:t>
            </a:r>
            <a:r>
              <a:rPr lang="en"/>
              <a:t> how the cores communicate with one another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distribution of work on network can change the execution time of a program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 terms of analysis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Discuss Author’s work to build an analysis tool to reveal issues in any program’s execution on any cluster system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Refresh on what is MPI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599" cy="897599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599" cy="897599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5999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5999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899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899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399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4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499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7" y="357800"/>
            <a:ext cx="2807999" cy="9533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7999" cy="31634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4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4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6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8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4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1999" cy="44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://mpitutorial.com/tutorials/mpi-hello-world/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tu-dresden.de/zih/forschung/projekte/vampirtrace" TargetMode="External"/><Relationship Id="rId4" Type="http://schemas.openxmlformats.org/officeDocument/2006/relationships/hyperlink" Target="https://vampir.eu" TargetMode="External"/><Relationship Id="rId5" Type="http://schemas.openxmlformats.org/officeDocument/2006/relationships/hyperlink" Target="https://github.com/LLNL/ravel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8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://beige.ucs.indiana.edu/I590/node54.html" TargetMode="External"/><Relationship Id="rId4" Type="http://schemas.openxmlformats.org/officeDocument/2006/relationships/hyperlink" Target="http://mpitutorial.com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ctrTitle"/>
          </p:nvPr>
        </p:nvSpPr>
        <p:spPr>
          <a:xfrm>
            <a:off x="390525" y="1819275"/>
            <a:ext cx="8222100" cy="933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Mapping Heracles’ Communication</a:t>
            </a:r>
          </a:p>
        </p:txBody>
      </p:sp>
      <p:sp>
        <p:nvSpPr>
          <p:cNvPr id="68" name="Shape 68"/>
          <p:cNvSpPr txBox="1"/>
          <p:nvPr>
            <p:ph idx="1" type="subTitle"/>
          </p:nvPr>
        </p:nvSpPr>
        <p:spPr>
          <a:xfrm>
            <a:off x="390525" y="2789130"/>
            <a:ext cx="8222100" cy="432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Matthew Kalan</a:t>
            </a:r>
          </a:p>
          <a:p>
            <a:pPr lvl="0">
              <a:spcBef>
                <a:spcPts val="0"/>
              </a:spcBef>
              <a:buNone/>
            </a:pPr>
            <a:r>
              <a:rPr lang="en" sz="2400"/>
              <a:t>Rob Fitzgerald</a:t>
            </a:r>
          </a:p>
          <a:p>
            <a:pPr lvl="0">
              <a:spcBef>
                <a:spcPts val="0"/>
              </a:spcBef>
              <a:buNone/>
            </a:pPr>
            <a:r>
              <a:rPr lang="en" sz="2400"/>
              <a:t>Nathan Justice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Traces versus Profile</a:t>
            </a:r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Profile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Inventory of performance events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Tracks execution as a whole (not chronological)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Used for load imbalances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Trace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Timestamps every event</a:t>
            </a:r>
          </a:p>
          <a:p>
            <a:pPr indent="-228600" lvl="1" marL="914400">
              <a:spcBef>
                <a:spcPts val="0"/>
              </a:spcBef>
            </a:pPr>
            <a:r>
              <a:rPr lang="en"/>
              <a:t>Used to track timing issues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Applications</a:t>
            </a:r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Used to test application performance on distributed systems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Used to debug multithreaded programs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Heracles and Mellanox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Covered in this section</a:t>
            </a:r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</a:pPr>
            <a:r>
              <a:rPr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Summarize InfiniBand, Heracles, and Mellanox</a:t>
            </a:r>
          </a:p>
          <a:p>
            <a:pPr indent="-3810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</a:pPr>
            <a:r>
              <a:rPr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Heracles and Mellanox architecture</a:t>
            </a:r>
          </a:p>
          <a:p>
            <a:pPr indent="-381000" lvl="0" marL="457200" rt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ct val="100000"/>
              <a:buFont typeface="Times New Roman"/>
            </a:pPr>
            <a:r>
              <a:rPr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Message preparation</a:t>
            </a:r>
          </a:p>
          <a:p>
            <a:pPr indent="-3810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</a:pPr>
            <a:r>
              <a:rPr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Message passing process</a:t>
            </a:r>
          </a:p>
          <a:p>
            <a:pPr indent="-3810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</a:pPr>
            <a:r>
              <a:rPr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Message passing systems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InfiniBand</a:t>
            </a:r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45" name="Shape 145"/>
          <p:cNvPicPr preferRelativeResize="0"/>
          <p:nvPr/>
        </p:nvPicPr>
        <p:blipFill rotWithShape="1">
          <a:blip r:embed="rId3">
            <a:alphaModFix/>
          </a:blip>
          <a:srcRect b="52982" l="20385" r="30612" t="17886"/>
          <a:stretch/>
        </p:blipFill>
        <p:spPr>
          <a:xfrm>
            <a:off x="471900" y="1745862"/>
            <a:ext cx="6929600" cy="2091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Shape 146"/>
          <p:cNvPicPr preferRelativeResize="0"/>
          <p:nvPr/>
        </p:nvPicPr>
        <p:blipFill rotWithShape="1">
          <a:blip r:embed="rId3">
            <a:alphaModFix/>
          </a:blip>
          <a:srcRect b="18633" l="20384" r="21472" t="58794"/>
          <a:stretch/>
        </p:blipFill>
        <p:spPr>
          <a:xfrm>
            <a:off x="471900" y="3774100"/>
            <a:ext cx="8222100" cy="1620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Why InfiniBand</a:t>
            </a:r>
          </a:p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High Bandwidth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Result of single lane speed * number of combined lanes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Ie. 14Gb/s * 4 (width) = 56GB/s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Low Latency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Minimize the time taken to move units of data between 2 points in the network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Scalability</a:t>
            </a:r>
          </a:p>
          <a:p>
            <a:pPr indent="-228600" lvl="1" marL="914400">
              <a:spcBef>
                <a:spcPts val="0"/>
              </a:spcBef>
            </a:pPr>
            <a:r>
              <a:rPr lang="en"/>
              <a:t>Enables 48,000 nodes in a single subnet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Heracles</a:t>
            </a:r>
          </a:p>
        </p:txBody>
      </p:sp>
      <p:pic>
        <p:nvPicPr>
          <p:cNvPr descr="http://pds.ucdenver.edu/webclass/Heracles-basic_cluster_with_infiniband.png" id="158" name="Shape 1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9108" y="695250"/>
            <a:ext cx="6445792" cy="452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Queue Pairs (QP)</a:t>
            </a:r>
          </a:p>
        </p:txBody>
      </p:sp>
      <p:pic>
        <p:nvPicPr>
          <p:cNvPr id="164" name="Shape 164"/>
          <p:cNvPicPr preferRelativeResize="0"/>
          <p:nvPr/>
        </p:nvPicPr>
        <p:blipFill rotWithShape="1">
          <a:blip r:embed="rId3">
            <a:alphaModFix/>
          </a:blip>
          <a:srcRect b="12623" l="29767" r="35075" t="48475"/>
          <a:stretch/>
        </p:blipFill>
        <p:spPr>
          <a:xfrm>
            <a:off x="1692587" y="1755949"/>
            <a:ext cx="5637925" cy="309777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Shape 165"/>
          <p:cNvSpPr txBox="1"/>
          <p:nvPr/>
        </p:nvSpPr>
        <p:spPr>
          <a:xfrm>
            <a:off x="1219950" y="886150"/>
            <a:ext cx="67041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A QP consists of a Send Queue and a Receive Queue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RDMA</a:t>
            </a:r>
          </a:p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InfiniBand uses RDMA technology. RDMA allows one computer to place information directly into the memory of another computer. RDMA allows user space applications to directly access hardware and zero-copy data movement.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combination of hardware and software allows user space applications to read and write the memory of a remote system without kernel intervention or unnecessary data copies. This feature results in lower CPU utilization per I/O operation and more efficient use of machine resources because applications place most of the messaging overheads upon the InfiniBand high-speed network hardware.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InfiniBand (cont)</a:t>
            </a:r>
          </a:p>
        </p:txBody>
      </p:sp>
      <p:pic>
        <p:nvPicPr>
          <p:cNvPr id="177" name="Shape 177"/>
          <p:cNvPicPr preferRelativeResize="0"/>
          <p:nvPr/>
        </p:nvPicPr>
        <p:blipFill rotWithShape="1">
          <a:blip r:embed="rId3">
            <a:alphaModFix/>
          </a:blip>
          <a:srcRect b="27200" l="25538" r="26778" t="27200"/>
          <a:stretch/>
        </p:blipFill>
        <p:spPr>
          <a:xfrm>
            <a:off x="397574" y="886725"/>
            <a:ext cx="8293499" cy="399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60950" y="2065350"/>
            <a:ext cx="8222100" cy="10127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Introduction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QP Work Flow</a:t>
            </a:r>
          </a:p>
        </p:txBody>
      </p:sp>
      <p:pic>
        <p:nvPicPr>
          <p:cNvPr id="183" name="Shape 183"/>
          <p:cNvPicPr preferRelativeResize="0"/>
          <p:nvPr/>
        </p:nvPicPr>
        <p:blipFill rotWithShape="1">
          <a:blip r:embed="rId3">
            <a:alphaModFix/>
          </a:blip>
          <a:srcRect b="19430" l="20317" r="21027" t="39262"/>
          <a:stretch/>
        </p:blipFill>
        <p:spPr>
          <a:xfrm>
            <a:off x="158700" y="1826027"/>
            <a:ext cx="8826600" cy="3164647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Shape 184"/>
          <p:cNvSpPr txBox="1"/>
          <p:nvPr/>
        </p:nvSpPr>
        <p:spPr>
          <a:xfrm>
            <a:off x="226500" y="781687"/>
            <a:ext cx="8570100" cy="8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The Work Queue is the application’s interface to the fabric.</a:t>
            </a:r>
          </a:p>
          <a:p>
            <a:pPr indent="-228600" lvl="0" marL="457200" rtl="0" algn="ctr">
              <a:spcBef>
                <a:spcPts val="0"/>
              </a:spcBef>
              <a:buChar char="●"/>
            </a:pPr>
            <a:r>
              <a:rPr lang="en"/>
              <a:t>Send Operation</a:t>
            </a:r>
          </a:p>
          <a:p>
            <a:pPr indent="-228600" lvl="0" marL="457200" algn="ctr">
              <a:spcBef>
                <a:spcPts val="0"/>
              </a:spcBef>
              <a:buChar char="●"/>
            </a:pPr>
            <a:r>
              <a:rPr lang="en"/>
              <a:t>Memory Binding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Mellanox Architecture</a:t>
            </a:r>
          </a:p>
        </p:txBody>
      </p:sp>
      <p:pic>
        <p:nvPicPr>
          <p:cNvPr descr="http://pds.ucdenver.edu/webclass/node18-gpu-nvlink.png" id="190" name="Shape 190"/>
          <p:cNvPicPr preferRelativeResize="0"/>
          <p:nvPr/>
        </p:nvPicPr>
        <p:blipFill rotWithShape="1">
          <a:blip r:embed="rId3">
            <a:alphaModFix/>
          </a:blip>
          <a:srcRect b="0" l="0" r="0" t="3194"/>
          <a:stretch/>
        </p:blipFill>
        <p:spPr>
          <a:xfrm>
            <a:off x="2332809" y="695250"/>
            <a:ext cx="4357477" cy="444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Message Passing System</a:t>
            </a:r>
          </a:p>
        </p:txBody>
      </p:sp>
      <p:sp>
        <p:nvSpPr>
          <p:cNvPr id="196" name="Shape 196"/>
          <p:cNvSpPr txBox="1"/>
          <p:nvPr/>
        </p:nvSpPr>
        <p:spPr>
          <a:xfrm>
            <a:off x="76900" y="759500"/>
            <a:ext cx="8826600" cy="41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Let's look at a simple example. In this example we will move a buffer from the memory of system A to the memory of system B. This is what we call </a:t>
            </a: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Message Passing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 semantics. The operation is a SEND, this is the most basic form of RDMA.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Step 1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 System A and B have created their QP’s Completion Queue’s and registered a regions in memory for RDMA to take place. System A identifies a buffer that it will want to move to System B. System B has an empty buffer allocated for the data to be placed.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Step 2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 System B creates a WQE “WOOKIE” and places in on the Receive Queue. This WQE contains a pointer to the memory buffer where the data will be placed. System A also creates a WQE which points to the buffer in it’s memory that will be transmitted.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Step 3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 The HCA is always working in hardware looking for WQE’s on the send queue. The HCA will consume the WQE from System A and begin streaming the data from the memory region to system B.  When data begins arriving at System B the HCA will consume the WQE in the receive queue to learn where it should place the data. The data streams over a high speed channel bypassing the kernel.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Step 4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 When the data movement completes the HCA will create a CQE “COOKIE”. This is placed in the Completion Queue and indicates that the transaction has completed. For every WQE consumed a CQE is generated. So a CQE is created on System A ‘s CQ indicating that the operation completed and also on System B’s CQ. A CQE is always generated even if there was an error. The CQE will contain field indicating the status of the transaction.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The transaction we just demonstrated is an </a:t>
            </a: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RDMA SEND operation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. On Infiniband or RoCE the total time for a relatively small buffer would be about 1.3 µs. By creating many WQE’s at once we could move millions of buffers every second.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Implementation</a:t>
            </a:r>
          </a:p>
        </p:txBody>
      </p:sp>
      <p:sp>
        <p:nvSpPr>
          <p:cNvPr id="202" name="Shape 202"/>
          <p:cNvSpPr txBox="1"/>
          <p:nvPr/>
        </p:nvSpPr>
        <p:spPr>
          <a:xfrm>
            <a:off x="5876550" y="3078150"/>
            <a:ext cx="1967100" cy="4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...</a:t>
            </a:r>
            <a:r>
              <a:rPr lang="en">
                <a:solidFill>
                  <a:srgbClr val="FFFFFF"/>
                </a:solidFill>
              </a:rPr>
              <a:t> aka, the fun part.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Covered In This Section</a:t>
            </a:r>
          </a:p>
        </p:txBody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</a:pPr>
            <a:r>
              <a:rPr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Brief MPI Introduction</a:t>
            </a:r>
          </a:p>
          <a:p>
            <a:pPr indent="-3810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</a:pPr>
            <a:r>
              <a:rPr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Methods of Communication</a:t>
            </a:r>
          </a:p>
          <a:p>
            <a:pPr indent="-3810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</a:pPr>
            <a:r>
              <a:rPr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Simple MPI Example</a:t>
            </a:r>
          </a:p>
          <a:p>
            <a:pPr indent="-3810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</a:pPr>
            <a:r>
              <a:rPr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Measurement Methods</a:t>
            </a:r>
          </a:p>
          <a:p>
            <a:pPr indent="-3810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</a:pPr>
            <a:r>
              <a:rPr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Resources for a More Robust Trace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 Brief MPI Introduction</a:t>
            </a:r>
          </a:p>
        </p:txBody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</a:t>
            </a:r>
            <a:r>
              <a:rPr lang="en"/>
              <a:t>Message Passing Interface (MPI) Standard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Originated from discussions at Supercomputing 1992 Conference, in response to the need for uniformity in scientific computing [4]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MPI v1 released in 1994; MPI-2 in 1998; MPI-3 in 2012.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Defines the interface for any MPI implementation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 Brief MPI Introduction</a:t>
            </a:r>
          </a:p>
        </p:txBody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On Heracles:  Open MPI 1.10.4, based on MPI-3  (latest: Open MPI 2.1.0, though 1.10.6 is still supported)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Open MPI is one of many implementations of the MPI standard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Open source project supported by Intel, IBM, Facebook, Amazon, Nvidia, Oracle, Mellanox, AMD, ARM, Los Almos National Laboratory… as well as members of academia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Methods of Communication</a:t>
            </a:r>
          </a:p>
        </p:txBody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1400"/>
              <a:t>MPI_Send</a:t>
            </a:r>
            <a:r>
              <a:rPr lang="en" sz="1400"/>
              <a:t> / </a:t>
            </a:r>
            <a:r>
              <a:rPr b="1" lang="en" sz="1400"/>
              <a:t>MPI_Recv</a:t>
            </a:r>
            <a:r>
              <a:rPr lang="en" sz="1400"/>
              <a:t>: point-to-point messaging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1400"/>
              <a:t>MPI_Bcast</a:t>
            </a:r>
            <a:r>
              <a:rPr lang="en" sz="1400"/>
              <a:t>: collective messaging (one to many)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1400"/>
              <a:t>MPI_Scatter</a:t>
            </a:r>
            <a:r>
              <a:rPr lang="en" sz="1400"/>
              <a:t> / </a:t>
            </a:r>
            <a:r>
              <a:rPr b="1" lang="en" sz="1400"/>
              <a:t>MPI_Gather</a:t>
            </a:r>
            <a:r>
              <a:rPr lang="en" sz="1400"/>
              <a:t>: collective messaging (one collection to many distributed in chunks) 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1400"/>
              <a:t>MPI_Comm_create_group</a:t>
            </a:r>
            <a:r>
              <a:rPr lang="en" sz="1400"/>
              <a:t>: create organized subset of processes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1400"/>
              <a:t>MPI_Reduce</a:t>
            </a:r>
            <a:r>
              <a:rPr lang="en" sz="1400"/>
              <a:t>: perform an aggregate reduce function over a group of processes, such as sum or max</a:t>
            </a:r>
          </a:p>
          <a:p>
            <a:pPr lvl="0">
              <a:spcBef>
                <a:spcPts val="0"/>
              </a:spcBef>
              <a:buNone/>
            </a:pPr>
            <a:r>
              <a:rPr lang="en" sz="1400"/>
              <a:t>Overall, </a:t>
            </a:r>
            <a:r>
              <a:rPr b="1" lang="en" sz="1400"/>
              <a:t>398</a:t>
            </a:r>
            <a:r>
              <a:rPr lang="en" sz="1400"/>
              <a:t> Methods defined for OpenMPI v1.10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 Simple MPI Example</a:t>
            </a:r>
          </a:p>
        </p:txBody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// Hello World MPI Program from </a:t>
            </a:r>
            <a:r>
              <a:rPr lang="en" sz="1100" u="sng">
                <a:solidFill>
                  <a:schemeClr val="hlink"/>
                </a:solidFill>
                <a:hlinkClick r:id="rId3"/>
              </a:rPr>
              <a:t>http://mpitutorial.com/tutorials/mpi-hello-world/</a:t>
            </a:r>
            <a:r>
              <a:rPr lang="en" sz="1100"/>
              <a:t> [5]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#include &lt;mpi.h&gt;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#include &lt;stdio.h&gt;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 main(int argc, char** argv) {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 MPI_Init(NULL, NULL);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 int world_size;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 MPI_Comm_size(MPI_COMM_WORLD, &amp;world_size);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 int world_rank;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 MPI_Comm_rank(MPI_COMM_WORLD, &amp;world_rank);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 char processor_name[MPI_MAX_PROCESSOR_NAME];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 int name_len;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 MPI_Get_processor_name(processor_name, &amp;name_len);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 printf("Hello world from processor %s, rank %d out of %d processors\n", processor_name, world_rank, world_size);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 MPI_Finalize();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}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 Simple MPI Example</a:t>
            </a:r>
          </a:p>
        </p:txBody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x="242625" y="1919075"/>
            <a:ext cx="8588700" cy="286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5F5F5"/>
                </a:solidFill>
                <a:highlight>
                  <a:srgbClr val="000000"/>
                </a:highlight>
                <a:latin typeface="Calibri"/>
                <a:ea typeface="Calibri"/>
                <a:cs typeface="Calibri"/>
                <a:sym typeface="Calibri"/>
              </a:rPr>
              <a:t>[robert.fitzgerald@heracles code]$ srun --mpi=pmi2 -n6 -w "node[3,4]" /home/robert.fitzgerald/csc5593/project/sandbox/mpitutorial/tutorials/mpi-hello-world/code/mpi_hello_world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5F5F5"/>
                </a:solidFill>
                <a:highlight>
                  <a:srgbClr val="000000"/>
                </a:highlight>
                <a:latin typeface="Calibri"/>
                <a:ea typeface="Calibri"/>
                <a:cs typeface="Calibri"/>
                <a:sym typeface="Calibri"/>
              </a:rPr>
              <a:t>Hello world from processor node3, rank 0 out of 6 processors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5F5F5"/>
                </a:solidFill>
                <a:highlight>
                  <a:srgbClr val="000000"/>
                </a:highlight>
                <a:latin typeface="Calibri"/>
                <a:ea typeface="Calibri"/>
                <a:cs typeface="Calibri"/>
                <a:sym typeface="Calibri"/>
              </a:rPr>
              <a:t>Hello world from processor node4, rank 3 out of 6 processors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5F5F5"/>
                </a:solidFill>
                <a:highlight>
                  <a:srgbClr val="000000"/>
                </a:highlight>
                <a:latin typeface="Calibri"/>
                <a:ea typeface="Calibri"/>
                <a:cs typeface="Calibri"/>
                <a:sym typeface="Calibri"/>
              </a:rPr>
              <a:t>Hello world from processor node4, rank 4 out of 6 processors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5F5F5"/>
                </a:solidFill>
                <a:highlight>
                  <a:srgbClr val="000000"/>
                </a:highlight>
                <a:latin typeface="Calibri"/>
                <a:ea typeface="Calibri"/>
                <a:cs typeface="Calibri"/>
                <a:sym typeface="Calibri"/>
              </a:rPr>
              <a:t>Hello world from processor node3, rank 1 out of 6 processors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5F5F5"/>
                </a:solidFill>
                <a:highlight>
                  <a:srgbClr val="000000"/>
                </a:highlight>
                <a:latin typeface="Calibri"/>
                <a:ea typeface="Calibri"/>
                <a:cs typeface="Calibri"/>
                <a:sym typeface="Calibri"/>
              </a:rPr>
              <a:t>Hello world from processor node4, rank 5 out of 6 processors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5F5F5"/>
                </a:solidFill>
                <a:highlight>
                  <a:srgbClr val="000000"/>
                </a:highlight>
                <a:latin typeface="Calibri"/>
                <a:ea typeface="Calibri"/>
                <a:cs typeface="Calibri"/>
                <a:sym typeface="Calibri"/>
              </a:rPr>
              <a:t>Hello world from processor node3, rank 2 out of 6 processors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Contents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importance of communication architecture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Message Passing Interface Patterns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The Heracles Structure and the Mellanox Switch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Our plan and future work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Measurement Methods</a:t>
            </a:r>
          </a:p>
        </p:txBody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400"/>
              <a:t>// pseudocode for a simple MPI program with manual tracing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400"/>
              <a:t>run(proc: Process, pat: MessagePattern, w: Work)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400"/>
              <a:t>	startTime &lt;- time.now()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400"/>
              <a:t>	request &lt;- receive(proc.src, patt.recv(p))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400"/>
              <a:t>	response &lt;- w(proc, request)   // do work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400"/>
              <a:t>	send(proc.dest, response, patt.send(p))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400"/>
              <a:t>	endTime &lt;- time.now()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400"/>
              <a:t>	log(proc.info, response, startTime - endTime)</a:t>
            </a:r>
          </a:p>
        </p:txBody>
      </p:sp>
      <p:sp>
        <p:nvSpPr>
          <p:cNvPr id="245" name="Shape 245"/>
          <p:cNvSpPr/>
          <p:nvPr/>
        </p:nvSpPr>
        <p:spPr>
          <a:xfrm>
            <a:off x="4815950" y="2256100"/>
            <a:ext cx="1395000" cy="76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P1 | N1</a:t>
            </a:r>
          </a:p>
        </p:txBody>
      </p:sp>
      <p:sp>
        <p:nvSpPr>
          <p:cNvPr id="246" name="Shape 246"/>
          <p:cNvSpPr/>
          <p:nvPr/>
        </p:nvSpPr>
        <p:spPr>
          <a:xfrm>
            <a:off x="7115525" y="2256100"/>
            <a:ext cx="1395000" cy="76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P2 | N1</a:t>
            </a:r>
          </a:p>
        </p:txBody>
      </p:sp>
      <p:sp>
        <p:nvSpPr>
          <p:cNvPr id="247" name="Shape 247"/>
          <p:cNvSpPr/>
          <p:nvPr/>
        </p:nvSpPr>
        <p:spPr>
          <a:xfrm>
            <a:off x="4815950" y="3524550"/>
            <a:ext cx="1395000" cy="76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P3 | N2</a:t>
            </a:r>
          </a:p>
        </p:txBody>
      </p:sp>
      <p:sp>
        <p:nvSpPr>
          <p:cNvPr id="248" name="Shape 248"/>
          <p:cNvSpPr/>
          <p:nvPr/>
        </p:nvSpPr>
        <p:spPr>
          <a:xfrm>
            <a:off x="7115525" y="3524550"/>
            <a:ext cx="1395000" cy="76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P4 | N2</a:t>
            </a:r>
          </a:p>
        </p:txBody>
      </p:sp>
      <p:cxnSp>
        <p:nvCxnSpPr>
          <p:cNvPr id="249" name="Shape 249"/>
          <p:cNvCxnSpPr>
            <a:stCxn id="245" idx="3"/>
            <a:endCxn id="246" idx="1"/>
          </p:cNvCxnSpPr>
          <p:nvPr/>
        </p:nvCxnSpPr>
        <p:spPr>
          <a:xfrm>
            <a:off x="6210950" y="2639950"/>
            <a:ext cx="904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50" name="Shape 250"/>
          <p:cNvCxnSpPr>
            <a:stCxn id="246" idx="2"/>
            <a:endCxn id="248" idx="0"/>
          </p:cNvCxnSpPr>
          <p:nvPr/>
        </p:nvCxnSpPr>
        <p:spPr>
          <a:xfrm>
            <a:off x="7813025" y="3023800"/>
            <a:ext cx="0" cy="50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51" name="Shape 251"/>
          <p:cNvCxnSpPr>
            <a:stCxn id="248" idx="1"/>
            <a:endCxn id="247" idx="3"/>
          </p:cNvCxnSpPr>
          <p:nvPr/>
        </p:nvCxnSpPr>
        <p:spPr>
          <a:xfrm rot="10800000">
            <a:off x="6211025" y="3908400"/>
            <a:ext cx="904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52" name="Shape 252"/>
          <p:cNvCxnSpPr>
            <a:stCxn id="247" idx="0"/>
            <a:endCxn id="245" idx="2"/>
          </p:cNvCxnSpPr>
          <p:nvPr/>
        </p:nvCxnSpPr>
        <p:spPr>
          <a:xfrm rot="10800000">
            <a:off x="5513450" y="3023850"/>
            <a:ext cx="0" cy="50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Measurement Methods</a:t>
            </a:r>
          </a:p>
        </p:txBody>
      </p:sp>
      <p:sp>
        <p:nvSpPr>
          <p:cNvPr id="258" name="Shape 258"/>
          <p:cNvSpPr/>
          <p:nvPr/>
        </p:nvSpPr>
        <p:spPr>
          <a:xfrm>
            <a:off x="4815950" y="2256100"/>
            <a:ext cx="1395000" cy="76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P1 | N1</a:t>
            </a:r>
          </a:p>
        </p:txBody>
      </p:sp>
      <p:sp>
        <p:nvSpPr>
          <p:cNvPr id="259" name="Shape 259"/>
          <p:cNvSpPr/>
          <p:nvPr/>
        </p:nvSpPr>
        <p:spPr>
          <a:xfrm>
            <a:off x="7115525" y="2256100"/>
            <a:ext cx="1395000" cy="76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P2 | N1</a:t>
            </a:r>
          </a:p>
        </p:txBody>
      </p:sp>
      <p:sp>
        <p:nvSpPr>
          <p:cNvPr id="260" name="Shape 260"/>
          <p:cNvSpPr/>
          <p:nvPr/>
        </p:nvSpPr>
        <p:spPr>
          <a:xfrm>
            <a:off x="4815950" y="3524550"/>
            <a:ext cx="1395000" cy="76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P3 | N2</a:t>
            </a:r>
          </a:p>
        </p:txBody>
      </p:sp>
      <p:sp>
        <p:nvSpPr>
          <p:cNvPr id="261" name="Shape 261"/>
          <p:cNvSpPr/>
          <p:nvPr/>
        </p:nvSpPr>
        <p:spPr>
          <a:xfrm>
            <a:off x="7115525" y="3524550"/>
            <a:ext cx="1395000" cy="76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P4 | N2</a:t>
            </a:r>
          </a:p>
        </p:txBody>
      </p:sp>
      <p:cxnSp>
        <p:nvCxnSpPr>
          <p:cNvPr id="262" name="Shape 262"/>
          <p:cNvCxnSpPr>
            <a:stCxn id="258" idx="3"/>
            <a:endCxn id="259" idx="1"/>
          </p:cNvCxnSpPr>
          <p:nvPr/>
        </p:nvCxnSpPr>
        <p:spPr>
          <a:xfrm>
            <a:off x="6210950" y="2639950"/>
            <a:ext cx="904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63" name="Shape 263"/>
          <p:cNvCxnSpPr>
            <a:stCxn id="259" idx="2"/>
            <a:endCxn id="261" idx="0"/>
          </p:cNvCxnSpPr>
          <p:nvPr/>
        </p:nvCxnSpPr>
        <p:spPr>
          <a:xfrm>
            <a:off x="7813025" y="3023800"/>
            <a:ext cx="0" cy="50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64" name="Shape 264"/>
          <p:cNvCxnSpPr>
            <a:stCxn id="261" idx="1"/>
            <a:endCxn id="260" idx="3"/>
          </p:cNvCxnSpPr>
          <p:nvPr/>
        </p:nvCxnSpPr>
        <p:spPr>
          <a:xfrm rot="10800000">
            <a:off x="6211025" y="3908400"/>
            <a:ext cx="904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65" name="Shape 265"/>
          <p:cNvCxnSpPr>
            <a:stCxn id="260" idx="0"/>
            <a:endCxn id="258" idx="2"/>
          </p:cNvCxnSpPr>
          <p:nvPr/>
        </p:nvCxnSpPr>
        <p:spPr>
          <a:xfrm rot="10800000">
            <a:off x="5513450" y="3023850"/>
            <a:ext cx="0" cy="50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graphicFrame>
        <p:nvGraphicFramePr>
          <p:cNvPr id="266" name="Shape 266"/>
          <p:cNvGraphicFramePr/>
          <p:nvPr/>
        </p:nvGraphicFramePr>
        <p:xfrm>
          <a:off x="507850" y="2363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{59A80A03-8E33-43F7-BB08-5E7309ABDB89}</a:tableStyleId>
              </a:tblPr>
              <a:tblGrid>
                <a:gridCol w="794700"/>
                <a:gridCol w="969000"/>
                <a:gridCol w="752225"/>
                <a:gridCol w="837125"/>
              </a:tblGrid>
              <a:tr h="45185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u="sng">
                          <a:solidFill>
                            <a:srgbClr val="073763"/>
                          </a:solidFill>
                        </a:rPr>
                        <a:t>srcProc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u="sng">
                          <a:solidFill>
                            <a:srgbClr val="073763"/>
                          </a:solidFill>
                        </a:rPr>
                        <a:t>destProc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u="sng">
                          <a:solidFill>
                            <a:srgbClr val="073763"/>
                          </a:solidFill>
                        </a:rPr>
                        <a:t>msg</a:t>
                      </a: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u="sng">
                          <a:solidFill>
                            <a:srgbClr val="073763"/>
                          </a:solidFill>
                        </a:rPr>
                        <a:t>dur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7212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P1-N1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P2-N1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“one”</a:t>
                      </a: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0.0001</a:t>
                      </a: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</a:tr>
              <a:tr h="45185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P2-N1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P4-N2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“two”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0.0013</a:t>
                      </a:r>
                    </a:p>
                  </a:txBody>
                  <a:tcPr marT="91425" marB="91425" marR="91425" marL="91425"/>
                </a:tc>
              </a:tr>
              <a:tr h="47212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P4-N2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P3-N2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“</a:t>
                      </a:r>
                      <a:r>
                        <a:rPr lang="en"/>
                        <a:t>t</a:t>
                      </a:r>
                      <a:r>
                        <a:rPr lang="en"/>
                        <a:t>hree”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0.0002</a:t>
                      </a:r>
                    </a:p>
                  </a:txBody>
                  <a:tcPr marT="91425" marB="91425" marR="91425" marL="91425"/>
                </a:tc>
              </a:tr>
              <a:tr h="47212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P3-N2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P1-N1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“four”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0.0015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67" name="Shape 267"/>
          <p:cNvSpPr txBox="1"/>
          <p:nvPr/>
        </p:nvSpPr>
        <p:spPr>
          <a:xfrm>
            <a:off x="1456575" y="1974800"/>
            <a:ext cx="1455600" cy="3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Possible output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Measurement Methods</a:t>
            </a:r>
          </a:p>
        </p:txBody>
      </p:sp>
      <p:sp>
        <p:nvSpPr>
          <p:cNvPr id="273" name="Shape 273"/>
          <p:cNvSpPr/>
          <p:nvPr/>
        </p:nvSpPr>
        <p:spPr>
          <a:xfrm>
            <a:off x="4815950" y="2256100"/>
            <a:ext cx="1395000" cy="76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P1 | N1</a:t>
            </a:r>
          </a:p>
        </p:txBody>
      </p:sp>
      <p:sp>
        <p:nvSpPr>
          <p:cNvPr id="274" name="Shape 274"/>
          <p:cNvSpPr/>
          <p:nvPr/>
        </p:nvSpPr>
        <p:spPr>
          <a:xfrm>
            <a:off x="7115525" y="2256100"/>
            <a:ext cx="1395000" cy="76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P2 | N2</a:t>
            </a:r>
          </a:p>
        </p:txBody>
      </p:sp>
      <p:sp>
        <p:nvSpPr>
          <p:cNvPr id="275" name="Shape 275"/>
          <p:cNvSpPr/>
          <p:nvPr/>
        </p:nvSpPr>
        <p:spPr>
          <a:xfrm>
            <a:off x="4815950" y="3524550"/>
            <a:ext cx="1395000" cy="76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P3 | N3</a:t>
            </a:r>
          </a:p>
        </p:txBody>
      </p:sp>
      <p:sp>
        <p:nvSpPr>
          <p:cNvPr id="276" name="Shape 276"/>
          <p:cNvSpPr/>
          <p:nvPr/>
        </p:nvSpPr>
        <p:spPr>
          <a:xfrm>
            <a:off x="7115525" y="3524550"/>
            <a:ext cx="1395000" cy="76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P4 | N4</a:t>
            </a:r>
          </a:p>
        </p:txBody>
      </p:sp>
      <p:cxnSp>
        <p:nvCxnSpPr>
          <p:cNvPr id="277" name="Shape 277"/>
          <p:cNvCxnSpPr>
            <a:stCxn id="273" idx="3"/>
            <a:endCxn id="274" idx="1"/>
          </p:cNvCxnSpPr>
          <p:nvPr/>
        </p:nvCxnSpPr>
        <p:spPr>
          <a:xfrm>
            <a:off x="6210950" y="2639950"/>
            <a:ext cx="904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78" name="Shape 278"/>
          <p:cNvCxnSpPr>
            <a:stCxn id="274" idx="2"/>
            <a:endCxn id="276" idx="0"/>
          </p:cNvCxnSpPr>
          <p:nvPr/>
        </p:nvCxnSpPr>
        <p:spPr>
          <a:xfrm>
            <a:off x="7813025" y="3023800"/>
            <a:ext cx="0" cy="50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79" name="Shape 279"/>
          <p:cNvCxnSpPr>
            <a:stCxn id="276" idx="1"/>
            <a:endCxn id="275" idx="3"/>
          </p:cNvCxnSpPr>
          <p:nvPr/>
        </p:nvCxnSpPr>
        <p:spPr>
          <a:xfrm rot="10800000">
            <a:off x="6211025" y="3908400"/>
            <a:ext cx="904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80" name="Shape 280"/>
          <p:cNvCxnSpPr>
            <a:stCxn id="275" idx="0"/>
            <a:endCxn id="273" idx="2"/>
          </p:cNvCxnSpPr>
          <p:nvPr/>
        </p:nvCxnSpPr>
        <p:spPr>
          <a:xfrm rot="10800000">
            <a:off x="5513450" y="3023850"/>
            <a:ext cx="0" cy="50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81" name="Shape 281"/>
          <p:cNvSpPr/>
          <p:nvPr/>
        </p:nvSpPr>
        <p:spPr>
          <a:xfrm>
            <a:off x="471900" y="2256125"/>
            <a:ext cx="1395000" cy="76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P1 | N1</a:t>
            </a:r>
          </a:p>
        </p:txBody>
      </p:sp>
      <p:sp>
        <p:nvSpPr>
          <p:cNvPr id="282" name="Shape 282"/>
          <p:cNvSpPr/>
          <p:nvPr/>
        </p:nvSpPr>
        <p:spPr>
          <a:xfrm>
            <a:off x="2771475" y="2256125"/>
            <a:ext cx="1395000" cy="76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P2 | N1</a:t>
            </a:r>
          </a:p>
        </p:txBody>
      </p:sp>
      <p:sp>
        <p:nvSpPr>
          <p:cNvPr id="283" name="Shape 283"/>
          <p:cNvSpPr/>
          <p:nvPr/>
        </p:nvSpPr>
        <p:spPr>
          <a:xfrm>
            <a:off x="471900" y="3524575"/>
            <a:ext cx="1395000" cy="76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P3 | N2</a:t>
            </a:r>
          </a:p>
        </p:txBody>
      </p:sp>
      <p:sp>
        <p:nvSpPr>
          <p:cNvPr id="284" name="Shape 284"/>
          <p:cNvSpPr/>
          <p:nvPr/>
        </p:nvSpPr>
        <p:spPr>
          <a:xfrm>
            <a:off x="2771475" y="3524575"/>
            <a:ext cx="1395000" cy="76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P4 | N2</a:t>
            </a:r>
          </a:p>
        </p:txBody>
      </p:sp>
      <p:cxnSp>
        <p:nvCxnSpPr>
          <p:cNvPr id="285" name="Shape 285"/>
          <p:cNvCxnSpPr>
            <a:stCxn id="281" idx="3"/>
            <a:endCxn id="282" idx="1"/>
          </p:cNvCxnSpPr>
          <p:nvPr/>
        </p:nvCxnSpPr>
        <p:spPr>
          <a:xfrm>
            <a:off x="1866900" y="2639975"/>
            <a:ext cx="904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86" name="Shape 286"/>
          <p:cNvCxnSpPr>
            <a:stCxn id="282" idx="2"/>
            <a:endCxn id="284" idx="0"/>
          </p:cNvCxnSpPr>
          <p:nvPr/>
        </p:nvCxnSpPr>
        <p:spPr>
          <a:xfrm>
            <a:off x="3468975" y="3023825"/>
            <a:ext cx="0" cy="50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87" name="Shape 287"/>
          <p:cNvCxnSpPr>
            <a:stCxn id="284" idx="1"/>
            <a:endCxn id="283" idx="3"/>
          </p:cNvCxnSpPr>
          <p:nvPr/>
        </p:nvCxnSpPr>
        <p:spPr>
          <a:xfrm rot="10800000">
            <a:off x="1866975" y="3908425"/>
            <a:ext cx="904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88" name="Shape 288"/>
          <p:cNvCxnSpPr>
            <a:stCxn id="283" idx="0"/>
            <a:endCxn id="281" idx="2"/>
          </p:cNvCxnSpPr>
          <p:nvPr/>
        </p:nvCxnSpPr>
        <p:spPr>
          <a:xfrm rot="10800000">
            <a:off x="1169400" y="3023875"/>
            <a:ext cx="0" cy="50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89" name="Shape 289"/>
          <p:cNvCxnSpPr>
            <a:stCxn id="283" idx="3"/>
            <a:endCxn id="284" idx="1"/>
          </p:cNvCxnSpPr>
          <p:nvPr/>
        </p:nvCxnSpPr>
        <p:spPr>
          <a:xfrm>
            <a:off x="1866900" y="3908425"/>
            <a:ext cx="904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90" name="Shape 290"/>
          <p:cNvCxnSpPr>
            <a:stCxn id="284" idx="0"/>
            <a:endCxn id="282" idx="2"/>
          </p:cNvCxnSpPr>
          <p:nvPr/>
        </p:nvCxnSpPr>
        <p:spPr>
          <a:xfrm rot="10800000">
            <a:off x="3468975" y="3023875"/>
            <a:ext cx="0" cy="50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91" name="Shape 291"/>
          <p:cNvCxnSpPr>
            <a:stCxn id="282" idx="1"/>
            <a:endCxn id="281" idx="3"/>
          </p:cNvCxnSpPr>
          <p:nvPr/>
        </p:nvCxnSpPr>
        <p:spPr>
          <a:xfrm rot="10800000">
            <a:off x="1866975" y="2639975"/>
            <a:ext cx="904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92" name="Shape 292"/>
          <p:cNvCxnSpPr>
            <a:stCxn id="281" idx="2"/>
            <a:endCxn id="283" idx="0"/>
          </p:cNvCxnSpPr>
          <p:nvPr/>
        </p:nvCxnSpPr>
        <p:spPr>
          <a:xfrm>
            <a:off x="1169400" y="3023825"/>
            <a:ext cx="0" cy="50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93" name="Shape 293"/>
          <p:cNvCxnSpPr>
            <a:stCxn id="283" idx="0"/>
            <a:endCxn id="282" idx="1"/>
          </p:cNvCxnSpPr>
          <p:nvPr/>
        </p:nvCxnSpPr>
        <p:spPr>
          <a:xfrm flipH="1" rot="10800000">
            <a:off x="1169400" y="2639875"/>
            <a:ext cx="1602000" cy="88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94" name="Shape 294"/>
          <p:cNvCxnSpPr>
            <a:stCxn id="282" idx="2"/>
            <a:endCxn id="283" idx="3"/>
          </p:cNvCxnSpPr>
          <p:nvPr/>
        </p:nvCxnSpPr>
        <p:spPr>
          <a:xfrm flipH="1">
            <a:off x="1866975" y="3023825"/>
            <a:ext cx="1602000" cy="88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95" name="Shape 295"/>
          <p:cNvCxnSpPr>
            <a:stCxn id="284" idx="1"/>
            <a:endCxn id="281" idx="2"/>
          </p:cNvCxnSpPr>
          <p:nvPr/>
        </p:nvCxnSpPr>
        <p:spPr>
          <a:xfrm rot="10800000">
            <a:off x="1169475" y="3023725"/>
            <a:ext cx="1602000" cy="88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96" name="Shape 296"/>
          <p:cNvCxnSpPr>
            <a:stCxn id="281" idx="3"/>
            <a:endCxn id="284" idx="0"/>
          </p:cNvCxnSpPr>
          <p:nvPr/>
        </p:nvCxnSpPr>
        <p:spPr>
          <a:xfrm>
            <a:off x="1866900" y="2639975"/>
            <a:ext cx="1602000" cy="88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97" name="Shape 297"/>
          <p:cNvSpPr txBox="1"/>
          <p:nvPr/>
        </p:nvSpPr>
        <p:spPr>
          <a:xfrm>
            <a:off x="471900" y="1808800"/>
            <a:ext cx="3694500" cy="3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Explore connectivity</a:t>
            </a:r>
          </a:p>
        </p:txBody>
      </p:sp>
      <p:sp>
        <p:nvSpPr>
          <p:cNvPr id="298" name="Shape 298"/>
          <p:cNvSpPr txBox="1"/>
          <p:nvPr/>
        </p:nvSpPr>
        <p:spPr>
          <a:xfrm>
            <a:off x="4816025" y="1808800"/>
            <a:ext cx="3694500" cy="3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Explore distribution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Measurement Methods</a:t>
            </a:r>
          </a:p>
        </p:txBody>
      </p:sp>
      <p:sp>
        <p:nvSpPr>
          <p:cNvPr id="304" name="Shape 304"/>
          <p:cNvSpPr txBox="1"/>
          <p:nvPr>
            <p:ph idx="1" type="body"/>
          </p:nvPr>
        </p:nvSpPr>
        <p:spPr>
          <a:xfrm>
            <a:off x="471900" y="1919075"/>
            <a:ext cx="8222100" cy="2838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700"/>
              </a:spcAft>
              <a:buNone/>
            </a:pPr>
            <a:r>
              <a:rPr lang="en" u="sng"/>
              <a:t>Explore work functions: two possible classes of process workloads</a:t>
            </a:r>
          </a:p>
          <a:p>
            <a:pPr lvl="0" rtl="0">
              <a:spcBef>
                <a:spcPts val="0"/>
              </a:spcBef>
              <a:spcAft>
                <a:spcPts val="700"/>
              </a:spcAft>
              <a:buNone/>
            </a:pPr>
            <a:r>
              <a:rPr lang="en"/>
              <a:t>Predictable messaging patterns</a:t>
            </a:r>
          </a:p>
          <a:p>
            <a:pPr indent="457200" lvl="0" rtl="0">
              <a:spcBef>
                <a:spcPts val="0"/>
              </a:spcBef>
              <a:spcAft>
                <a:spcPts val="700"/>
              </a:spcAft>
              <a:buNone/>
            </a:pPr>
            <a:r>
              <a:rPr lang="en"/>
              <a:t>Fixed message / no work function</a:t>
            </a:r>
          </a:p>
          <a:p>
            <a:pPr indent="0" lvl="0" marL="0" rtl="0">
              <a:spcBef>
                <a:spcPts val="0"/>
              </a:spcBef>
              <a:spcAft>
                <a:spcPts val="700"/>
              </a:spcAft>
              <a:buNone/>
            </a:pPr>
            <a:r>
              <a:rPr lang="en"/>
              <a:t>Randomized messaging patterns</a:t>
            </a:r>
          </a:p>
          <a:p>
            <a:pPr indent="457200" lvl="0" rtl="0">
              <a:spcBef>
                <a:spcPts val="0"/>
              </a:spcBef>
              <a:spcAft>
                <a:spcPts val="700"/>
              </a:spcAft>
              <a:buNone/>
            </a:pPr>
            <a:r>
              <a:rPr lang="en"/>
              <a:t>Monte Carlo Pi Estimation (stochastic ordering, predictable patterns)</a:t>
            </a:r>
          </a:p>
          <a:p>
            <a:pPr indent="457200" lvl="0" rtl="0">
              <a:spcBef>
                <a:spcPts val="0"/>
              </a:spcBef>
              <a:spcAft>
                <a:spcPts val="700"/>
              </a:spcAft>
              <a:buNone/>
            </a:pPr>
            <a:r>
              <a:rPr lang="en"/>
              <a:t>Varied work duration</a:t>
            </a:r>
          </a:p>
          <a:p>
            <a:pPr indent="457200" lvl="0" marL="0" rtl="0">
              <a:spcBef>
                <a:spcPts val="0"/>
              </a:spcBef>
              <a:spcAft>
                <a:spcPts val="700"/>
              </a:spcAft>
              <a:buNone/>
            </a:pPr>
            <a:r>
              <a:rPr lang="en"/>
              <a:t>Fully randomized recipients (dynamic ordering and patterns)</a:t>
            </a:r>
          </a:p>
          <a:p>
            <a:pPr indent="457200" lvl="0" rtl="0">
              <a:spcBef>
                <a:spcPts val="0"/>
              </a:spcBef>
              <a:spcAft>
                <a:spcPts val="7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Resources for a More Robust Trace</a:t>
            </a:r>
          </a:p>
        </p:txBody>
      </p:sp>
      <p:sp>
        <p:nvSpPr>
          <p:cNvPr id="310" name="Shape 31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spcAft>
                <a:spcPts val="700"/>
              </a:spcAft>
              <a:buNone/>
            </a:pPr>
            <a:r>
              <a:rPr b="1" lang="en" sz="1400"/>
              <a:t>VampirTrace</a:t>
            </a:r>
            <a:r>
              <a:rPr lang="en" sz="1400"/>
              <a:t>:  	(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https://tu-dresden.de/zih/forschung/projekte/vampirtrace</a:t>
            </a:r>
            <a:r>
              <a:rPr lang="en" sz="1400"/>
              <a:t>)</a:t>
            </a:r>
          </a:p>
          <a:p>
            <a:pPr lvl="0">
              <a:spcBef>
                <a:spcPts val="0"/>
              </a:spcBef>
              <a:spcAft>
                <a:spcPts val="700"/>
              </a:spcAft>
              <a:buNone/>
            </a:pPr>
            <a:r>
              <a:rPr lang="en" sz="1400"/>
              <a:t>Compiler wrapper which generates detailed program execution logging.  Comes with standard Open MPI installation (&gt; 1.3)</a:t>
            </a:r>
          </a:p>
          <a:p>
            <a:pPr lvl="0">
              <a:spcBef>
                <a:spcPts val="0"/>
              </a:spcBef>
              <a:spcAft>
                <a:spcPts val="700"/>
              </a:spcAft>
              <a:buNone/>
            </a:pPr>
            <a:r>
              <a:rPr b="1" lang="en" sz="1400"/>
              <a:t>Vampir</a:t>
            </a:r>
            <a:r>
              <a:rPr lang="en" sz="1400"/>
              <a:t>:		(</a:t>
            </a:r>
            <a:r>
              <a:rPr lang="en" sz="1400" u="sng">
                <a:solidFill>
                  <a:schemeClr val="hlink"/>
                </a:solidFill>
                <a:hlinkClick r:id="rId4"/>
              </a:rPr>
              <a:t>https://vampir.eu</a:t>
            </a:r>
            <a:r>
              <a:rPr lang="en" sz="1400"/>
              <a:t>)</a:t>
            </a:r>
          </a:p>
          <a:p>
            <a:pPr lvl="0">
              <a:spcBef>
                <a:spcPts val="0"/>
              </a:spcBef>
              <a:spcAft>
                <a:spcPts val="700"/>
              </a:spcAft>
              <a:buNone/>
            </a:pPr>
            <a:r>
              <a:rPr lang="en" sz="1400"/>
              <a:t>Commercial software for visualizing vampirtrace outputs</a:t>
            </a:r>
          </a:p>
          <a:p>
            <a:pPr lvl="0">
              <a:spcBef>
                <a:spcPts val="0"/>
              </a:spcBef>
              <a:spcAft>
                <a:spcPts val="700"/>
              </a:spcAft>
              <a:buNone/>
            </a:pPr>
            <a:r>
              <a:rPr b="1" lang="en" sz="1400"/>
              <a:t>Ravel</a:t>
            </a:r>
            <a:r>
              <a:rPr lang="en" sz="1400"/>
              <a:t>:		(</a:t>
            </a:r>
            <a:r>
              <a:rPr lang="en" sz="1400" u="sng">
                <a:solidFill>
                  <a:schemeClr val="hlink"/>
                </a:solidFill>
                <a:hlinkClick r:id="rId5"/>
              </a:rPr>
              <a:t>https://github.com/LLNL/ravel</a:t>
            </a:r>
            <a:r>
              <a:rPr lang="en" sz="1400"/>
              <a:t>)</a:t>
            </a:r>
          </a:p>
          <a:p>
            <a:pPr lvl="0">
              <a:spcBef>
                <a:spcPts val="0"/>
              </a:spcBef>
              <a:spcAft>
                <a:spcPts val="700"/>
              </a:spcAft>
              <a:buNone/>
            </a:pPr>
            <a:r>
              <a:rPr lang="en" sz="1400"/>
              <a:t>Open source software for visualizing vampirtrace outputs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200"/>
              <a:t>Resources for a More Robust Trace </a:t>
            </a:r>
            <a:r>
              <a:rPr lang="en" sz="1400"/>
              <a:t>[6]</a:t>
            </a:r>
          </a:p>
        </p:txBody>
      </p:sp>
      <p:pic>
        <p:nvPicPr>
          <p:cNvPr id="316" name="Shape 3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2225" y="773225"/>
            <a:ext cx="6658650" cy="4310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References</a:t>
            </a:r>
          </a:p>
        </p:txBody>
      </p:sp>
      <p:sp>
        <p:nvSpPr>
          <p:cNvPr id="322" name="Shape 322"/>
          <p:cNvSpPr txBox="1"/>
          <p:nvPr>
            <p:ph idx="1" type="body"/>
          </p:nvPr>
        </p:nvSpPr>
        <p:spPr>
          <a:xfrm>
            <a:off x="471900" y="1919075"/>
            <a:ext cx="8222100" cy="2972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15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[1]R. Preissl, T. Köckerbauer, M. Schulz, D. Kranzlmüller, B. de Supinski and D. Quinlan, "Detecting Patterns in MPI Communication Traces", </a:t>
            </a:r>
            <a:r>
              <a:rPr i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2008 37th International Conference on Parallel Processing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2008.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[2]F. Wolf and B. Mohr, "Automatic performance analysis of hybrid MPI/OpenMP applications", </a:t>
            </a:r>
            <a:r>
              <a:rPr i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Journal of Systems Architecture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vol. 49, no. 10-11, pp. 421-439, 2003.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[3]F. Mietke, R. Rex, R. Baumgartl, T. Mehlan, T. Hoefler and W. Rehm, "Analysis of the Memory Registration Process in the Mellanox InfiniBand Software Stack", </a:t>
            </a:r>
            <a:r>
              <a:rPr i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Euro-Par 2006: Euro-Par 2006 Parallel Processing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pp. 124-133, 2017.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[4] Z. Meglicki, ‘The History of MPI’, 2004. [Online]. Available: </a:t>
            </a:r>
            <a:r>
              <a:rPr lang="en" sz="1100" u="sng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http://beige.ucs.indiana.edu/I590/node54.html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[Accessed: 12-Apr-2017].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[5] W. Kendall, ‘A Comprehensive MPI Tutorial’, 2017. [Online]. Available: </a:t>
            </a: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http://mpitutorial.com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[Accessed: 12-Apr-2017].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[6] M. Weber, ‘Vampir &amp; VampirTrace Details and Hands-On’, ZIH TU Dresden, 2010.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Communication Architecture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Network </a:t>
            </a:r>
            <a:r>
              <a:rPr lang="en"/>
              <a:t>Topology</a:t>
            </a: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47190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Logical topology of a network can </a:t>
            </a:r>
            <a:r>
              <a:rPr lang="en"/>
              <a:t>affect</a:t>
            </a:r>
            <a:r>
              <a:rPr lang="en"/>
              <a:t> the execution of distributed programs.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An </a:t>
            </a:r>
            <a:r>
              <a:rPr lang="en"/>
              <a:t>unoptimized</a:t>
            </a:r>
            <a:r>
              <a:rPr lang="en"/>
              <a:t> algorithm may be significantly hindered by logical node placement.</a:t>
            </a:r>
          </a:p>
        </p:txBody>
      </p:sp>
      <p:sp>
        <p:nvSpPr>
          <p:cNvPr id="91" name="Shape 91"/>
          <p:cNvSpPr txBox="1"/>
          <p:nvPr>
            <p:ph idx="2" type="body"/>
          </p:nvPr>
        </p:nvSpPr>
        <p:spPr>
          <a:xfrm>
            <a:off x="469425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2" name="Shape 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9200" y="2340725"/>
            <a:ext cx="3810000" cy="186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Global and Local Message paths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 distributed program will exchange messages between nodes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Message paths that are compact and exchanged regularly are considered local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Global Message paths connect local paths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Importance of Message Patterns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Reflect Bottlenecks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Highlight program characteristics on the system </a:t>
            </a:r>
            <a:r>
              <a:rPr lang="en"/>
              <a:t>architecture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Reflects how an algorithm actually executes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MPI Patterns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MPI</a:t>
            </a: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Message Passing Interface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Standardized means of exchanging messages between computers running a parallel program across distributed memory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Synchronize, exchange data, and provide command.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