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heory.stanford.edu/~amitp/GameProgramming/Variations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Traffic Assignment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Rob Fitzgerald</a:t>
            </a:r>
          </a:p>
          <a:p>
            <a:pPr defTabSz="414781">
              <a:defRPr sz="2272"/>
            </a:pPr>
            <a:r>
              <a:t>CSCI 7551 Project Presentation</a:t>
            </a:r>
          </a:p>
          <a:p>
            <a:pPr defTabSz="414781">
              <a:defRPr sz="2272"/>
            </a:pPr>
            <a:r>
              <a:t>Tuesday, December 6th, 2016</a:t>
            </a:r>
          </a:p>
        </p:txBody>
      </p:sp>
      <p:sp>
        <p:nvSpPr>
          <p:cNvPr id="121" name="Shape 121"/>
          <p:cNvSpPr/>
          <p:nvPr/>
        </p:nvSpPr>
        <p:spPr>
          <a:xfrm>
            <a:off x="1270000" y="82804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/>
            </a:pPr>
            <a:r>
              <a:t>Presentation originally titled “Maximization of Network Throughput Maintaining Free Flow”</a:t>
            </a:r>
          </a:p>
          <a:p>
            <a:pPr>
              <a:defRPr sz="1200"/>
            </a:pPr>
            <a:r>
              <a:t>All images and definitions due to [ORTUZAR] unless listed otherwise.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Search Algorithm?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Constraint: unable to write directly to the graph</a:t>
            </a:r>
          </a:p>
          <a:p>
            <a:pPr/>
            <a:r>
              <a:t>Constraint: concurrent searches yielding many shortest paths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Search Algorithm?</a:t>
            </a:r>
          </a:p>
        </p:txBody>
      </p:sp>
      <p:sp>
        <p:nvSpPr>
          <p:cNvPr id="155" name="Shape 155"/>
          <p:cNvSpPr/>
          <p:nvPr>
            <p:ph type="body" sz="half" idx="1"/>
          </p:nvPr>
        </p:nvSpPr>
        <p:spPr>
          <a:xfrm>
            <a:off x="952500" y="2603500"/>
            <a:ext cx="11099800" cy="4546600"/>
          </a:xfrm>
          <a:prstGeom prst="rect">
            <a:avLst/>
          </a:prstGeom>
        </p:spPr>
        <p:txBody>
          <a:bodyPr/>
          <a:lstStyle/>
          <a:p>
            <a:pPr/>
            <a:r>
              <a:t>Dijkstra’s: inefficient, BFS, require creating O(V) new elements in each sub-search (min cost tree).  Oh, and it’s not parallel.</a:t>
            </a:r>
          </a:p>
          <a:p>
            <a:pPr/>
            <a:r>
              <a:t>Bidirectional Dijkstra’s: stopping criteria is when (top</a:t>
            </a:r>
            <a:r>
              <a:rPr baseline="-5999"/>
              <a:t>f</a:t>
            </a:r>
            <a:r>
              <a:t> + top</a:t>
            </a:r>
            <a:r>
              <a:rPr baseline="-5999"/>
              <a:t>r</a:t>
            </a:r>
            <a:r>
              <a:t> &gt; dist(o,d)).  in road network, dist() cannot be purely euclidian, so it may be hard to find.</a:t>
            </a:r>
          </a:p>
        </p:txBody>
      </p:sp>
      <p:sp>
        <p:nvSpPr>
          <p:cNvPr id="156" name="Shape 156"/>
          <p:cNvSpPr/>
          <p:nvPr/>
        </p:nvSpPr>
        <p:spPr>
          <a:xfrm>
            <a:off x="952500" y="7353299"/>
            <a:ext cx="11099800" cy="152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39522">
              <a:spcBef>
                <a:spcPts val="100"/>
              </a:spcBef>
              <a:defRPr sz="1476"/>
            </a:pPr>
            <a:r>
              <a:t>top</a:t>
            </a:r>
            <a:r>
              <a:rPr baseline="-5999"/>
              <a:t>f</a:t>
            </a:r>
            <a:r>
              <a:t>:     node with greatest roadway distance from origin in the forward search</a:t>
            </a:r>
          </a:p>
          <a:p>
            <a:pPr algn="l" defTabSz="239522">
              <a:spcBef>
                <a:spcPts val="100"/>
              </a:spcBef>
              <a:defRPr sz="1476"/>
            </a:pPr>
            <a:r>
              <a:t>top</a:t>
            </a:r>
            <a:r>
              <a:rPr baseline="-5999"/>
              <a:t>r</a:t>
            </a:r>
            <a:r>
              <a:t>:     node with greatest roadway distance from destination in the reverse search</a:t>
            </a:r>
          </a:p>
          <a:p>
            <a:pPr algn="l" defTabSz="239522">
              <a:spcBef>
                <a:spcPts val="100"/>
              </a:spcBef>
              <a:defRPr sz="1476"/>
            </a:pPr>
            <a:r>
              <a:t>dist():   euclidian distance function</a:t>
            </a:r>
          </a:p>
          <a:p>
            <a:pPr algn="l" defTabSz="239522">
              <a:spcBef>
                <a:spcPts val="100"/>
              </a:spcBef>
              <a:defRPr sz="1476"/>
            </a:pPr>
            <a:r>
              <a:t>o:         trip origin node</a:t>
            </a:r>
          </a:p>
          <a:p>
            <a:pPr algn="l" defTabSz="239522">
              <a:spcBef>
                <a:spcPts val="100"/>
              </a:spcBef>
              <a:defRPr sz="1476"/>
            </a:pPr>
            <a:r>
              <a:t>d:         trip destination node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Which Search Algorithm?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952500" y="2603500"/>
            <a:ext cx="11099800" cy="4285046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Bidirectional A*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selection criteria: minimize g(o,x</a:t>
            </a:r>
            <a:r>
              <a:rPr baseline="-5999"/>
              <a:t>f</a:t>
            </a:r>
            <a:r>
              <a:t>) + dist(x</a:t>
            </a:r>
            <a:r>
              <a:rPr baseline="-5999"/>
              <a:t>f</a:t>
            </a:r>
            <a:r>
              <a:t>,x</a:t>
            </a:r>
            <a:r>
              <a:rPr baseline="-5999"/>
              <a:t>r</a:t>
            </a:r>
            <a:r>
              <a:t>) + g(x</a:t>
            </a:r>
            <a:r>
              <a:rPr baseline="-5999"/>
              <a:t>r</a:t>
            </a:r>
            <a:r>
              <a:t>,d)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test selection function against cross product of all frontier nodes in both searches at each search step to find the correct choice for both forward and reverse search.</a:t>
            </a:r>
          </a:p>
        </p:txBody>
      </p:sp>
      <p:sp>
        <p:nvSpPr>
          <p:cNvPr id="160" name="Shape 160"/>
          <p:cNvSpPr/>
          <p:nvPr/>
        </p:nvSpPr>
        <p:spPr>
          <a:xfrm>
            <a:off x="952500" y="7353300"/>
            <a:ext cx="11099800" cy="1529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239522">
              <a:spcBef>
                <a:spcPts val="100"/>
              </a:spcBef>
              <a:defRPr sz="1476"/>
            </a:pPr>
            <a:r>
              <a:t>g():  roadway distance function</a:t>
            </a:r>
          </a:p>
          <a:p>
            <a:pPr algn="l" defTabSz="239522">
              <a:spcBef>
                <a:spcPts val="100"/>
              </a:spcBef>
              <a:defRPr sz="1476"/>
            </a:pPr>
            <a:r>
              <a:t>dist():   euclidian distance function</a:t>
            </a:r>
          </a:p>
          <a:p>
            <a:pPr algn="l" defTabSz="239522">
              <a:spcBef>
                <a:spcPts val="100"/>
              </a:spcBef>
              <a:defRPr sz="1476"/>
            </a:pPr>
            <a:r>
              <a:t>o:         trip origin node</a:t>
            </a:r>
          </a:p>
          <a:p>
            <a:pPr algn="l" defTabSz="239522">
              <a:spcBef>
                <a:spcPts val="100"/>
              </a:spcBef>
              <a:defRPr sz="1476"/>
            </a:pPr>
            <a:r>
              <a:t>d:         trip destination node</a:t>
            </a:r>
          </a:p>
          <a:p>
            <a:pPr algn="l" defTabSz="239522">
              <a:spcBef>
                <a:spcPts val="100"/>
              </a:spcBef>
              <a:defRPr sz="1476"/>
            </a:pPr>
            <a:r>
              <a:t>x</a:t>
            </a:r>
            <a:r>
              <a:rPr baseline="-5999"/>
              <a:t>f</a:t>
            </a:r>
            <a:r>
              <a:t>:     a node on the frontier of the forward search</a:t>
            </a:r>
          </a:p>
          <a:p>
            <a:pPr algn="l" defTabSz="239522">
              <a:spcBef>
                <a:spcPts val="100"/>
              </a:spcBef>
              <a:defRPr sz="1476"/>
            </a:pPr>
            <a:r>
              <a:t>x</a:t>
            </a:r>
            <a:r>
              <a:rPr baseline="-5999"/>
              <a:t>r</a:t>
            </a:r>
            <a:r>
              <a:t>:     a node on the frontier of the backward search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6-12-06 at 3.06.41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62" t="0" r="662" b="0"/>
          <a:stretch>
            <a:fillRect/>
          </a:stretch>
        </p:blipFill>
        <p:spPr>
          <a:xfrm>
            <a:off x="6416579" y="1015842"/>
            <a:ext cx="5504277" cy="7123249"/>
          </a:xfrm>
          <a:prstGeom prst="rect">
            <a:avLst/>
          </a:prstGeom>
        </p:spPr>
      </p:pic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</a:t>
            </a:r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Edge</a:t>
            </a:r>
          </a:p>
          <a:p>
            <a:pPr/>
            <a:r>
              <a:t>Vertex</a:t>
            </a:r>
          </a:p>
          <a:p>
            <a:pPr/>
            <a:r>
              <a:t>VertexProperty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 Shot 2016-12-06 at 3.07.36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06550" y="1303158"/>
            <a:ext cx="9779000" cy="4581884"/>
          </a:xfrm>
          <a:prstGeom prst="rect">
            <a:avLst/>
          </a:prstGeom>
        </p:spPr>
      </p:pic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Intersection : </a:t>
            </a:r>
            <a:r>
              <a:rPr i="1"/>
              <a:t>public</a:t>
            </a:r>
            <a:r>
              <a:t> Vertex</a:t>
            </a:r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creen Shot 2016-12-06 at 3.09.04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66" t="0" r="52420" b="0"/>
          <a:stretch>
            <a:fillRect/>
          </a:stretch>
        </p:blipFill>
        <p:spPr>
          <a:xfrm>
            <a:off x="6718300" y="1181367"/>
            <a:ext cx="5334001" cy="7136866"/>
          </a:xfrm>
          <a:prstGeom prst="rect">
            <a:avLst/>
          </a:prstGeom>
        </p:spPr>
      </p:pic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Roadway : </a:t>
            </a:r>
            <a:r>
              <a:rPr i="1"/>
              <a:t>public</a:t>
            </a:r>
            <a:r>
              <a:t> Edge</a:t>
            </a:r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16-12-06 at 3.10.49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84" t="0" r="24257" b="0"/>
          <a:stretch>
            <a:fillRect/>
          </a:stretch>
        </p:blipFill>
        <p:spPr>
          <a:xfrm>
            <a:off x="1606549" y="1057251"/>
            <a:ext cx="9779001" cy="5073698"/>
          </a:xfrm>
          <a:prstGeom prst="rect">
            <a:avLst/>
          </a:prstGeom>
        </p:spPr>
      </p:pic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BidirectionalAStar</a:t>
            </a:r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6-12-06 at 3.13.47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0606" r="0" b="2040"/>
          <a:stretch>
            <a:fillRect/>
          </a:stretch>
        </p:blipFill>
        <p:spPr>
          <a:xfrm>
            <a:off x="866171" y="331166"/>
            <a:ext cx="10976729" cy="7036523"/>
          </a:xfrm>
          <a:prstGeom prst="rect">
            <a:avLst/>
          </a:prstGeom>
        </p:spPr>
      </p:pic>
      <p:sp>
        <p:nvSpPr>
          <p:cNvPr id="179" name="Shape 179"/>
          <p:cNvSpPr/>
          <p:nvPr>
            <p:ph type="title"/>
          </p:nvPr>
        </p:nvSpPr>
        <p:spPr>
          <a:xfrm>
            <a:off x="1269999" y="7736998"/>
            <a:ext cx="10464801" cy="1422401"/>
          </a:xfrm>
          <a:prstGeom prst="rect">
            <a:avLst/>
          </a:prstGeom>
        </p:spPr>
        <p:txBody>
          <a:bodyPr/>
          <a:lstStyle/>
          <a:p>
            <a:pPr/>
            <a:r>
              <a:t>RoadNetwork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16-12-06 at 3.14.53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539316" y="2451708"/>
            <a:ext cx="7512984" cy="6590084"/>
          </a:xfrm>
          <a:prstGeom prst="rect">
            <a:avLst/>
          </a:prstGeom>
        </p:spPr>
      </p:pic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Test Driver</a:t>
            </a:r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52499" y="2603500"/>
            <a:ext cx="2988851" cy="6286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creen Shot 2016-12-06 at 3.22.59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9977" t="0" r="9977" b="0"/>
          <a:stretch>
            <a:fillRect/>
          </a:stretch>
        </p:blipFill>
        <p:spPr>
          <a:xfrm>
            <a:off x="6280348" y="3626267"/>
            <a:ext cx="6209927" cy="5273308"/>
          </a:xfrm>
          <a:prstGeom prst="rect">
            <a:avLst/>
          </a:prstGeom>
        </p:spPr>
      </p:pic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87" name="Shape 18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:-(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24" name="Shape 124"/>
          <p:cNvSpPr/>
          <p:nvPr/>
        </p:nvSpPr>
        <p:spPr>
          <a:xfrm>
            <a:off x="952500" y="4610100"/>
            <a:ext cx="1109980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Review</a:t>
            </a:r>
          </a:p>
          <a:p>
            <a:pPr algn="l"/>
            <a:r>
              <a:t>Design</a:t>
            </a:r>
          </a:p>
          <a:p>
            <a:pPr algn="l"/>
            <a:r>
              <a:t>Implementation</a:t>
            </a:r>
          </a:p>
          <a:p>
            <a:pPr algn="l"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trike="sngStrike"/>
              <a:t>Future</a:t>
            </a:r>
            <a:r>
              <a:t> Present Work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bugs</a:t>
            </a:r>
          </a:p>
          <a:p>
            <a:pPr/>
            <a:r>
              <a:t>class to hold all the trip pairs, or, roll it into RoadNetwork with methods</a:t>
            </a:r>
          </a:p>
          <a:p>
            <a:pPr/>
            <a:r>
              <a:t>test, compare, refine</a:t>
            </a:r>
          </a:p>
          <a:p>
            <a:pPr/>
            <a:r>
              <a:t>come up with larger data sets</a:t>
            </a:r>
          </a:p>
          <a:p>
            <a:pPr/>
            <a:r>
              <a:t>Frank-Wolfe: needs the “objective function” implemented, which I need to understand first.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10414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[ORTUZAR]   Juan de Dios Ortuzar, Luis G. Willumsen, “Assignment” in</a:t>
            </a:r>
            <a:r>
              <a:rPr i="1"/>
              <a:t> Modelling Transport</a:t>
            </a:r>
            <a:r>
              <a:t>, 4th Ed. New York: Wiley, 2011, pp. 349-390.</a:t>
            </a:r>
          </a:p>
          <a:p>
            <a:pPr marL="0" indent="0">
              <a:buSzTx/>
              <a:buNone/>
              <a:defRPr sz="1800"/>
            </a:pPr>
            <a:r>
              <a:t>[AMITP]   Variants of A*: Bidirectional Search.  </a:t>
            </a:r>
            <a:r>
              <a:rPr u="sng">
                <a:hlinkClick r:id="rId2" invalidUrl="" action="" tgtFrame="" tooltip="" history="1" highlightClick="0" endSnd="0"/>
              </a:rPr>
              <a:t>http://theory.stanford.edu/~amitp/GameProgramming/Variations.html</a:t>
            </a:r>
            <a:r>
              <a:t>.</a:t>
            </a:r>
          </a:p>
          <a:p>
            <a:pPr marL="0" indent="0">
              <a:buSzTx/>
              <a:buNone/>
              <a:defRPr sz="1800"/>
            </a:pPr>
            <a:r>
              <a:t>[OPENMP]   OpenMP Tutorial.  https://computing.llnl.gov/tutorials/openMP/.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Simulating the assignment of vehicle traffic to a network</a:t>
            </a:r>
          </a:p>
          <a:p>
            <a:pPr/>
            <a:r>
              <a:t>A static model, depicting vehicles per hour flows based on origin/destination flows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Frank-Wolfe Algorithm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Iterative Linear Approximation Algorithm which uses gradient descent to find an optimal traffic assignment</a:t>
            </a:r>
          </a:p>
          <a:p>
            <a:pPr/>
            <a:r>
              <a:t>A general optimization technique</a:t>
            </a:r>
          </a:p>
          <a:p>
            <a:pPr/>
            <a:r>
              <a:t>Converges to Wardrop’s equilibrium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Frank-Wolfe Algorithm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Is a method of successive averages, recursive and with the all-or-nothing assignment as its upper bound</a:t>
            </a:r>
          </a:p>
          <a:p>
            <a:pPr/>
            <a:r>
              <a:t>In each iteration, it produces a new flow on each link which is a function of the previous flow and the all-or-nothing flow (the flow assigned without consideration of congestion effects)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Review Addendum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Frank-Wolfe is an improved version of an approach called a Method Of Successive Averages (MSA)</a:t>
            </a:r>
          </a:p>
          <a:p>
            <a:pPr/>
            <a:r>
              <a:t>Frank-Wolfe is faster than a basic MSA because it dynamically alters the step size (Φ) by minimizing an objective function at each iteration.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4320"/>
            </a:lvl1pPr>
          </a:lstStyle>
          <a:p>
            <a:pPr/>
            <a:r>
              <a:t>Equilibrium: a state in which opposing forces or influences are balanced.</a:t>
            </a:r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Images: [ORTUZAR]</a:t>
            </a:r>
          </a:p>
          <a:p>
            <a:pPr>
              <a:defRPr sz="1200"/>
            </a:pPr>
            <a:r>
              <a:t>Equilibrium definition: [GOOGLE2]</a:t>
            </a:r>
          </a:p>
        </p:txBody>
      </p:sp>
      <p:pic>
        <p:nvPicPr>
          <p:cNvPr id="140" name="Screen Shot 2016-11-08 at 8.31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976" y="3053479"/>
            <a:ext cx="7820133" cy="364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6-11-08 at 8.32.0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9743" y="3169848"/>
            <a:ext cx="5133314" cy="3413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creen Shot 2016-11-08 at 8.37.0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8899" y="251824"/>
            <a:ext cx="6307002" cy="278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creen Shot 2016-12-05 at 11.49.10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496" r="0" b="4496"/>
          <a:stretch>
            <a:fillRect/>
          </a:stretch>
        </p:blipFill>
        <p:spPr>
          <a:xfrm>
            <a:off x="2083259" y="635000"/>
            <a:ext cx="8825582" cy="5918200"/>
          </a:xfrm>
          <a:prstGeom prst="rect">
            <a:avLst/>
          </a:prstGeom>
        </p:spPr>
      </p:pic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Of Successive Averages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[ORTUZAR]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 of MSA and Frank-Wolfe traffic assignment</a:t>
            </a:r>
          </a:p>
          <a:p>
            <a:pPr/>
            <a:r>
              <a:t>Written in C++ using OpenMP (parallelized bidirectional search)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