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61" r:id="rId6"/>
    <p:sldId id="263" r:id="rId7"/>
    <p:sldId id="260" r:id="rId8"/>
    <p:sldId id="264" r:id="rId9"/>
    <p:sldId id="265" r:id="rId10"/>
    <p:sldId id="262" r:id="rId11"/>
    <p:sldId id="266" r:id="rId12"/>
    <p:sldId id="268" r:id="rId13"/>
    <p:sldId id="269" r:id="rId14"/>
    <p:sldId id="270"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269"/>
    <a:srgbClr val="7D7D7D"/>
    <a:srgbClr val="B7B7B7"/>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84" autoAdjust="0"/>
    <p:restoredTop sz="94660"/>
  </p:normalViewPr>
  <p:slideViewPr>
    <p:cSldViewPr>
      <p:cViewPr varScale="1">
        <p:scale>
          <a:sx n="87" d="100"/>
          <a:sy n="87" d="100"/>
        </p:scale>
        <p:origin x="114" y="660"/>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295269"/>
                </a:solidFill>
                <a:latin typeface="+mn-lt"/>
                <a:ea typeface="+mn-ea"/>
                <a:cs typeface="+mn-cs"/>
              </a:defRPr>
            </a:pPr>
            <a:r>
              <a:rPr lang="en-US" sz="1400" b="1" dirty="0" smtClean="0">
                <a:solidFill>
                  <a:srgbClr val="295269"/>
                </a:solidFill>
              </a:rPr>
              <a:t>Overall Churn Rate</a:t>
            </a:r>
            <a:endParaRPr lang="en-US" sz="1400" b="1" dirty="0">
              <a:solidFill>
                <a:srgbClr val="295269"/>
              </a:solidFill>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rgbClr val="295269"/>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Churn Rate</c:v>
                </c:pt>
              </c:strCache>
            </c:strRef>
          </c:tx>
          <c:spPr>
            <a:ln w="28575" cap="rnd">
              <a:solidFill>
                <a:srgbClr val="295269"/>
              </a:solidFill>
              <a:round/>
            </a:ln>
            <a:effectLst/>
          </c:spPr>
          <c:marker>
            <c:symbol val="circle"/>
            <c:size val="8"/>
            <c:spPr>
              <a:solidFill>
                <a:srgbClr val="295269"/>
              </a:solidFill>
              <a:ln w="9525">
                <a:solidFill>
                  <a:srgbClr val="295269"/>
                </a:solidFill>
              </a:ln>
              <a:effectLst/>
            </c:spPr>
          </c:marker>
          <c:cat>
            <c:numRef>
              <c:f>Sheet1!$A$2:$A$4</c:f>
              <c:numCache>
                <c:formatCode>m/d/yyyy</c:formatCode>
                <c:ptCount val="3"/>
                <c:pt idx="0">
                  <c:v>42736</c:v>
                </c:pt>
                <c:pt idx="1">
                  <c:v>42767</c:v>
                </c:pt>
                <c:pt idx="2">
                  <c:v>42795</c:v>
                </c:pt>
              </c:numCache>
            </c:numRef>
          </c:cat>
          <c:val>
            <c:numRef>
              <c:f>Sheet1!$B$2:$B$4</c:f>
              <c:numCache>
                <c:formatCode>General</c:formatCode>
                <c:ptCount val="3"/>
                <c:pt idx="0">
                  <c:v>0.161687170474517</c:v>
                </c:pt>
                <c:pt idx="1">
                  <c:v>0.18979591836734699</c:v>
                </c:pt>
                <c:pt idx="2">
                  <c:v>0.27425821972734599</c:v>
                </c:pt>
              </c:numCache>
            </c:numRef>
          </c:val>
          <c:smooth val="0"/>
        </c:ser>
        <c:dLbls>
          <c:showLegendKey val="0"/>
          <c:showVal val="0"/>
          <c:showCatName val="0"/>
          <c:showSerName val="0"/>
          <c:showPercent val="0"/>
          <c:showBubbleSize val="0"/>
        </c:dLbls>
        <c:marker val="1"/>
        <c:smooth val="0"/>
        <c:axId val="463834680"/>
        <c:axId val="463836248"/>
      </c:lineChart>
      <c:dateAx>
        <c:axId val="463834680"/>
        <c:scaling>
          <c:orientation val="minMax"/>
        </c:scaling>
        <c:delete val="0"/>
        <c:axPos val="b"/>
        <c:numFmt formatCode="mmm\ 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836248"/>
        <c:crosses val="autoZero"/>
        <c:auto val="1"/>
        <c:lblOffset val="100"/>
        <c:baseTimeUnit val="months"/>
      </c:dateAx>
      <c:valAx>
        <c:axId val="463836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834680"/>
        <c:crosses val="autoZero"/>
        <c:crossBetween val="between"/>
      </c:valAx>
      <c:spPr>
        <a:noFill/>
        <a:ln>
          <a:noFill/>
        </a:ln>
        <a:effectLst/>
      </c:spPr>
    </c:plotArea>
    <c:plotVisOnly val="1"/>
    <c:dispBlanksAs val="gap"/>
    <c:showDLblsOverMax val="0"/>
  </c:chart>
  <c:spPr>
    <a:noFill/>
    <a:ln>
      <a:solidFill>
        <a:srgbClr val="B7B7B7"/>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295269"/>
                </a:solidFill>
                <a:latin typeface="+mn-lt"/>
                <a:ea typeface="+mn-ea"/>
                <a:cs typeface="+mn-cs"/>
              </a:defRPr>
            </a:pPr>
            <a:r>
              <a:rPr lang="en-US" sz="1400" b="1" dirty="0" smtClean="0">
                <a:solidFill>
                  <a:srgbClr val="295269"/>
                </a:solidFill>
              </a:rPr>
              <a:t>Overall Churn Rate</a:t>
            </a:r>
            <a:endParaRPr lang="en-US" sz="1400" b="1" dirty="0">
              <a:solidFill>
                <a:srgbClr val="295269"/>
              </a:solidFill>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rgbClr val="295269"/>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Overall</c:v>
                </c:pt>
              </c:strCache>
            </c:strRef>
          </c:tx>
          <c:spPr>
            <a:ln w="28575" cap="rnd">
              <a:solidFill>
                <a:srgbClr val="295269"/>
              </a:solidFill>
              <a:round/>
            </a:ln>
            <a:effectLst/>
          </c:spPr>
          <c:marker>
            <c:symbol val="circle"/>
            <c:size val="8"/>
            <c:spPr>
              <a:solidFill>
                <a:srgbClr val="295269"/>
              </a:solidFill>
              <a:ln w="9525">
                <a:solidFill>
                  <a:srgbClr val="295269"/>
                </a:solidFill>
              </a:ln>
              <a:effectLst/>
            </c:spPr>
          </c:marker>
          <c:cat>
            <c:numRef>
              <c:f>Sheet1!$A$2:$A$4</c:f>
              <c:numCache>
                <c:formatCode>m/d/yyyy</c:formatCode>
                <c:ptCount val="3"/>
                <c:pt idx="0">
                  <c:v>42736</c:v>
                </c:pt>
                <c:pt idx="1">
                  <c:v>42767</c:v>
                </c:pt>
                <c:pt idx="2">
                  <c:v>42795</c:v>
                </c:pt>
              </c:numCache>
            </c:numRef>
          </c:cat>
          <c:val>
            <c:numRef>
              <c:f>Sheet1!$B$2:$B$4</c:f>
              <c:numCache>
                <c:formatCode>0.0000000000000000</c:formatCode>
                <c:ptCount val="3"/>
                <c:pt idx="0">
                  <c:v>0.161687170474517</c:v>
                </c:pt>
                <c:pt idx="1">
                  <c:v>0.18979591836734699</c:v>
                </c:pt>
                <c:pt idx="2">
                  <c:v>0.27425821972734599</c:v>
                </c:pt>
              </c:numCache>
            </c:numRef>
          </c:val>
          <c:smooth val="0"/>
        </c:ser>
        <c:ser>
          <c:idx val="1"/>
          <c:order val="1"/>
          <c:tx>
            <c:strRef>
              <c:f>Sheet1!$C$1</c:f>
              <c:strCache>
                <c:ptCount val="1"/>
                <c:pt idx="0">
                  <c:v>Segment 30</c:v>
                </c:pt>
              </c:strCache>
            </c:strRef>
          </c:tx>
          <c:spPr>
            <a:ln w="28575" cap="rnd">
              <a:solidFill>
                <a:schemeClr val="accent2"/>
              </a:solidFill>
              <a:round/>
            </a:ln>
            <a:effectLst/>
          </c:spPr>
          <c:marker>
            <c:symbol val="circle"/>
            <c:size val="8"/>
            <c:spPr>
              <a:solidFill>
                <a:schemeClr val="accent2"/>
              </a:solidFill>
              <a:ln w="9525">
                <a:solidFill>
                  <a:schemeClr val="accent2"/>
                </a:solidFill>
              </a:ln>
              <a:effectLst/>
            </c:spPr>
          </c:marker>
          <c:cat>
            <c:numRef>
              <c:f>Sheet1!$A$2:$A$4</c:f>
              <c:numCache>
                <c:formatCode>m/d/yyyy</c:formatCode>
                <c:ptCount val="3"/>
                <c:pt idx="0">
                  <c:v>42736</c:v>
                </c:pt>
                <c:pt idx="1">
                  <c:v>42767</c:v>
                </c:pt>
                <c:pt idx="2">
                  <c:v>42795</c:v>
                </c:pt>
              </c:numCache>
            </c:numRef>
          </c:cat>
          <c:val>
            <c:numRef>
              <c:f>Sheet1!$C$2:$C$4</c:f>
              <c:numCache>
                <c:formatCode>0.0000000000000000</c:formatCode>
                <c:ptCount val="3"/>
                <c:pt idx="0">
                  <c:v>7.5601374570446703E-2</c:v>
                </c:pt>
                <c:pt idx="1">
                  <c:v>7.3359073359073407E-2</c:v>
                </c:pt>
                <c:pt idx="2">
                  <c:v>0.11731843575419</c:v>
                </c:pt>
              </c:numCache>
            </c:numRef>
          </c:val>
          <c:smooth val="0"/>
        </c:ser>
        <c:ser>
          <c:idx val="2"/>
          <c:order val="2"/>
          <c:tx>
            <c:strRef>
              <c:f>Sheet1!$D$1</c:f>
              <c:strCache>
                <c:ptCount val="1"/>
                <c:pt idx="0">
                  <c:v>Segment 87</c:v>
                </c:pt>
              </c:strCache>
            </c:strRef>
          </c:tx>
          <c:spPr>
            <a:ln w="28575" cap="rnd">
              <a:solidFill>
                <a:srgbClr val="7D7D7D"/>
              </a:solidFill>
              <a:round/>
            </a:ln>
            <a:effectLst/>
          </c:spPr>
          <c:marker>
            <c:symbol val="circle"/>
            <c:size val="8"/>
            <c:spPr>
              <a:solidFill>
                <a:srgbClr val="7D7D7D"/>
              </a:solidFill>
              <a:ln w="9525">
                <a:solidFill>
                  <a:srgbClr val="7D7D7D"/>
                </a:solidFill>
              </a:ln>
              <a:effectLst/>
            </c:spPr>
          </c:marker>
          <c:cat>
            <c:numRef>
              <c:f>Sheet1!$A$2:$A$4</c:f>
              <c:numCache>
                <c:formatCode>m/d/yyyy</c:formatCode>
                <c:ptCount val="3"/>
                <c:pt idx="0">
                  <c:v>42736</c:v>
                </c:pt>
                <c:pt idx="1">
                  <c:v>42767</c:v>
                </c:pt>
                <c:pt idx="2">
                  <c:v>42795</c:v>
                </c:pt>
              </c:numCache>
            </c:numRef>
          </c:cat>
          <c:val>
            <c:numRef>
              <c:f>Sheet1!$D$2:$D$4</c:f>
              <c:numCache>
                <c:formatCode>0.0000000000000000</c:formatCode>
                <c:ptCount val="3"/>
                <c:pt idx="0">
                  <c:v>0.25179856115107901</c:v>
                </c:pt>
                <c:pt idx="1">
                  <c:v>0.32034632034631999</c:v>
                </c:pt>
                <c:pt idx="2">
                  <c:v>0.48587570621468901</c:v>
                </c:pt>
              </c:numCache>
            </c:numRef>
          </c:val>
          <c:smooth val="0"/>
        </c:ser>
        <c:dLbls>
          <c:showLegendKey val="0"/>
          <c:showVal val="0"/>
          <c:showCatName val="0"/>
          <c:showSerName val="0"/>
          <c:showPercent val="0"/>
          <c:showBubbleSize val="0"/>
        </c:dLbls>
        <c:marker val="1"/>
        <c:smooth val="0"/>
        <c:axId val="524325248"/>
        <c:axId val="524331520"/>
      </c:lineChart>
      <c:dateAx>
        <c:axId val="524325248"/>
        <c:scaling>
          <c:orientation val="minMax"/>
        </c:scaling>
        <c:delete val="0"/>
        <c:axPos val="b"/>
        <c:numFmt formatCode="mmm\ 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331520"/>
        <c:crosses val="autoZero"/>
        <c:auto val="1"/>
        <c:lblOffset val="100"/>
        <c:baseTimeUnit val="months"/>
      </c:dateAx>
      <c:valAx>
        <c:axId val="5243315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325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B7B7B7"/>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4F91-E23B-404C-A857-CC64E9B18B13}" type="datetimeFigureOut">
              <a:rPr lang="en-US" smtClean="0"/>
              <a:t>9/18/2018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068F8-808A-4F5C-9C06-2F34F637400B}" type="slidenum">
              <a:rPr lang="en-US" smtClean="0"/>
              <a:t>‹#›</a:t>
            </a:fld>
            <a:endParaRPr lang="en-US"/>
          </a:p>
        </p:txBody>
      </p:sp>
    </p:spTree>
    <p:extLst>
      <p:ext uri="{BB962C8B-B14F-4D97-AF65-F5344CB8AC3E}">
        <p14:creationId xmlns:p14="http://schemas.microsoft.com/office/powerpoint/2010/main" val="1606120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9068F8-808A-4F5C-9C06-2F34F637400B}" type="slidenum">
              <a:rPr lang="en-US" smtClean="0"/>
              <a:t>1</a:t>
            </a:fld>
            <a:endParaRPr lang="en-US"/>
          </a:p>
        </p:txBody>
      </p:sp>
    </p:spTree>
    <p:extLst>
      <p:ext uri="{BB962C8B-B14F-4D97-AF65-F5344CB8AC3E}">
        <p14:creationId xmlns:p14="http://schemas.microsoft.com/office/powerpoint/2010/main" val="227725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9068F8-808A-4F5C-9C06-2F34F637400B}" type="slidenum">
              <a:rPr lang="en-US" smtClean="0"/>
              <a:t>2</a:t>
            </a:fld>
            <a:endParaRPr lang="en-US"/>
          </a:p>
        </p:txBody>
      </p:sp>
    </p:spTree>
    <p:extLst>
      <p:ext uri="{BB962C8B-B14F-4D97-AF65-F5344CB8AC3E}">
        <p14:creationId xmlns:p14="http://schemas.microsoft.com/office/powerpoint/2010/main" val="193334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9526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90699"/>
            <a:ext cx="11430000" cy="1719263"/>
          </a:xfrm>
        </p:spPr>
        <p:txBody>
          <a:bodyPr anchor="b">
            <a:normAutofit/>
          </a:bodyPr>
          <a:lstStyle>
            <a:lvl1pPr algn="l">
              <a:defRPr sz="5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1000" y="3602038"/>
            <a:ext cx="11430000" cy="1655762"/>
          </a:xfrm>
        </p:spPr>
        <p:txBody>
          <a:bodyPr>
            <a:normAutofit/>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a:t>
            </a:fld>
            <a:endParaRPr lang="en-US"/>
          </a:p>
        </p:txBody>
      </p:sp>
      <p:pic>
        <p:nvPicPr>
          <p:cNvPr id="7" name="Shape 299"/>
          <p:cNvPicPr preferRelativeResize="0"/>
          <p:nvPr userDrawn="1"/>
        </p:nvPicPr>
        <p:blipFill>
          <a:blip r:embed="rId2">
            <a:alphaModFix/>
          </a:blip>
          <a:stretch>
            <a:fillRect/>
          </a:stretch>
        </p:blipFill>
        <p:spPr>
          <a:xfrm>
            <a:off x="466824" y="661700"/>
            <a:ext cx="2024775" cy="425824"/>
          </a:xfrm>
          <a:prstGeom prst="rect">
            <a:avLst/>
          </a:prstGeom>
          <a:noFill/>
          <a:ln>
            <a:noFill/>
          </a:ln>
        </p:spPr>
      </p:pic>
    </p:spTree>
    <p:extLst>
      <p:ext uri="{BB962C8B-B14F-4D97-AF65-F5344CB8AC3E}">
        <p14:creationId xmlns:p14="http://schemas.microsoft.com/office/powerpoint/2010/main" val="211256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9/17/2018</a:t>
            </a:r>
            <a:endParaRPr lang="en-US"/>
          </a:p>
        </p:txBody>
      </p:sp>
      <p:sp>
        <p:nvSpPr>
          <p:cNvPr id="6" name="Footer Placeholder 5"/>
          <p:cNvSpPr>
            <a:spLocks noGrp="1"/>
          </p:cNvSpPr>
          <p:nvPr>
            <p:ph type="ftr" sz="quarter" idx="11"/>
          </p:nvPr>
        </p:nvSpPr>
        <p:spPr/>
        <p:txBody>
          <a:bodyPr/>
          <a:lstStyle/>
          <a:p>
            <a:r>
              <a:rPr lang="en-US" smtClean="0"/>
              <a:t>Robert Ford | Learn SQL from Scratch</a:t>
            </a:r>
            <a:endParaRPr lang="en-US"/>
          </a:p>
        </p:txBody>
      </p:sp>
      <p:sp>
        <p:nvSpPr>
          <p:cNvPr id="7" name="Slide Number Placeholder 6"/>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241612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9/17/2018</a:t>
            </a:r>
            <a:endParaRPr lang="en-US"/>
          </a:p>
        </p:txBody>
      </p:sp>
      <p:sp>
        <p:nvSpPr>
          <p:cNvPr id="6" name="Footer Placeholder 5"/>
          <p:cNvSpPr>
            <a:spLocks noGrp="1"/>
          </p:cNvSpPr>
          <p:nvPr>
            <p:ph type="ftr" sz="quarter" idx="11"/>
          </p:nvPr>
        </p:nvSpPr>
        <p:spPr/>
        <p:txBody>
          <a:bodyPr/>
          <a:lstStyle/>
          <a:p>
            <a:r>
              <a:rPr lang="en-US" smtClean="0"/>
              <a:t>Robert Ford | Learn SQL from Scratch</a:t>
            </a:r>
            <a:endParaRPr lang="en-US"/>
          </a:p>
        </p:txBody>
      </p:sp>
      <p:sp>
        <p:nvSpPr>
          <p:cNvPr id="7" name="Slide Number Placeholder 6"/>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343526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4102661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134733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84163" indent="-284163">
              <a:defRPr/>
            </a:lvl1pPr>
            <a:lvl2pPr marL="741363" indent="-284163">
              <a:defRPr/>
            </a:lvl2pPr>
            <a:lvl3pPr marL="1198563" indent="-284163">
              <a:defRPr/>
            </a:lvl3pPr>
            <a:lvl4pPr marL="1655763" indent="-284163">
              <a:defRPr/>
            </a:lvl4pPr>
            <a:lvl5pPr marL="2112963" indent="-2841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409781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9526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709738"/>
            <a:ext cx="11430000" cy="2852737"/>
          </a:xfrm>
        </p:spPr>
        <p:txBody>
          <a:bodyPr anchor="b">
            <a:normAutofit/>
          </a:bodyPr>
          <a:lstStyle>
            <a:lvl1pPr marL="914400" indent="-914400" algn="l">
              <a:defRPr sz="48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295400" y="4589463"/>
            <a:ext cx="10515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71259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lide Typ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952500"/>
            <a:ext cx="11430000" cy="1828800"/>
          </a:xfrm>
          <a:ln>
            <a:solidFill>
              <a:srgbClr val="B7B7B7"/>
            </a:solidFill>
          </a:ln>
        </p:spPr>
        <p:txBody>
          <a:bodyPr>
            <a:normAutofit/>
          </a:bodyPr>
          <a:lstStyle>
            <a:lvl1pPr marL="0" indent="0">
              <a:spcBef>
                <a:spcPts val="400"/>
              </a:spcBef>
              <a:buNone/>
              <a:defRPr sz="1200"/>
            </a:lvl1pPr>
            <a:lvl2pPr marL="396875" indent="-168275">
              <a:spcBef>
                <a:spcPts val="400"/>
              </a:spcBef>
              <a:defRPr sz="1200"/>
            </a:lvl2pPr>
            <a:lvl3pPr marL="630238" indent="-168275">
              <a:spcBef>
                <a:spcPts val="400"/>
              </a:spcBef>
              <a:defRPr sz="1200"/>
            </a:lvl3pPr>
            <a:lvl4pPr marL="854075" indent="-168275">
              <a:spcBef>
                <a:spcPts val="400"/>
              </a:spcBef>
              <a:defRPr sz="1200"/>
            </a:lvl4pPr>
            <a:lvl5pPr marL="1087438" indent="-173038">
              <a:spcBef>
                <a:spcPts val="400"/>
              </a:spcBef>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303020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yp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952500"/>
            <a:ext cx="3657600" cy="5221224"/>
          </a:xfrm>
          <a:ln>
            <a:solidFill>
              <a:srgbClr val="B7B7B7"/>
            </a:solidFill>
          </a:ln>
        </p:spPr>
        <p:txBody>
          <a:bodyPr>
            <a:normAutofit/>
          </a:bodyPr>
          <a:lstStyle>
            <a:lvl1pPr marL="0" indent="0">
              <a:spcBef>
                <a:spcPts val="300"/>
              </a:spcBef>
              <a:buNone/>
              <a:defRPr sz="1200"/>
            </a:lvl1pPr>
            <a:lvl2pPr marL="396875" indent="-168275">
              <a:spcBef>
                <a:spcPts val="300"/>
              </a:spcBef>
              <a:defRPr sz="1200"/>
            </a:lvl2pPr>
            <a:lvl3pPr marL="630238" indent="-168275">
              <a:spcBef>
                <a:spcPts val="300"/>
              </a:spcBef>
              <a:defRPr sz="1200"/>
            </a:lvl3pPr>
            <a:lvl4pPr marL="854075" indent="-168275">
              <a:spcBef>
                <a:spcPts val="300"/>
              </a:spcBef>
              <a:defRPr sz="1200"/>
            </a:lvl4pPr>
            <a:lvl5pPr marL="1087438" indent="-173038">
              <a:spcBef>
                <a:spcPts val="300"/>
              </a:spcBef>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a:t>
            </a:fld>
            <a:endParaRPr lang="en-US"/>
          </a:p>
        </p:txBody>
      </p:sp>
      <p:sp>
        <p:nvSpPr>
          <p:cNvPr id="8" name="Content Placeholder 2"/>
          <p:cNvSpPr>
            <a:spLocks noGrp="1"/>
          </p:cNvSpPr>
          <p:nvPr>
            <p:ph idx="13"/>
          </p:nvPr>
        </p:nvSpPr>
        <p:spPr>
          <a:xfrm>
            <a:off x="4267200" y="952500"/>
            <a:ext cx="3657600" cy="5221224"/>
          </a:xfrm>
          <a:solidFill>
            <a:srgbClr val="295269"/>
          </a:solidFill>
          <a:ln>
            <a:solidFill>
              <a:srgbClr val="B7B7B7"/>
            </a:solidFill>
          </a:ln>
        </p:spPr>
        <p:txBody>
          <a:bodyPr>
            <a:normAutofit/>
          </a:bodyPr>
          <a:lstStyle>
            <a:lvl1pPr marL="0" indent="0">
              <a:lnSpc>
                <a:spcPct val="110000"/>
              </a:lnSpc>
              <a:spcBef>
                <a:spcPts val="0"/>
              </a:spcBef>
              <a:buFont typeface="Arial" panose="020B0604020202020204" pitchFamily="34" charset="0"/>
              <a:buNone/>
              <a:defRPr sz="1100" b="0">
                <a:solidFill>
                  <a:schemeClr val="bg1"/>
                </a:solidFill>
                <a:latin typeface="Consolas" panose="020B0609020204030204" pitchFamily="49" charset="0"/>
              </a:defRPr>
            </a:lvl1pPr>
            <a:lvl2pPr marL="228600" indent="0">
              <a:buNone/>
              <a:defRPr sz="1200"/>
            </a:lvl2pPr>
            <a:lvl3pPr marL="461963" indent="0">
              <a:buNone/>
              <a:defRPr sz="1200"/>
            </a:lvl3pPr>
            <a:lvl4pPr marL="685800" indent="0">
              <a:buNone/>
              <a:defRPr sz="1200"/>
            </a:lvl4pPr>
            <a:lvl5pPr marL="914400" indent="0">
              <a:buNone/>
              <a:defRPr sz="1200"/>
            </a:lvl5pPr>
          </a:lstStyle>
          <a:p>
            <a:pPr lvl="0"/>
            <a:r>
              <a:rPr lang="en-US" dirty="0" smtClean="0"/>
              <a:t>Click to edit Master text styles</a:t>
            </a:r>
          </a:p>
        </p:txBody>
      </p:sp>
    </p:spTree>
    <p:extLst>
      <p:ext uri="{BB962C8B-B14F-4D97-AF65-F5344CB8AC3E}">
        <p14:creationId xmlns:p14="http://schemas.microsoft.com/office/powerpoint/2010/main" val="246865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9/17/2018</a:t>
            </a:r>
            <a:endParaRPr lang="en-US"/>
          </a:p>
        </p:txBody>
      </p:sp>
      <p:sp>
        <p:nvSpPr>
          <p:cNvPr id="6" name="Footer Placeholder 5"/>
          <p:cNvSpPr>
            <a:spLocks noGrp="1"/>
          </p:cNvSpPr>
          <p:nvPr>
            <p:ph type="ftr" sz="quarter" idx="11"/>
          </p:nvPr>
        </p:nvSpPr>
        <p:spPr/>
        <p:txBody>
          <a:bodyPr/>
          <a:lstStyle/>
          <a:p>
            <a:r>
              <a:rPr lang="en-US" smtClean="0"/>
              <a:t>Robert Ford | Learn SQL from Scratch</a:t>
            </a:r>
            <a:endParaRPr lang="en-US"/>
          </a:p>
        </p:txBody>
      </p:sp>
      <p:sp>
        <p:nvSpPr>
          <p:cNvPr id="7" name="Slide Number Placeholder 6"/>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50768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9/17/2018</a:t>
            </a:r>
            <a:endParaRPr lang="en-US"/>
          </a:p>
        </p:txBody>
      </p:sp>
      <p:sp>
        <p:nvSpPr>
          <p:cNvPr id="8" name="Footer Placeholder 7"/>
          <p:cNvSpPr>
            <a:spLocks noGrp="1"/>
          </p:cNvSpPr>
          <p:nvPr>
            <p:ph type="ftr" sz="quarter" idx="11"/>
          </p:nvPr>
        </p:nvSpPr>
        <p:spPr/>
        <p:txBody>
          <a:bodyPr/>
          <a:lstStyle/>
          <a:p>
            <a:r>
              <a:rPr lang="en-US" smtClean="0"/>
              <a:t>Robert Ford | Learn SQL from Scratch</a:t>
            </a:r>
            <a:endParaRPr lang="en-US"/>
          </a:p>
        </p:txBody>
      </p:sp>
      <p:sp>
        <p:nvSpPr>
          <p:cNvPr id="9" name="Slide Number Placeholder 8"/>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390327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9/17/2018</a:t>
            </a:r>
            <a:endParaRPr lang="en-US"/>
          </a:p>
        </p:txBody>
      </p:sp>
      <p:sp>
        <p:nvSpPr>
          <p:cNvPr id="4" name="Footer Placeholder 3"/>
          <p:cNvSpPr>
            <a:spLocks noGrp="1"/>
          </p:cNvSpPr>
          <p:nvPr>
            <p:ph type="ftr" sz="quarter" idx="11"/>
          </p:nvPr>
        </p:nvSpPr>
        <p:spPr/>
        <p:txBody>
          <a:bodyPr/>
          <a:lstStyle/>
          <a:p>
            <a:r>
              <a:rPr lang="en-US" smtClean="0"/>
              <a:t>Robert Ford | Learn SQL from Scratch</a:t>
            </a:r>
            <a:endParaRPr lang="en-US"/>
          </a:p>
        </p:txBody>
      </p:sp>
      <p:sp>
        <p:nvSpPr>
          <p:cNvPr id="5" name="Slide Number Placeholder 4"/>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131145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9/17/2018</a:t>
            </a:r>
            <a:endParaRPr lang="en-US"/>
          </a:p>
        </p:txBody>
      </p:sp>
      <p:sp>
        <p:nvSpPr>
          <p:cNvPr id="3" name="Footer Placeholder 2"/>
          <p:cNvSpPr>
            <a:spLocks noGrp="1"/>
          </p:cNvSpPr>
          <p:nvPr>
            <p:ph type="ftr" sz="quarter" idx="11"/>
          </p:nvPr>
        </p:nvSpPr>
        <p:spPr/>
        <p:txBody>
          <a:bodyPr/>
          <a:lstStyle/>
          <a:p>
            <a:r>
              <a:rPr lang="en-US" smtClean="0"/>
              <a:t>Robert Ford | Learn SQL from Scratch</a:t>
            </a:r>
            <a:endParaRPr lang="en-US"/>
          </a:p>
        </p:txBody>
      </p:sp>
      <p:sp>
        <p:nvSpPr>
          <p:cNvPr id="4" name="Slide Number Placeholder 3"/>
          <p:cNvSpPr>
            <a:spLocks noGrp="1"/>
          </p:cNvSpPr>
          <p:nvPr>
            <p:ph type="sldNum" sz="quarter" idx="12"/>
          </p:nvPr>
        </p:nvSpPr>
        <p:spPr/>
        <p:txBody>
          <a:bodyPr/>
          <a:lstStyle/>
          <a:p>
            <a:fld id="{D387083D-4924-44F7-A9D1-835E359FA792}" type="slidenum">
              <a:rPr lang="en-US" smtClean="0"/>
              <a:t>‹#›</a:t>
            </a:fld>
            <a:endParaRPr lang="en-US"/>
          </a:p>
        </p:txBody>
      </p:sp>
    </p:spTree>
    <p:extLst>
      <p:ext uri="{BB962C8B-B14F-4D97-AF65-F5344CB8AC3E}">
        <p14:creationId xmlns:p14="http://schemas.microsoft.com/office/powerpoint/2010/main" val="39111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37160"/>
            <a:ext cx="11430000" cy="576072"/>
          </a:xfrm>
          <a:prstGeom prst="rect">
            <a:avLst/>
          </a:prstGeom>
        </p:spPr>
        <p:txBody>
          <a:bodyPr vert="horz" lIns="91440" tIns="45720" rIns="91440" bIns="45720" rtlCol="0" anchor="ctr">
            <a:normAutofit/>
          </a:bodyPr>
          <a:lstStyle/>
          <a:p>
            <a:r>
              <a:rPr lang="en-US" dirty="0" smtClean="0"/>
              <a:t>Click </a:t>
            </a:r>
            <a:r>
              <a:rPr lang="en-US" dirty="0" smtClean="0"/>
              <a:t>to edit Master title style</a:t>
            </a:r>
            <a:endParaRPr lang="en-US" dirty="0"/>
          </a:p>
        </p:txBody>
      </p:sp>
      <p:sp>
        <p:nvSpPr>
          <p:cNvPr id="3" name="Text Placeholder 2"/>
          <p:cNvSpPr>
            <a:spLocks noGrp="1"/>
          </p:cNvSpPr>
          <p:nvPr>
            <p:ph type="body" idx="1"/>
          </p:nvPr>
        </p:nvSpPr>
        <p:spPr>
          <a:xfrm>
            <a:off x="381000" y="952500"/>
            <a:ext cx="11430000" cy="52244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lstStyle>
            <a:lvl1pPr algn="l">
              <a:defRPr sz="1200">
                <a:solidFill>
                  <a:srgbClr val="7D7D7D"/>
                </a:solidFill>
              </a:defRPr>
            </a:lvl1pPr>
          </a:lstStyle>
          <a:p>
            <a:r>
              <a:rPr lang="en-US" smtClean="0"/>
              <a:t>9/17/2018</a:t>
            </a:r>
            <a:endParaRPr lang="en-US"/>
          </a:p>
        </p:txBody>
      </p:sp>
      <p:sp>
        <p:nvSpPr>
          <p:cNvPr id="5" name="Footer Placeholder 4"/>
          <p:cNvSpPr>
            <a:spLocks noGrp="1"/>
          </p:cNvSpPr>
          <p:nvPr>
            <p:ph type="ftr" sz="quarter" idx="3"/>
          </p:nvPr>
        </p:nvSpPr>
        <p:spPr>
          <a:xfrm>
            <a:off x="3238500" y="6356350"/>
            <a:ext cx="5715000" cy="365125"/>
          </a:xfrm>
          <a:prstGeom prst="rect">
            <a:avLst/>
          </a:prstGeom>
        </p:spPr>
        <p:txBody>
          <a:bodyPr vert="horz" lIns="91440" tIns="45720" rIns="91440" bIns="45720" rtlCol="0" anchor="ctr"/>
          <a:lstStyle>
            <a:lvl1pPr algn="ctr">
              <a:defRPr sz="1200">
                <a:solidFill>
                  <a:srgbClr val="7D7D7D"/>
                </a:solidFill>
              </a:defRPr>
            </a:lvl1pPr>
          </a:lstStyle>
          <a:p>
            <a:r>
              <a:rPr lang="en-US" smtClean="0"/>
              <a:t>Robert Ford | Learn SQL from Scratch</a:t>
            </a:r>
            <a:endParaRPr lang="en-US" dirty="0"/>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rgbClr val="7D7D7D"/>
                </a:solidFill>
              </a:defRPr>
            </a:lvl1pPr>
          </a:lstStyle>
          <a:p>
            <a:fld id="{D387083D-4924-44F7-A9D1-835E359FA792}" type="slidenum">
              <a:rPr lang="en-US" smtClean="0"/>
              <a:pPr/>
              <a:t>‹#›</a:t>
            </a:fld>
            <a:endParaRPr lang="en-US"/>
          </a:p>
        </p:txBody>
      </p:sp>
    </p:spTree>
    <p:extLst>
      <p:ext uri="{BB962C8B-B14F-4D97-AF65-F5344CB8AC3E}">
        <p14:creationId xmlns:p14="http://schemas.microsoft.com/office/powerpoint/2010/main" val="378401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p:txStyles>
    <p:titleStyle>
      <a:lvl1pPr marL="688975" indent="-688975" algn="l" defTabSz="914400" rtl="0" eaLnBrk="1" latinLnBrk="0" hangingPunct="1">
        <a:lnSpc>
          <a:spcPct val="90000"/>
        </a:lnSpc>
        <a:spcBef>
          <a:spcPct val="0"/>
        </a:spcBef>
        <a:buNone/>
        <a:tabLst/>
        <a:defRPr sz="2800" b="1" kern="1200">
          <a:solidFill>
            <a:srgbClr val="295269"/>
          </a:solidFill>
          <a:latin typeface="+mj-lt"/>
          <a:ea typeface="+mj-ea"/>
          <a:cs typeface="+mj-cs"/>
        </a:defRPr>
      </a:lvl1pPr>
    </p:titleStyle>
    <p:bodyStyle>
      <a:lvl1pPr marL="285750" indent="-285750" algn="l" defTabSz="914400" rtl="0" eaLnBrk="1" latinLnBrk="0" hangingPunct="1">
        <a:lnSpc>
          <a:spcPct val="110000"/>
        </a:lnSpc>
        <a:spcBef>
          <a:spcPts val="600"/>
        </a:spcBef>
        <a:buFont typeface="Arial" panose="020B0604020202020204" pitchFamily="34" charset="0"/>
        <a:buChar char="•"/>
        <a:defRPr sz="2400" kern="1200">
          <a:solidFill>
            <a:schemeClr val="tx1"/>
          </a:solidFill>
          <a:latin typeface="+mn-lt"/>
          <a:ea typeface="+mn-ea"/>
          <a:cs typeface="+mn-cs"/>
        </a:defRPr>
      </a:lvl1pPr>
      <a:lvl2pPr marL="747713" indent="-290513" algn="l" defTabSz="914400" rtl="0" eaLnBrk="1" latinLnBrk="0" hangingPunct="1">
        <a:lnSpc>
          <a:spcPct val="110000"/>
        </a:lnSpc>
        <a:spcBef>
          <a:spcPts val="600"/>
        </a:spcBef>
        <a:buFont typeface="Arial" panose="020B0604020202020204" pitchFamily="34" charset="0"/>
        <a:buChar char="•"/>
        <a:defRPr sz="2400" kern="1200">
          <a:solidFill>
            <a:schemeClr val="tx1"/>
          </a:solidFill>
          <a:latin typeface="+mn-lt"/>
          <a:ea typeface="+mn-ea"/>
          <a:cs typeface="+mn-cs"/>
        </a:defRPr>
      </a:lvl2pPr>
      <a:lvl3pPr marL="1200150" indent="-285750" algn="l" defTabSz="914400" rtl="0" eaLnBrk="1" latinLnBrk="0" hangingPunct="1">
        <a:lnSpc>
          <a:spcPct val="110000"/>
        </a:lnSpc>
        <a:spcBef>
          <a:spcPts val="600"/>
        </a:spcBef>
        <a:buFont typeface="Arial" panose="020B0604020202020204" pitchFamily="34" charset="0"/>
        <a:buChar char="•"/>
        <a:defRPr sz="2400" kern="1200">
          <a:solidFill>
            <a:schemeClr val="tx1"/>
          </a:solidFill>
          <a:latin typeface="+mn-lt"/>
          <a:ea typeface="+mn-ea"/>
          <a:cs typeface="+mn-cs"/>
        </a:defRPr>
      </a:lvl3pPr>
      <a:lvl4pPr marL="1662113" indent="-290513" algn="l" defTabSz="914400" rtl="0" eaLnBrk="1" latinLnBrk="0" hangingPunct="1">
        <a:lnSpc>
          <a:spcPct val="110000"/>
        </a:lnSpc>
        <a:spcBef>
          <a:spcPts val="600"/>
        </a:spcBef>
        <a:buFont typeface="Arial" panose="020B0604020202020204" pitchFamily="34" charset="0"/>
        <a:buChar char="•"/>
        <a:defRPr sz="2400" kern="1200">
          <a:solidFill>
            <a:schemeClr val="tx1"/>
          </a:solidFill>
          <a:latin typeface="+mn-lt"/>
          <a:ea typeface="+mn-ea"/>
          <a:cs typeface="+mn-cs"/>
        </a:defRPr>
      </a:lvl4pPr>
      <a:lvl5pPr marL="2114550" indent="-285750" algn="l" defTabSz="914400" rtl="0" eaLnBrk="1" latinLnBrk="0" hangingPunct="1">
        <a:lnSpc>
          <a:spcPct val="11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CodeFlix</a:t>
            </a:r>
            <a:r>
              <a:rPr lang="en-US" dirty="0" smtClean="0"/>
              <a:t> Churn Rates</a:t>
            </a:r>
            <a:endParaRPr lang="en-US" dirty="0"/>
          </a:p>
        </p:txBody>
      </p:sp>
      <p:sp>
        <p:nvSpPr>
          <p:cNvPr id="3" name="Subtitle 2"/>
          <p:cNvSpPr>
            <a:spLocks noGrp="1"/>
          </p:cNvSpPr>
          <p:nvPr>
            <p:ph type="subTitle" idx="1"/>
          </p:nvPr>
        </p:nvSpPr>
        <p:spPr/>
        <p:txBody>
          <a:bodyPr/>
          <a:lstStyle/>
          <a:p>
            <a:r>
              <a:rPr lang="en-US" dirty="0" smtClean="0"/>
              <a:t>Learn SQL from Scratch</a:t>
            </a:r>
          </a:p>
          <a:p>
            <a:r>
              <a:rPr lang="en-US" dirty="0" smtClean="0"/>
              <a:t>Robert Ford | 09/17/2018</a:t>
            </a:r>
            <a:endParaRPr lang="en-US" dirty="0"/>
          </a:p>
        </p:txBody>
      </p:sp>
    </p:spTree>
    <p:extLst>
      <p:ext uri="{BB962C8B-B14F-4D97-AF65-F5344CB8AC3E}">
        <p14:creationId xmlns:p14="http://schemas.microsoft.com/office/powerpoint/2010/main" val="146080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914400" indent="-914400"/>
            <a:r>
              <a:rPr lang="en-US" dirty="0" smtClean="0"/>
              <a:t>3.	Compare Churn Rates Between Segments</a:t>
            </a:r>
            <a:endParaRPr lang="en-US" dirty="0"/>
          </a:p>
        </p:txBody>
      </p:sp>
      <p:sp>
        <p:nvSpPr>
          <p:cNvPr id="5" name="Text Placeholder 4"/>
          <p:cNvSpPr>
            <a:spLocks noGrp="1"/>
          </p:cNvSpPr>
          <p:nvPr>
            <p:ph type="body" idx="1"/>
          </p:nvPr>
        </p:nvSpPr>
        <p:spPr>
          <a:xfrm>
            <a:off x="1295400" y="4589463"/>
            <a:ext cx="6858000" cy="1500187"/>
          </a:xfrm>
        </p:spPr>
        <p:txBody>
          <a:bodyPr>
            <a:normAutofit fontScale="92500" lnSpcReduction="10000"/>
          </a:bodyPr>
          <a:lstStyle/>
          <a:p>
            <a:r>
              <a:rPr lang="en-US" dirty="0" smtClean="0"/>
              <a:t>Churn rate is calculated on a monthly basis as the number of users who cancel during a given month divided by the total number of subscribers at the beginning of the month.</a:t>
            </a:r>
          </a:p>
          <a:p>
            <a:endParaRPr lang="en-US" dirty="0"/>
          </a:p>
        </p:txBody>
      </p:sp>
      <p:sp>
        <p:nvSpPr>
          <p:cNvPr id="6" name="Date Placeholder 5"/>
          <p:cNvSpPr>
            <a:spLocks noGrp="1"/>
          </p:cNvSpPr>
          <p:nvPr>
            <p:ph type="dt" sz="half" idx="10"/>
          </p:nvPr>
        </p:nvSpPr>
        <p:spPr/>
        <p:txBody>
          <a:bodyPr/>
          <a:lstStyle/>
          <a:p>
            <a:r>
              <a:rPr lang="en-US" smtClean="0"/>
              <a:t>9/17/2018</a:t>
            </a:r>
            <a:endParaRPr lang="en-US"/>
          </a:p>
        </p:txBody>
      </p:sp>
      <p:sp>
        <p:nvSpPr>
          <p:cNvPr id="7" name="Footer Placeholder 6"/>
          <p:cNvSpPr>
            <a:spLocks noGrp="1"/>
          </p:cNvSpPr>
          <p:nvPr>
            <p:ph type="ftr" sz="quarter" idx="11"/>
          </p:nvPr>
        </p:nvSpPr>
        <p:spPr/>
        <p:txBody>
          <a:bodyPr/>
          <a:lstStyle/>
          <a:p>
            <a:r>
              <a:rPr lang="en-US" smtClean="0"/>
              <a:t>Robert Ford | Learn SQL from Scratch</a:t>
            </a:r>
            <a:endParaRPr lang="en-US"/>
          </a:p>
        </p:txBody>
      </p:sp>
      <p:sp>
        <p:nvSpPr>
          <p:cNvPr id="8" name="Slide Number Placeholder 7"/>
          <p:cNvSpPr>
            <a:spLocks noGrp="1"/>
          </p:cNvSpPr>
          <p:nvPr>
            <p:ph type="sldNum" sz="quarter" idx="12"/>
          </p:nvPr>
        </p:nvSpPr>
        <p:spPr/>
        <p:txBody>
          <a:bodyPr/>
          <a:lstStyle/>
          <a:p>
            <a:fld id="{D387083D-4924-44F7-A9D1-835E359FA792}" type="slidenum">
              <a:rPr lang="en-US" smtClean="0"/>
              <a:t>10</a:t>
            </a:fld>
            <a:endParaRPr lang="en-US"/>
          </a:p>
        </p:txBody>
      </p:sp>
      <mc:AlternateContent xmlns:mc="http://schemas.openxmlformats.org/markup-compatibility/2006">
        <mc:Choice xmlns:a14="http://schemas.microsoft.com/office/drawing/2010/main" Requires="a14">
          <p:sp>
            <p:nvSpPr>
              <p:cNvPr id="10" name="TextBox 9"/>
              <p:cNvSpPr txBox="1"/>
              <p:nvPr/>
            </p:nvSpPr>
            <p:spPr>
              <a:xfrm>
                <a:off x="8497336" y="4837642"/>
                <a:ext cx="3313664" cy="52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𝑐h𝑢𝑟𝑛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𝑟𝑎𝑡𝑒</m:t>
                      </m:r>
                      <m:r>
                        <a:rPr lang="en-US" b="0" i="1" smtClean="0">
                          <a:solidFill>
                            <a:schemeClr val="bg1"/>
                          </a:solidFill>
                          <a:latin typeface="Cambria Math" panose="02040503050406030204" pitchFamily="18" charset="0"/>
                        </a:rPr>
                        <m:t>= </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𝑐𝑎𝑛𝑐𝑒𝑙𝑎𝑡𝑖𝑜𝑛𝑠</m:t>
                          </m:r>
                        </m:num>
                        <m:den>
                          <m:r>
                            <a:rPr lang="en-US" b="0" i="1" smtClean="0">
                              <a:solidFill>
                                <a:schemeClr val="bg1"/>
                              </a:solidFill>
                              <a:latin typeface="Cambria Math" panose="02040503050406030204" pitchFamily="18" charset="0"/>
                            </a:rPr>
                            <m:t>𝑡𝑜𝑡𝑎𝑙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𝑠𝑢𝑏𝑠𝑐𝑟𝑖𝑏𝑒𝑟𝑠</m:t>
                          </m:r>
                        </m:den>
                      </m:f>
                    </m:oMath>
                  </m:oMathPara>
                </a14:m>
                <a:endParaRPr lang="en-US" dirty="0">
                  <a:solidFill>
                    <a:schemeClr val="bg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8497336" y="4837642"/>
                <a:ext cx="3313664" cy="525978"/>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39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Compare Churn Rates Between Segments</a:t>
            </a:r>
            <a:endParaRPr lang="en-US" dirty="0"/>
          </a:p>
        </p:txBody>
      </p:sp>
      <p:sp>
        <p:nvSpPr>
          <p:cNvPr id="3" name="Content Placeholder 2"/>
          <p:cNvSpPr>
            <a:spLocks noGrp="1"/>
          </p:cNvSpPr>
          <p:nvPr>
            <p:ph idx="1"/>
          </p:nvPr>
        </p:nvSpPr>
        <p:spPr>
          <a:xfrm>
            <a:off x="381000" y="952500"/>
            <a:ext cx="3657600" cy="5221224"/>
          </a:xfrm>
        </p:spPr>
        <p:txBody>
          <a:bodyPr/>
          <a:lstStyle/>
          <a:p>
            <a:pPr marL="228600" indent="-228600">
              <a:buFont typeface="+mj-lt"/>
              <a:buAutoNum type="arabicPeriod"/>
            </a:pPr>
            <a:r>
              <a:rPr lang="en-US" dirty="0" smtClean="0"/>
              <a:t>Modify the code for the </a:t>
            </a:r>
            <a:r>
              <a:rPr lang="en-US" b="1" dirty="0" smtClean="0"/>
              <a:t>status </a:t>
            </a:r>
            <a:r>
              <a:rPr lang="en-US" dirty="0" smtClean="0"/>
              <a:t>temporary table on slide 7 with additional </a:t>
            </a:r>
            <a:r>
              <a:rPr lang="en-US" b="1" dirty="0" smtClean="0">
                <a:solidFill>
                  <a:srgbClr val="295269"/>
                </a:solidFill>
                <a:latin typeface="Consolas" panose="020B0609020204030204" pitchFamily="49" charset="0"/>
              </a:rPr>
              <a:t>CASE</a:t>
            </a:r>
            <a:r>
              <a:rPr lang="en-US" dirty="0" smtClean="0"/>
              <a:t> statements to determine </a:t>
            </a:r>
            <a:r>
              <a:rPr lang="en-US" dirty="0"/>
              <a:t>if subscriptions were active or canceled during each </a:t>
            </a:r>
            <a:r>
              <a:rPr lang="en-US" dirty="0" smtClean="0"/>
              <a:t>month for each </a:t>
            </a:r>
            <a:r>
              <a:rPr lang="en-US" b="1" dirty="0" smtClean="0"/>
              <a:t>segment</a:t>
            </a:r>
            <a:r>
              <a:rPr lang="en-US" dirty="0" smtClean="0"/>
              <a:t> (30 </a:t>
            </a:r>
            <a:r>
              <a:rPr lang="en-US" dirty="0"/>
              <a:t>and </a:t>
            </a:r>
            <a:r>
              <a:rPr lang="en-US" dirty="0" smtClean="0"/>
              <a:t>87):</a:t>
            </a:r>
          </a:p>
          <a:p>
            <a:pPr marL="625475" lvl="1" indent="-228600"/>
            <a:r>
              <a:rPr lang="en-US" b="1" dirty="0"/>
              <a:t>is_</a:t>
            </a:r>
            <a:r>
              <a:rPr lang="en-US" b="1" dirty="0" smtClean="0"/>
              <a:t>active_30</a:t>
            </a:r>
            <a:endParaRPr lang="en-US" b="1" dirty="0"/>
          </a:p>
          <a:p>
            <a:pPr marL="625475" lvl="1" indent="-228600"/>
            <a:r>
              <a:rPr lang="en-US" b="1" dirty="0"/>
              <a:t>is_</a:t>
            </a:r>
            <a:r>
              <a:rPr lang="en-US" b="1" dirty="0" smtClean="0"/>
              <a:t>canceled_30</a:t>
            </a:r>
            <a:endParaRPr lang="en-US" b="1" dirty="0"/>
          </a:p>
          <a:p>
            <a:pPr marL="625475" lvl="1" indent="-228600"/>
            <a:r>
              <a:rPr lang="en-US" b="1" dirty="0"/>
              <a:t>is_</a:t>
            </a:r>
            <a:r>
              <a:rPr lang="en-US" b="1" dirty="0" smtClean="0"/>
              <a:t>active_87</a:t>
            </a:r>
            <a:endParaRPr lang="en-US" b="1" dirty="0"/>
          </a:p>
          <a:p>
            <a:pPr marL="625475" lvl="1" indent="-228600"/>
            <a:r>
              <a:rPr lang="en-US" b="1" dirty="0"/>
              <a:t>i</a:t>
            </a:r>
            <a:r>
              <a:rPr lang="en-US" b="1" dirty="0" smtClean="0"/>
              <a:t>s_canceled_87</a:t>
            </a:r>
            <a:endParaRPr lang="en-US" dirty="0" smtClean="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11</a:t>
            </a:fld>
            <a:endParaRPr lang="en-US"/>
          </a:p>
        </p:txBody>
      </p:sp>
      <p:sp>
        <p:nvSpPr>
          <p:cNvPr id="7" name="Content Placeholder 6"/>
          <p:cNvSpPr>
            <a:spLocks noGrp="1"/>
          </p:cNvSpPr>
          <p:nvPr>
            <p:ph idx="13"/>
          </p:nvPr>
        </p:nvSpPr>
        <p:spPr/>
        <p:txBody>
          <a:bodyPr>
            <a:normAutofit/>
          </a:bodyPr>
          <a:lstStyle/>
          <a:p>
            <a:r>
              <a:rPr lang="en-US" i="1" dirty="0"/>
              <a:t>-- continued </a:t>
            </a:r>
            <a:r>
              <a:rPr lang="en-US" i="1" dirty="0" smtClean="0"/>
              <a:t>from slide 6</a:t>
            </a:r>
            <a:endParaRPr lang="en-US" dirty="0"/>
          </a:p>
          <a:p>
            <a:r>
              <a:rPr lang="en-US" dirty="0"/>
              <a:t>status AS (</a:t>
            </a:r>
          </a:p>
          <a:p>
            <a:r>
              <a:rPr lang="en-US" dirty="0"/>
              <a:t>  SELECT </a:t>
            </a:r>
          </a:p>
          <a:p>
            <a:r>
              <a:rPr lang="en-US" dirty="0"/>
              <a:t>    id, </a:t>
            </a:r>
          </a:p>
          <a:p>
            <a:r>
              <a:rPr lang="en-US" dirty="0"/>
              <a:t>    </a:t>
            </a:r>
            <a:r>
              <a:rPr lang="en-US" dirty="0" err="1"/>
              <a:t>first_day</a:t>
            </a:r>
            <a:r>
              <a:rPr lang="en-US" dirty="0"/>
              <a:t> AS month, </a:t>
            </a:r>
          </a:p>
          <a:p>
            <a:r>
              <a:rPr lang="en-US" dirty="0"/>
              <a:t>    CASE</a:t>
            </a:r>
          </a:p>
          <a:p>
            <a:r>
              <a:rPr lang="en-US" dirty="0"/>
              <a:t>      WHEN </a:t>
            </a:r>
            <a:r>
              <a:rPr lang="en-US" dirty="0" err="1"/>
              <a:t>subscription_start</a:t>
            </a:r>
            <a:r>
              <a:rPr lang="en-US" dirty="0"/>
              <a:t> &lt; </a:t>
            </a:r>
            <a:r>
              <a:rPr lang="en-US" dirty="0" err="1"/>
              <a:t>first_day</a:t>
            </a:r>
            <a:r>
              <a:rPr lang="en-US" dirty="0"/>
              <a:t> </a:t>
            </a:r>
          </a:p>
          <a:p>
            <a:r>
              <a:rPr lang="en-US" dirty="0"/>
              <a:t>        AND </a:t>
            </a:r>
            <a:r>
              <a:rPr lang="en-US" dirty="0" smtClean="0"/>
              <a:t>(</a:t>
            </a:r>
            <a:r>
              <a:rPr lang="en-US" dirty="0" err="1" smtClean="0"/>
              <a:t>subscription_end</a:t>
            </a:r>
            <a:r>
              <a:rPr lang="en-US" dirty="0" smtClean="0"/>
              <a:t> </a:t>
            </a:r>
            <a:r>
              <a:rPr lang="en-US" dirty="0"/>
              <a:t>&gt; </a:t>
            </a:r>
            <a:r>
              <a:rPr lang="en-US" dirty="0" err="1"/>
              <a:t>first_day</a:t>
            </a:r>
            <a:r>
              <a:rPr lang="en-US" dirty="0"/>
              <a:t> </a:t>
            </a:r>
          </a:p>
          <a:p>
            <a:r>
              <a:rPr lang="en-US" dirty="0"/>
              <a:t>          OR </a:t>
            </a:r>
            <a:r>
              <a:rPr lang="en-US" dirty="0" err="1"/>
              <a:t>subscription_end</a:t>
            </a:r>
            <a:r>
              <a:rPr lang="en-US" dirty="0"/>
              <a:t> IS </a:t>
            </a:r>
            <a:r>
              <a:rPr lang="en-US" dirty="0" smtClean="0"/>
              <a:t>NULL) </a:t>
            </a:r>
            <a:r>
              <a:rPr lang="en-US" dirty="0"/>
              <a:t>THEN 1</a:t>
            </a:r>
          </a:p>
          <a:p>
            <a:r>
              <a:rPr lang="en-US" dirty="0"/>
              <a:t>      ELSE 0</a:t>
            </a:r>
          </a:p>
          <a:p>
            <a:r>
              <a:rPr lang="en-US" dirty="0"/>
              <a:t>    END AS </a:t>
            </a:r>
            <a:r>
              <a:rPr lang="en-US" dirty="0" err="1"/>
              <a:t>is_active</a:t>
            </a:r>
            <a:r>
              <a:rPr lang="en-US" dirty="0"/>
              <a:t>,</a:t>
            </a:r>
          </a:p>
          <a:p>
            <a:r>
              <a:rPr lang="en-US" dirty="0"/>
              <a:t>    CASE</a:t>
            </a:r>
          </a:p>
          <a:p>
            <a:r>
              <a:rPr lang="en-US" dirty="0"/>
              <a:t>      WHEN </a:t>
            </a:r>
            <a:r>
              <a:rPr lang="en-US" dirty="0" err="1"/>
              <a:t>subscription_end</a:t>
            </a:r>
            <a:r>
              <a:rPr lang="en-US" dirty="0"/>
              <a:t> BETWEEN </a:t>
            </a:r>
            <a:r>
              <a:rPr lang="en-US" dirty="0" err="1" smtClean="0"/>
              <a:t>first_day</a:t>
            </a:r>
            <a:endParaRPr lang="en-US" dirty="0" smtClean="0"/>
          </a:p>
          <a:p>
            <a:r>
              <a:rPr lang="en-US" dirty="0"/>
              <a:t> </a:t>
            </a:r>
            <a:r>
              <a:rPr lang="en-US" dirty="0" smtClean="0"/>
              <a:t>       AND </a:t>
            </a:r>
            <a:r>
              <a:rPr lang="en-US" dirty="0" err="1"/>
              <a:t>last_day</a:t>
            </a:r>
            <a:r>
              <a:rPr lang="en-US" dirty="0"/>
              <a:t> THEN 1</a:t>
            </a:r>
          </a:p>
          <a:p>
            <a:r>
              <a:rPr lang="en-US" dirty="0"/>
              <a:t>      ELSE 0</a:t>
            </a:r>
          </a:p>
          <a:p>
            <a:r>
              <a:rPr lang="en-US" dirty="0"/>
              <a:t>    END AS </a:t>
            </a:r>
            <a:r>
              <a:rPr lang="en-US" dirty="0" err="1"/>
              <a:t>is_canceled</a:t>
            </a:r>
            <a:r>
              <a:rPr lang="en-US" dirty="0"/>
              <a:t>,</a:t>
            </a:r>
          </a:p>
          <a:p>
            <a:r>
              <a:rPr lang="en-US" dirty="0"/>
              <a:t>    CASE</a:t>
            </a:r>
          </a:p>
          <a:p>
            <a:r>
              <a:rPr lang="en-US" dirty="0" smtClean="0"/>
              <a:t>      WHEN (segment = 30 </a:t>
            </a:r>
          </a:p>
          <a:p>
            <a:r>
              <a:rPr lang="en-US" dirty="0" smtClean="0"/>
              <a:t>        AND </a:t>
            </a:r>
            <a:r>
              <a:rPr lang="en-US" dirty="0" err="1" smtClean="0"/>
              <a:t>subscription_start</a:t>
            </a:r>
            <a:r>
              <a:rPr lang="en-US" dirty="0" smtClean="0"/>
              <a:t> &lt; </a:t>
            </a:r>
            <a:r>
              <a:rPr lang="en-US" dirty="0" err="1" smtClean="0"/>
              <a:t>first_day</a:t>
            </a:r>
            <a:r>
              <a:rPr lang="en-US" dirty="0" smtClean="0"/>
              <a:t> </a:t>
            </a:r>
          </a:p>
          <a:p>
            <a:r>
              <a:rPr lang="en-US" dirty="0" smtClean="0"/>
              <a:t>        AND (</a:t>
            </a:r>
            <a:r>
              <a:rPr lang="en-US" dirty="0" err="1" smtClean="0"/>
              <a:t>subscription_end</a:t>
            </a:r>
            <a:r>
              <a:rPr lang="en-US" dirty="0" smtClean="0"/>
              <a:t> </a:t>
            </a:r>
            <a:r>
              <a:rPr lang="en-US" dirty="0"/>
              <a:t>&gt; </a:t>
            </a:r>
            <a:r>
              <a:rPr lang="en-US" dirty="0" err="1"/>
              <a:t>first_day</a:t>
            </a:r>
            <a:r>
              <a:rPr lang="en-US" dirty="0"/>
              <a:t> </a:t>
            </a:r>
          </a:p>
          <a:p>
            <a:r>
              <a:rPr lang="en-US" dirty="0"/>
              <a:t>        </a:t>
            </a:r>
            <a:r>
              <a:rPr lang="en-US" dirty="0" smtClean="0"/>
              <a:t>  OR </a:t>
            </a:r>
            <a:r>
              <a:rPr lang="en-US" dirty="0" err="1"/>
              <a:t>subscription_end</a:t>
            </a:r>
            <a:r>
              <a:rPr lang="en-US" dirty="0"/>
              <a:t> IS NULL</a:t>
            </a:r>
            <a:r>
              <a:rPr lang="en-US" dirty="0" smtClean="0"/>
              <a:t>)) </a:t>
            </a:r>
          </a:p>
          <a:p>
            <a:r>
              <a:rPr lang="en-US" dirty="0"/>
              <a:t> </a:t>
            </a:r>
            <a:r>
              <a:rPr lang="en-US" dirty="0" smtClean="0"/>
              <a:t>       THEN </a:t>
            </a:r>
            <a:r>
              <a:rPr lang="en-US" dirty="0"/>
              <a:t>1</a:t>
            </a:r>
          </a:p>
          <a:p>
            <a:r>
              <a:rPr lang="en-US" dirty="0"/>
              <a:t>      ELSE </a:t>
            </a:r>
            <a:r>
              <a:rPr lang="en-US" dirty="0" smtClean="0"/>
              <a:t>0</a:t>
            </a:r>
          </a:p>
          <a:p>
            <a:r>
              <a:rPr lang="en-US" dirty="0" smtClean="0"/>
              <a:t>    END AS is_active_30, </a:t>
            </a:r>
            <a:endParaRPr lang="en-US" dirty="0"/>
          </a:p>
        </p:txBody>
      </p:sp>
      <p:sp>
        <p:nvSpPr>
          <p:cNvPr id="11" name="Content Placeholder 6"/>
          <p:cNvSpPr txBox="1">
            <a:spLocks/>
          </p:cNvSpPr>
          <p:nvPr/>
        </p:nvSpPr>
        <p:spPr>
          <a:xfrm>
            <a:off x="8153400" y="952500"/>
            <a:ext cx="3657600" cy="5221224"/>
          </a:xfrm>
          <a:prstGeom prst="rect">
            <a:avLst/>
          </a:prstGeom>
          <a:solidFill>
            <a:srgbClr val="295269"/>
          </a:solidFill>
          <a:ln>
            <a:solidFill>
              <a:srgbClr val="B7B7B7"/>
            </a:solidFill>
          </a:ln>
        </p:spPr>
        <p:txBody>
          <a:bodyPr vert="horz" lIns="91440" tIns="45720" rIns="91440" bIns="45720" rtlCol="0">
            <a:normAutofit/>
          </a:bodyPr>
          <a:lstStyle>
            <a:lvl1pPr marL="0" indent="0" algn="l" defTabSz="914400" rtl="0" eaLnBrk="1" latinLnBrk="0" hangingPunct="1">
              <a:lnSpc>
                <a:spcPct val="114000"/>
              </a:lnSpc>
              <a:spcBef>
                <a:spcPts val="0"/>
              </a:spcBef>
              <a:buFont typeface="Arial" panose="020B0604020202020204" pitchFamily="34" charset="0"/>
              <a:buNone/>
              <a:defRPr sz="1100" b="0" kern="1200">
                <a:solidFill>
                  <a:schemeClr val="bg1"/>
                </a:solidFill>
                <a:latin typeface="Consolas" panose="020B0609020204030204" pitchFamily="49" charset="0"/>
                <a:ea typeface="+mn-ea"/>
                <a:cs typeface="+mn-cs"/>
              </a:defRPr>
            </a:lvl1pPr>
            <a:lvl2pPr marL="228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46196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685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CASE</a:t>
            </a:r>
          </a:p>
          <a:p>
            <a:r>
              <a:rPr lang="en-US" dirty="0" smtClean="0"/>
              <a:t>      WHEN (segment = 30 </a:t>
            </a:r>
          </a:p>
          <a:p>
            <a:r>
              <a:rPr lang="en-US" dirty="0" smtClean="0"/>
              <a:t>        AND </a:t>
            </a:r>
            <a:r>
              <a:rPr lang="en-US" dirty="0" err="1" smtClean="0"/>
              <a:t>subscription_end</a:t>
            </a:r>
            <a:r>
              <a:rPr lang="en-US" dirty="0" smtClean="0"/>
              <a:t> BETWEEN </a:t>
            </a:r>
          </a:p>
          <a:p>
            <a:r>
              <a:rPr lang="en-US" dirty="0"/>
              <a:t> </a:t>
            </a:r>
            <a:r>
              <a:rPr lang="en-US" dirty="0" smtClean="0"/>
              <a:t>         </a:t>
            </a:r>
            <a:r>
              <a:rPr lang="en-US" dirty="0" err="1" smtClean="0"/>
              <a:t>first_day</a:t>
            </a:r>
            <a:r>
              <a:rPr lang="en-US" dirty="0" smtClean="0"/>
              <a:t> AND </a:t>
            </a:r>
            <a:r>
              <a:rPr lang="en-US" dirty="0" err="1" smtClean="0"/>
              <a:t>last_day</a:t>
            </a:r>
            <a:r>
              <a:rPr lang="en-US" dirty="0" smtClean="0"/>
              <a:t>) THEN 1</a:t>
            </a:r>
          </a:p>
          <a:p>
            <a:r>
              <a:rPr lang="en-US" dirty="0" smtClean="0"/>
              <a:t>      ELSE 0</a:t>
            </a:r>
          </a:p>
          <a:p>
            <a:r>
              <a:rPr lang="en-US" dirty="0" smtClean="0"/>
              <a:t>    END AS is_canceled_30, </a:t>
            </a:r>
          </a:p>
          <a:p>
            <a:r>
              <a:rPr lang="en-US" dirty="0" smtClean="0"/>
              <a:t>    CASE</a:t>
            </a:r>
          </a:p>
          <a:p>
            <a:r>
              <a:rPr lang="en-US" dirty="0" smtClean="0"/>
              <a:t>      WHEN (segment = 87 </a:t>
            </a:r>
          </a:p>
          <a:p>
            <a:r>
              <a:rPr lang="en-US" dirty="0" smtClean="0"/>
              <a:t>        AND </a:t>
            </a:r>
            <a:r>
              <a:rPr lang="en-US" dirty="0" err="1"/>
              <a:t>subscription_start</a:t>
            </a:r>
            <a:r>
              <a:rPr lang="en-US" dirty="0"/>
              <a:t> &lt; </a:t>
            </a:r>
            <a:r>
              <a:rPr lang="en-US" dirty="0" err="1"/>
              <a:t>first_day</a:t>
            </a:r>
            <a:r>
              <a:rPr lang="en-US" dirty="0"/>
              <a:t> </a:t>
            </a:r>
          </a:p>
          <a:p>
            <a:r>
              <a:rPr lang="en-US" dirty="0"/>
              <a:t>        AND (</a:t>
            </a:r>
            <a:r>
              <a:rPr lang="en-US" dirty="0" err="1"/>
              <a:t>subscription_end</a:t>
            </a:r>
            <a:r>
              <a:rPr lang="en-US" dirty="0"/>
              <a:t> &gt; </a:t>
            </a:r>
            <a:r>
              <a:rPr lang="en-US" dirty="0" err="1"/>
              <a:t>first_day</a:t>
            </a:r>
            <a:r>
              <a:rPr lang="en-US" dirty="0"/>
              <a:t> </a:t>
            </a:r>
          </a:p>
          <a:p>
            <a:r>
              <a:rPr lang="en-US" dirty="0"/>
              <a:t>          OR </a:t>
            </a:r>
            <a:r>
              <a:rPr lang="en-US" dirty="0" err="1"/>
              <a:t>subscription_end</a:t>
            </a:r>
            <a:r>
              <a:rPr lang="en-US" dirty="0"/>
              <a:t> IS NULL)) </a:t>
            </a:r>
          </a:p>
          <a:p>
            <a:r>
              <a:rPr lang="en-US" dirty="0"/>
              <a:t>        THEN 1</a:t>
            </a:r>
          </a:p>
          <a:p>
            <a:r>
              <a:rPr lang="en-US" dirty="0"/>
              <a:t>      ELSE 0</a:t>
            </a:r>
          </a:p>
          <a:p>
            <a:r>
              <a:rPr lang="en-US" dirty="0" smtClean="0"/>
              <a:t>    END AS is_active_87, </a:t>
            </a:r>
          </a:p>
          <a:p>
            <a:r>
              <a:rPr lang="en-US" dirty="0" smtClean="0"/>
              <a:t>    CASE</a:t>
            </a:r>
          </a:p>
          <a:p>
            <a:r>
              <a:rPr lang="en-US" dirty="0" smtClean="0"/>
              <a:t>      WHEN (segment = 87 </a:t>
            </a:r>
          </a:p>
          <a:p>
            <a:r>
              <a:rPr lang="en-US" dirty="0" smtClean="0"/>
              <a:t>        AND </a:t>
            </a:r>
            <a:r>
              <a:rPr lang="en-US" dirty="0" err="1" smtClean="0"/>
              <a:t>subscription_end</a:t>
            </a:r>
            <a:r>
              <a:rPr lang="en-US" dirty="0" smtClean="0"/>
              <a:t> BETWEEN </a:t>
            </a:r>
          </a:p>
          <a:p>
            <a:r>
              <a:rPr lang="en-US" dirty="0"/>
              <a:t> </a:t>
            </a:r>
            <a:r>
              <a:rPr lang="en-US" dirty="0" smtClean="0"/>
              <a:t>         </a:t>
            </a:r>
            <a:r>
              <a:rPr lang="en-US" dirty="0" err="1" smtClean="0"/>
              <a:t>first_day</a:t>
            </a:r>
            <a:r>
              <a:rPr lang="en-US" dirty="0" smtClean="0"/>
              <a:t> AND </a:t>
            </a:r>
            <a:r>
              <a:rPr lang="en-US" dirty="0" err="1" smtClean="0"/>
              <a:t>last_day</a:t>
            </a:r>
            <a:r>
              <a:rPr lang="en-US" dirty="0" smtClean="0"/>
              <a:t>) THEN 1</a:t>
            </a:r>
          </a:p>
          <a:p>
            <a:r>
              <a:rPr lang="en-US" dirty="0" smtClean="0"/>
              <a:t>      ELSE 0</a:t>
            </a:r>
          </a:p>
          <a:p>
            <a:r>
              <a:rPr lang="en-US" dirty="0" smtClean="0"/>
              <a:t>    END AS is_canceled_87 </a:t>
            </a:r>
          </a:p>
          <a:p>
            <a:r>
              <a:rPr lang="en-US" dirty="0" smtClean="0"/>
              <a:t>  FROM </a:t>
            </a:r>
            <a:r>
              <a:rPr lang="en-US" dirty="0" err="1" smtClean="0"/>
              <a:t>cross_join</a:t>
            </a:r>
            <a:endParaRPr lang="en-US" dirty="0" smtClean="0"/>
          </a:p>
          <a:p>
            <a:r>
              <a:rPr lang="en-US" dirty="0" smtClean="0"/>
              <a:t>),</a:t>
            </a:r>
          </a:p>
          <a:p>
            <a:r>
              <a:rPr lang="en-US" i="1" dirty="0" smtClean="0"/>
              <a:t>-- continued on slide 13</a:t>
            </a:r>
            <a:endParaRPr lang="en-US" i="1" dirty="0"/>
          </a:p>
        </p:txBody>
      </p:sp>
    </p:spTree>
    <p:extLst>
      <p:ext uri="{BB962C8B-B14F-4D97-AF65-F5344CB8AC3E}">
        <p14:creationId xmlns:p14="http://schemas.microsoft.com/office/powerpoint/2010/main" val="49765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3.2</a:t>
            </a:r>
            <a:r>
              <a:rPr lang="en-US" dirty="0"/>
              <a:t>	Compare Churn Rates Between </a:t>
            </a:r>
            <a:r>
              <a:rPr lang="en-US" dirty="0" smtClean="0"/>
              <a:t>Segments (cont’d.)</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12</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152258885"/>
              </p:ext>
            </p:extLst>
          </p:nvPr>
        </p:nvGraphicFramePr>
        <p:xfrm>
          <a:off x="1570038" y="952500"/>
          <a:ext cx="9051925" cy="5212080"/>
        </p:xfrm>
        <a:graphic>
          <a:graphicData uri="http://schemas.openxmlformats.org/drawingml/2006/table">
            <a:tbl>
              <a:tblPr firstRow="1" bandRow="1">
                <a:tableStyleId>{793D81CF-94F2-401A-BA57-92F5A7B2D0C5}</a:tableStyleId>
              </a:tblPr>
              <a:tblGrid>
                <a:gridCol w="365760"/>
                <a:gridCol w="1005205"/>
                <a:gridCol w="1280160"/>
                <a:gridCol w="1280160"/>
                <a:gridCol w="1280160"/>
                <a:gridCol w="1280160"/>
                <a:gridCol w="1280160"/>
                <a:gridCol w="1280160"/>
              </a:tblGrid>
              <a:tr h="0">
                <a:tc>
                  <a:txBody>
                    <a:bodyPr/>
                    <a:lstStyle/>
                    <a:p>
                      <a:pPr algn="ctr"/>
                      <a:r>
                        <a:rPr lang="en-US" sz="1200" dirty="0" smtClean="0"/>
                        <a:t>id</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err="1" smtClean="0"/>
                        <a:t>is_active</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err="1" smtClean="0"/>
                        <a:t>is_canceled</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is_active_30</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is_canceled_30</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is_active_87</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is_canceled_87</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2</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2</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2</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3</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3</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3</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4</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4</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4</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5</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5</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5</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6</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6</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a:solidFill>
                            <a:srgbClr val="525252"/>
                          </a:solidFill>
                          <a:effectLst/>
                        </a:rPr>
                        <a:t>6</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a:solidFill>
                            <a:srgbClr val="525252"/>
                          </a:solidFill>
                          <a:effectLst/>
                        </a:rPr>
                        <a:t>0</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5584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Compare Churn Rates </a:t>
            </a:r>
            <a:r>
              <a:rPr lang="en-US" dirty="0"/>
              <a:t>Between Segments (cont’d</a:t>
            </a:r>
            <a:r>
              <a:rPr lang="en-US" dirty="0" smtClean="0"/>
              <a:t>.)</a:t>
            </a:r>
            <a:endParaRPr lang="en-US" dirty="0"/>
          </a:p>
        </p:txBody>
      </p:sp>
      <p:sp>
        <p:nvSpPr>
          <p:cNvPr id="3" name="Content Placeholder 2"/>
          <p:cNvSpPr>
            <a:spLocks noGrp="1"/>
          </p:cNvSpPr>
          <p:nvPr>
            <p:ph idx="1"/>
          </p:nvPr>
        </p:nvSpPr>
        <p:spPr>
          <a:xfrm>
            <a:off x="381000" y="952500"/>
            <a:ext cx="3657600" cy="5221224"/>
          </a:xfrm>
        </p:spPr>
        <p:txBody>
          <a:bodyPr/>
          <a:lstStyle/>
          <a:p>
            <a:pPr marL="228600" indent="-228600">
              <a:buFont typeface="+mj-lt"/>
              <a:buAutoNum type="arabicPeriod" startAt="2"/>
            </a:pPr>
            <a:r>
              <a:rPr lang="en-US" dirty="0" smtClean="0"/>
              <a:t>Modify the </a:t>
            </a:r>
            <a:r>
              <a:rPr lang="en-US" b="1" dirty="0" err="1" smtClean="0"/>
              <a:t>status_aggreate</a:t>
            </a:r>
            <a:r>
              <a:rPr lang="en-US" b="1" dirty="0" smtClean="0"/>
              <a:t> </a:t>
            </a:r>
            <a:r>
              <a:rPr lang="en-US" dirty="0" smtClean="0"/>
              <a:t>temporary table query on slide 8 with additional </a:t>
            </a:r>
            <a:r>
              <a:rPr lang="en-US" b="1" dirty="0" smtClean="0">
                <a:solidFill>
                  <a:srgbClr val="295269"/>
                </a:solidFill>
                <a:latin typeface="Consolas" panose="020B0609020204030204" pitchFamily="49" charset="0"/>
              </a:rPr>
              <a:t>SUM</a:t>
            </a:r>
            <a:r>
              <a:rPr lang="en-US" dirty="0" smtClean="0"/>
              <a:t> statements to aggregate each segment:</a:t>
            </a:r>
          </a:p>
          <a:p>
            <a:pPr marL="625475" lvl="1" indent="-228600"/>
            <a:r>
              <a:rPr lang="en-US" b="1" dirty="0" smtClean="0"/>
              <a:t>active_30</a:t>
            </a:r>
          </a:p>
          <a:p>
            <a:pPr marL="625475" lvl="1" indent="-228600"/>
            <a:r>
              <a:rPr lang="en-US" b="1" dirty="0" smtClean="0"/>
              <a:t>canceled_30</a:t>
            </a:r>
          </a:p>
          <a:p>
            <a:pPr marL="625475" lvl="1" indent="-228600"/>
            <a:r>
              <a:rPr lang="en-US" b="1" dirty="0" smtClean="0"/>
              <a:t>active_87</a:t>
            </a:r>
          </a:p>
          <a:p>
            <a:pPr marL="625475" lvl="1" indent="-228600"/>
            <a:r>
              <a:rPr lang="en-US" b="1" dirty="0" smtClean="0"/>
              <a:t>canceled_87</a:t>
            </a:r>
          </a:p>
          <a:p>
            <a:pPr marL="231775"/>
            <a:r>
              <a:rPr lang="en-US" i="1" dirty="0" smtClean="0"/>
              <a:t>By March, Segment 30 had 1.3 times as many users as Segment 87 (716 vs. 531).</a:t>
            </a:r>
          </a:p>
          <a:p>
            <a:pPr marL="228600" indent="-228600">
              <a:buFont typeface="+mj-lt"/>
              <a:buAutoNum type="arabicPeriod" startAt="2"/>
            </a:pPr>
            <a:r>
              <a:rPr lang="en-US" dirty="0" smtClean="0"/>
              <a:t>Modify the final </a:t>
            </a:r>
            <a:r>
              <a:rPr lang="en-US" b="1" dirty="0" smtClean="0">
                <a:solidFill>
                  <a:srgbClr val="295269"/>
                </a:solidFill>
                <a:latin typeface="Consolas" panose="020B0609020204030204" pitchFamily="49" charset="0"/>
              </a:rPr>
              <a:t>SELECT</a:t>
            </a:r>
            <a:r>
              <a:rPr lang="en-US" dirty="0" smtClean="0"/>
              <a:t> statement on slide 8 to include the churn rate calculations for each segment:</a:t>
            </a:r>
          </a:p>
          <a:p>
            <a:pPr marL="625475" lvl="1" indent="-228600"/>
            <a:r>
              <a:rPr lang="en-US" b="1" dirty="0" smtClean="0"/>
              <a:t>churn_rate_30</a:t>
            </a:r>
          </a:p>
          <a:p>
            <a:pPr marL="625475" lvl="1" indent="-228600"/>
            <a:r>
              <a:rPr lang="en-US" b="1" dirty="0" smtClean="0"/>
              <a:t>churn_rate_87</a:t>
            </a:r>
            <a:endParaRPr lang="en-US" b="1" dirty="0" smtClean="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13</a:t>
            </a:fld>
            <a:endParaRPr lang="en-US"/>
          </a:p>
        </p:txBody>
      </p:sp>
      <p:sp>
        <p:nvSpPr>
          <p:cNvPr id="7" name="Content Placeholder 6"/>
          <p:cNvSpPr>
            <a:spLocks noGrp="1"/>
          </p:cNvSpPr>
          <p:nvPr>
            <p:ph idx="13"/>
          </p:nvPr>
        </p:nvSpPr>
        <p:spPr/>
        <p:txBody>
          <a:bodyPr>
            <a:normAutofit/>
          </a:bodyPr>
          <a:lstStyle/>
          <a:p>
            <a:r>
              <a:rPr lang="en-US" i="1" dirty="0"/>
              <a:t>-- continued </a:t>
            </a:r>
            <a:r>
              <a:rPr lang="en-US" i="1" dirty="0" smtClean="0"/>
              <a:t>from slide 11</a:t>
            </a:r>
            <a:endParaRPr lang="en-US" dirty="0"/>
          </a:p>
          <a:p>
            <a:r>
              <a:rPr lang="en-US" dirty="0" err="1"/>
              <a:t>status_aggregate</a:t>
            </a:r>
            <a:r>
              <a:rPr lang="en-US" dirty="0"/>
              <a:t> AS (</a:t>
            </a:r>
          </a:p>
          <a:p>
            <a:r>
              <a:rPr lang="en-US" dirty="0"/>
              <a:t>  SELECT </a:t>
            </a:r>
          </a:p>
          <a:p>
            <a:r>
              <a:rPr lang="en-US" dirty="0"/>
              <a:t>    month, </a:t>
            </a:r>
          </a:p>
          <a:p>
            <a:r>
              <a:rPr lang="en-US" dirty="0"/>
              <a:t>    SUM(</a:t>
            </a:r>
            <a:r>
              <a:rPr lang="en-US" dirty="0" err="1"/>
              <a:t>is_active</a:t>
            </a:r>
            <a:r>
              <a:rPr lang="en-US" dirty="0"/>
              <a:t>) AS active, </a:t>
            </a:r>
          </a:p>
          <a:p>
            <a:r>
              <a:rPr lang="en-US" dirty="0"/>
              <a:t>    SUM(</a:t>
            </a:r>
            <a:r>
              <a:rPr lang="en-US" dirty="0" err="1"/>
              <a:t>is_canceled</a:t>
            </a:r>
            <a:r>
              <a:rPr lang="en-US" dirty="0"/>
              <a:t>) AS canceled,</a:t>
            </a:r>
          </a:p>
          <a:p>
            <a:r>
              <a:rPr lang="en-US" dirty="0"/>
              <a:t>    SUM(is_active_30) AS active_30, </a:t>
            </a:r>
          </a:p>
          <a:p>
            <a:r>
              <a:rPr lang="en-US" dirty="0"/>
              <a:t>    SUM(is_canceled_30) AS canceled_30,</a:t>
            </a:r>
          </a:p>
          <a:p>
            <a:r>
              <a:rPr lang="en-US" dirty="0"/>
              <a:t>    SUM(is_active_87) AS active_87, </a:t>
            </a:r>
          </a:p>
          <a:p>
            <a:r>
              <a:rPr lang="en-US" dirty="0"/>
              <a:t>    SUM(is_canceled_87) AS canceled_87</a:t>
            </a:r>
          </a:p>
          <a:p>
            <a:r>
              <a:rPr lang="en-US" dirty="0"/>
              <a:t>  FROM status </a:t>
            </a:r>
          </a:p>
          <a:p>
            <a:r>
              <a:rPr lang="en-US" dirty="0"/>
              <a:t>  GROUP BY month</a:t>
            </a:r>
          </a:p>
          <a:p>
            <a:r>
              <a:rPr lang="en-US" dirty="0" smtClean="0"/>
              <a:t>)</a:t>
            </a:r>
          </a:p>
          <a:p>
            <a:r>
              <a:rPr lang="en-US" dirty="0"/>
              <a:t>SELECT</a:t>
            </a:r>
          </a:p>
          <a:p>
            <a:r>
              <a:rPr lang="en-US" dirty="0"/>
              <a:t>  month, </a:t>
            </a:r>
          </a:p>
          <a:p>
            <a:r>
              <a:rPr lang="en-US" dirty="0"/>
              <a:t>  1.0 * canceled / active AS </a:t>
            </a:r>
            <a:r>
              <a:rPr lang="en-US" dirty="0" err="1"/>
              <a:t>churn_rate</a:t>
            </a:r>
            <a:r>
              <a:rPr lang="en-US" dirty="0"/>
              <a:t>,</a:t>
            </a:r>
          </a:p>
          <a:p>
            <a:r>
              <a:rPr lang="en-US" dirty="0"/>
              <a:t>  1.0 * canceled_30 / active_30 </a:t>
            </a:r>
            <a:r>
              <a:rPr lang="en-US" dirty="0" smtClean="0"/>
              <a:t>AS </a:t>
            </a:r>
          </a:p>
          <a:p>
            <a:r>
              <a:rPr lang="en-US" dirty="0"/>
              <a:t> </a:t>
            </a:r>
            <a:r>
              <a:rPr lang="en-US" dirty="0" smtClean="0"/>
              <a:t>   churn_rate_30</a:t>
            </a:r>
            <a:r>
              <a:rPr lang="en-US" dirty="0"/>
              <a:t>,</a:t>
            </a:r>
          </a:p>
          <a:p>
            <a:r>
              <a:rPr lang="en-US" dirty="0"/>
              <a:t>  1.0 * canceled_87 / active_87 AS </a:t>
            </a:r>
            <a:endParaRPr lang="en-US" dirty="0" smtClean="0"/>
          </a:p>
          <a:p>
            <a:r>
              <a:rPr lang="en-US" dirty="0"/>
              <a:t> </a:t>
            </a:r>
            <a:r>
              <a:rPr lang="en-US" dirty="0" smtClean="0"/>
              <a:t>   churn_rate_87</a:t>
            </a:r>
            <a:endParaRPr lang="en-US" dirty="0"/>
          </a:p>
          <a:p>
            <a:r>
              <a:rPr lang="en-US" dirty="0"/>
              <a:t>FROM </a:t>
            </a:r>
            <a:r>
              <a:rPr lang="en-US" dirty="0" err="1"/>
              <a:t>status_aggregate</a:t>
            </a:r>
            <a:r>
              <a:rPr lang="en-US" dirty="0" smtClean="0"/>
              <a: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03416502"/>
              </p:ext>
            </p:extLst>
          </p:nvPr>
        </p:nvGraphicFramePr>
        <p:xfrm>
          <a:off x="8156736" y="952500"/>
          <a:ext cx="3657600" cy="822960"/>
        </p:xfrm>
        <a:graphic>
          <a:graphicData uri="http://schemas.openxmlformats.org/drawingml/2006/table">
            <a:tbl>
              <a:tblPr firstRow="1" bandRow="1">
                <a:tableStyleId>{793D81CF-94F2-401A-BA57-92F5A7B2D0C5}</a:tableStyleId>
              </a:tblPr>
              <a:tblGrid>
                <a:gridCol w="644364"/>
                <a:gridCol w="502206"/>
                <a:gridCol w="502206"/>
                <a:gridCol w="502206"/>
                <a:gridCol w="502206"/>
                <a:gridCol w="502206"/>
                <a:gridCol w="502206"/>
              </a:tblGrid>
              <a:tr h="167898">
                <a:tc>
                  <a:txBody>
                    <a:bodyPr/>
                    <a:lstStyle/>
                    <a:p>
                      <a:pPr algn="ctr"/>
                      <a:r>
                        <a:rPr lang="en-US" sz="600" dirty="0" smtClean="0">
                          <a:latin typeface="+mj-lt"/>
                        </a:rPr>
                        <a:t>month</a:t>
                      </a:r>
                      <a:endParaRPr lang="en-US" sz="600" dirty="0">
                        <a:solidFill>
                          <a:schemeClr val="bg1"/>
                        </a:solidFill>
                        <a:latin typeface="+mj-lt"/>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600" dirty="0" smtClean="0">
                          <a:solidFill>
                            <a:schemeClr val="bg1"/>
                          </a:solidFill>
                          <a:latin typeface="+mj-lt"/>
                        </a:rPr>
                        <a:t>active</a:t>
                      </a:r>
                      <a:endParaRPr lang="en-US" sz="600" dirty="0">
                        <a:solidFill>
                          <a:schemeClr val="bg1"/>
                        </a:solidFill>
                        <a:latin typeface="+mj-lt"/>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600" dirty="0" smtClean="0">
                          <a:solidFill>
                            <a:schemeClr val="bg1"/>
                          </a:solidFill>
                          <a:latin typeface="+mj-lt"/>
                        </a:rPr>
                        <a:t>canceled</a:t>
                      </a:r>
                      <a:endParaRPr lang="en-US" sz="600" dirty="0">
                        <a:solidFill>
                          <a:schemeClr val="bg1"/>
                        </a:solidFill>
                        <a:latin typeface="+mj-lt"/>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600" dirty="0" smtClean="0">
                          <a:solidFill>
                            <a:schemeClr val="bg1"/>
                          </a:solidFill>
                          <a:latin typeface="+mj-lt"/>
                        </a:rPr>
                        <a:t>active</a:t>
                      </a:r>
                      <a:br>
                        <a:rPr lang="en-US" sz="600" dirty="0" smtClean="0">
                          <a:solidFill>
                            <a:schemeClr val="bg1"/>
                          </a:solidFill>
                          <a:latin typeface="+mj-lt"/>
                        </a:rPr>
                      </a:br>
                      <a:r>
                        <a:rPr lang="en-US" sz="600" dirty="0" smtClean="0">
                          <a:solidFill>
                            <a:schemeClr val="bg1"/>
                          </a:solidFill>
                          <a:latin typeface="+mj-lt"/>
                        </a:rPr>
                        <a:t>_30</a:t>
                      </a:r>
                      <a:endParaRPr lang="en-US" sz="600" dirty="0">
                        <a:solidFill>
                          <a:schemeClr val="bg1"/>
                        </a:solidFill>
                        <a:latin typeface="+mj-lt"/>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600" b="1" kern="1200" dirty="0" smtClean="0">
                          <a:solidFill>
                            <a:schemeClr val="bg1"/>
                          </a:solidFill>
                          <a:latin typeface="+mn-lt"/>
                          <a:ea typeface="+mn-ea"/>
                          <a:cs typeface="+mn-cs"/>
                        </a:rPr>
                        <a:t>canceled_30</a:t>
                      </a:r>
                      <a:endParaRPr lang="en-US" sz="600" dirty="0">
                        <a:solidFill>
                          <a:schemeClr val="bg1"/>
                        </a:solidFill>
                        <a:latin typeface="+mj-lt"/>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600" dirty="0" smtClean="0">
                          <a:solidFill>
                            <a:schemeClr val="bg1"/>
                          </a:solidFill>
                          <a:latin typeface="+mj-lt"/>
                        </a:rPr>
                        <a:t>active</a:t>
                      </a:r>
                      <a:br>
                        <a:rPr lang="en-US" sz="600" dirty="0" smtClean="0">
                          <a:solidFill>
                            <a:schemeClr val="bg1"/>
                          </a:solidFill>
                          <a:latin typeface="+mj-lt"/>
                        </a:rPr>
                      </a:br>
                      <a:r>
                        <a:rPr lang="en-US" sz="600" dirty="0" smtClean="0">
                          <a:solidFill>
                            <a:schemeClr val="bg1"/>
                          </a:solidFill>
                          <a:latin typeface="+mj-lt"/>
                        </a:rPr>
                        <a:t>_87</a:t>
                      </a:r>
                      <a:endParaRPr lang="en-US" sz="600" dirty="0">
                        <a:solidFill>
                          <a:schemeClr val="bg1"/>
                        </a:solidFill>
                        <a:latin typeface="+mj-lt"/>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600" b="1" kern="1200" dirty="0" smtClean="0">
                          <a:solidFill>
                            <a:schemeClr val="bg1"/>
                          </a:solidFill>
                          <a:latin typeface="+mn-lt"/>
                          <a:ea typeface="+mn-ea"/>
                          <a:cs typeface="+mn-cs"/>
                        </a:rPr>
                        <a:t>canceled_87</a:t>
                      </a:r>
                      <a:endParaRPr lang="en-US" sz="600" dirty="0">
                        <a:solidFill>
                          <a:schemeClr val="bg1"/>
                        </a:solidFill>
                        <a:latin typeface="+mj-lt"/>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600" dirty="0">
                          <a:solidFill>
                            <a:srgbClr val="525252"/>
                          </a:solidFill>
                          <a:effectLst/>
                          <a:latin typeface="+mj-l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569</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92</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291</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22</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278</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70</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600" dirty="0">
                          <a:solidFill>
                            <a:srgbClr val="525252"/>
                          </a:solidFill>
                          <a:effectLst/>
                          <a:latin typeface="+mj-l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980</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186</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518</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38</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462</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148</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600" dirty="0">
                          <a:solidFill>
                            <a:srgbClr val="525252"/>
                          </a:solidFill>
                          <a:effectLst/>
                          <a:latin typeface="+mj-l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1247</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342</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716</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84</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531</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600" dirty="0" smtClean="0">
                          <a:solidFill>
                            <a:srgbClr val="525252"/>
                          </a:solidFill>
                          <a:effectLst/>
                          <a:latin typeface="+mj-lt"/>
                        </a:rPr>
                        <a:t>258</a:t>
                      </a:r>
                      <a:endParaRPr lang="en-US" sz="6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000648929"/>
              </p:ext>
            </p:extLst>
          </p:nvPr>
        </p:nvGraphicFramePr>
        <p:xfrm>
          <a:off x="8156735" y="2087094"/>
          <a:ext cx="3657601" cy="853440"/>
        </p:xfrm>
        <a:graphic>
          <a:graphicData uri="http://schemas.openxmlformats.org/drawingml/2006/table">
            <a:tbl>
              <a:tblPr firstRow="1" bandRow="1">
                <a:tableStyleId>{793D81CF-94F2-401A-BA57-92F5A7B2D0C5}</a:tableStyleId>
              </a:tblPr>
              <a:tblGrid>
                <a:gridCol w="710005"/>
                <a:gridCol w="982532"/>
                <a:gridCol w="982532"/>
                <a:gridCol w="982532"/>
              </a:tblGrid>
              <a:tr h="0">
                <a:tc>
                  <a:txBody>
                    <a:bodyPr/>
                    <a:lstStyle/>
                    <a:p>
                      <a:pPr algn="ctr"/>
                      <a:r>
                        <a:rPr lang="en-US" sz="800" dirty="0" smtClean="0">
                          <a:latin typeface="+mj-lt"/>
                        </a:rPr>
                        <a:t>month</a:t>
                      </a:r>
                      <a:endParaRPr lang="en-US" sz="800" dirty="0">
                        <a:solidFill>
                          <a:schemeClr val="bg1"/>
                        </a:solidFill>
                        <a:latin typeface="+mj-lt"/>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800" dirty="0" err="1" smtClean="0">
                          <a:latin typeface="+mj-lt"/>
                        </a:rPr>
                        <a:t>churn_rate</a:t>
                      </a:r>
                      <a:endParaRPr lang="en-US" sz="800" dirty="0">
                        <a:solidFill>
                          <a:schemeClr val="bg1"/>
                        </a:solidFill>
                        <a:latin typeface="+mj-lt"/>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800" b="1" dirty="0" smtClean="0">
                          <a:latin typeface="+mj-lt"/>
                        </a:rPr>
                        <a:t>churn_rate_30</a:t>
                      </a:r>
                      <a:endParaRPr lang="en-US" sz="800" dirty="0">
                        <a:solidFill>
                          <a:schemeClr val="bg1"/>
                        </a:solidFill>
                        <a:latin typeface="+mj-lt"/>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800" b="1" dirty="0" smtClean="0">
                          <a:latin typeface="+mj-lt"/>
                        </a:rPr>
                        <a:t>churn_rate_87</a:t>
                      </a:r>
                      <a:endParaRPr lang="en-US" sz="800" dirty="0">
                        <a:solidFill>
                          <a:schemeClr val="bg1"/>
                        </a:solidFill>
                        <a:latin typeface="+mj-lt"/>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800">
                          <a:solidFill>
                            <a:srgbClr val="525252"/>
                          </a:solidFill>
                          <a:effectLst/>
                          <a:latin typeface="+mj-lt"/>
                        </a:rPr>
                        <a:t>2017-01-01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0.16168717047</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0.075601374570</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0.25179856115</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800">
                          <a:solidFill>
                            <a:srgbClr val="525252"/>
                          </a:solidFill>
                          <a:effectLst/>
                          <a:latin typeface="+mj-lt"/>
                        </a:rPr>
                        <a:t>2017-02-01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0.18979591837</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0.073359073359</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0.32034632034</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800">
                          <a:solidFill>
                            <a:srgbClr val="525252"/>
                          </a:solidFill>
                          <a:effectLst/>
                          <a:latin typeface="+mj-lt"/>
                        </a:rPr>
                        <a:t>2017-03-01</a:t>
                      </a: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0.27425821973</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0.117318435754</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800" dirty="0" smtClean="0">
                          <a:solidFill>
                            <a:srgbClr val="525252"/>
                          </a:solidFill>
                          <a:effectLst/>
                          <a:latin typeface="+mj-lt"/>
                        </a:rPr>
                        <a:t>0.48587570621</a:t>
                      </a:r>
                      <a:endParaRPr lang="en-US" sz="800" dirty="0">
                        <a:solidFill>
                          <a:srgbClr val="525252"/>
                        </a:solidFill>
                        <a:effectLst/>
                        <a:latin typeface="+mj-lt"/>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sp>
        <p:nvSpPr>
          <p:cNvPr id="12" name="Content Placeholder 2"/>
          <p:cNvSpPr txBox="1">
            <a:spLocks/>
          </p:cNvSpPr>
          <p:nvPr/>
        </p:nvSpPr>
        <p:spPr>
          <a:xfrm>
            <a:off x="8156735" y="3252168"/>
            <a:ext cx="3657600" cy="896112"/>
          </a:xfrm>
          <a:prstGeom prst="rect">
            <a:avLst/>
          </a:prstGeom>
          <a:ln>
            <a:solidFill>
              <a:srgbClr val="B7B7B7"/>
            </a:solidFill>
          </a:ln>
        </p:spPr>
        <p:txBody>
          <a:bodyPr vert="horz" lIns="91440" tIns="45720" rIns="91440" bIns="45720" rtlCol="0">
            <a:normAutofit/>
          </a:bodyPr>
          <a:lstStyle>
            <a:lvl1pPr marL="0" indent="0" algn="l" defTabSz="914400" rtl="0" eaLnBrk="1" latinLnBrk="0" hangingPunct="1">
              <a:lnSpc>
                <a:spcPct val="110000"/>
              </a:lnSpc>
              <a:spcBef>
                <a:spcPts val="300"/>
              </a:spcBef>
              <a:buFont typeface="Arial" panose="020B0604020202020204" pitchFamily="34" charset="0"/>
              <a:buNone/>
              <a:defRPr sz="1200" kern="1200">
                <a:solidFill>
                  <a:schemeClr val="tx1"/>
                </a:solidFill>
                <a:latin typeface="+mn-lt"/>
                <a:ea typeface="+mn-ea"/>
                <a:cs typeface="+mn-cs"/>
              </a:defRPr>
            </a:lvl1pPr>
            <a:lvl2pPr marL="396875" indent="-168275"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2pPr>
            <a:lvl3pPr marL="630238" indent="-168275"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3pPr>
            <a:lvl4pPr marL="854075" indent="-168275"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4pPr>
            <a:lvl5pPr marL="1087438" indent="-173038"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By March, Segment 30 had 1.3 times as many active users as Segment 87 (716 vs. 531), and Segment 87 had 3.1 times as many cancelations as Segment 30 (258 vs. 84).</a:t>
            </a:r>
          </a:p>
        </p:txBody>
      </p:sp>
    </p:spTree>
    <p:extLst>
      <p:ext uri="{BB962C8B-B14F-4D97-AF65-F5344CB8AC3E}">
        <p14:creationId xmlns:p14="http://schemas.microsoft.com/office/powerpoint/2010/main" val="236113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3</a:t>
            </a:r>
            <a:r>
              <a:rPr lang="en-US" dirty="0" smtClean="0"/>
              <a:t>.4	</a:t>
            </a:r>
            <a:r>
              <a:rPr lang="en-US" dirty="0"/>
              <a:t> Compare Churn Rates Between Segments (cont’d.)</a:t>
            </a:r>
          </a:p>
        </p:txBody>
      </p:sp>
      <p:sp>
        <p:nvSpPr>
          <p:cNvPr id="11" name="Content Placeholder 10"/>
          <p:cNvSpPr>
            <a:spLocks noGrp="1"/>
          </p:cNvSpPr>
          <p:nvPr>
            <p:ph idx="1"/>
          </p:nvPr>
        </p:nvSpPr>
        <p:spPr>
          <a:xfrm>
            <a:off x="381000" y="952499"/>
            <a:ext cx="5600700" cy="2781301"/>
          </a:xfrm>
        </p:spPr>
        <p:txBody>
          <a:bodyPr>
            <a:noAutofit/>
          </a:bodyPr>
          <a:lstStyle/>
          <a:p>
            <a:r>
              <a:rPr lang="en-US" dirty="0" smtClean="0"/>
              <a:t>Despite having a smaller number of users, </a:t>
            </a:r>
            <a:r>
              <a:rPr lang="en-US" b="1" dirty="0" smtClean="0"/>
              <a:t>Segment </a:t>
            </a:r>
            <a:r>
              <a:rPr lang="en-US" b="1" dirty="0"/>
              <a:t>87 </a:t>
            </a:r>
            <a:r>
              <a:rPr lang="en-US" b="1" dirty="0" smtClean="0"/>
              <a:t>is the larger contributor to the churn rate</a:t>
            </a:r>
            <a:r>
              <a:rPr lang="en-US" dirty="0" smtClean="0"/>
              <a:t> in from January through March:</a:t>
            </a:r>
          </a:p>
          <a:p>
            <a:pPr marL="568325" lvl="1" indent="-171450"/>
            <a:r>
              <a:rPr lang="en-US" b="1" dirty="0"/>
              <a:t>Segment </a:t>
            </a:r>
            <a:r>
              <a:rPr lang="en-US" b="1" dirty="0" smtClean="0"/>
              <a:t>30 </a:t>
            </a:r>
            <a:r>
              <a:rPr lang="en-US" dirty="0" smtClean="0"/>
              <a:t>ranged </a:t>
            </a:r>
            <a:r>
              <a:rPr lang="en-US" b="1" dirty="0" smtClean="0"/>
              <a:t>7.56%-11.73%</a:t>
            </a:r>
            <a:r>
              <a:rPr lang="en-US" dirty="0" smtClean="0"/>
              <a:t>.</a:t>
            </a:r>
          </a:p>
          <a:p>
            <a:pPr marL="568325" lvl="1" indent="-171450"/>
            <a:r>
              <a:rPr lang="en-US" b="1" dirty="0" smtClean="0"/>
              <a:t>Segment 87 </a:t>
            </a:r>
            <a:r>
              <a:rPr lang="en-US" dirty="0" smtClean="0"/>
              <a:t>ranged </a:t>
            </a:r>
            <a:r>
              <a:rPr lang="en-US" b="1" dirty="0" smtClean="0"/>
              <a:t>25.18%-48.59% </a:t>
            </a:r>
            <a:r>
              <a:rPr lang="en-US" dirty="0" smtClean="0"/>
              <a:t>(2.3-3.4 times higher than Segment 30).</a:t>
            </a:r>
          </a:p>
          <a:p>
            <a:r>
              <a:rPr lang="en-US" b="1" dirty="0" err="1" smtClean="0"/>
              <a:t>CodeFlix</a:t>
            </a:r>
            <a:r>
              <a:rPr lang="en-US" b="1" dirty="0" smtClean="0"/>
              <a:t> should focus on expanding Segment 30.</a:t>
            </a:r>
            <a:endParaRPr lang="en-US" dirty="0" smtClean="0"/>
          </a:p>
          <a:p>
            <a:pPr marL="568325" lvl="1" indent="-171450"/>
            <a:r>
              <a:rPr lang="en-US" dirty="0"/>
              <a:t>S</a:t>
            </a:r>
            <a:r>
              <a:rPr lang="en-US" dirty="0" smtClean="0"/>
              <a:t>ubscriptions have increased at a faster rate than Segment 87.</a:t>
            </a:r>
          </a:p>
          <a:p>
            <a:pPr marL="568325" lvl="1" indent="-171450"/>
            <a:r>
              <a:rPr lang="en-US" dirty="0" smtClean="0"/>
              <a:t>Cancelations have </a:t>
            </a:r>
            <a:r>
              <a:rPr lang="en-US" dirty="0"/>
              <a:t>increased at a </a:t>
            </a:r>
            <a:r>
              <a:rPr lang="en-US" dirty="0" smtClean="0"/>
              <a:t>slower rate </a:t>
            </a:r>
            <a:r>
              <a:rPr lang="en-US" dirty="0"/>
              <a:t>than Segment 87.</a:t>
            </a:r>
            <a:endParaRPr lang="en-US" dirty="0" smtClean="0"/>
          </a:p>
          <a:p>
            <a:pPr marL="568325" lvl="1" indent="-171450"/>
            <a:r>
              <a:rPr lang="en-US" dirty="0" smtClean="0"/>
              <a:t>However</a:t>
            </a:r>
            <a:r>
              <a:rPr lang="en-US" dirty="0"/>
              <a:t>, </a:t>
            </a:r>
            <a:r>
              <a:rPr lang="en-US" dirty="0" smtClean="0"/>
              <a:t>this segment’s </a:t>
            </a:r>
            <a:r>
              <a:rPr lang="en-US" dirty="0"/>
              <a:t>churn rate in March may be a </a:t>
            </a:r>
            <a:r>
              <a:rPr lang="en-US" dirty="0" smtClean="0"/>
              <a:t>concern. While the churn rate decreased by </a:t>
            </a:r>
            <a:r>
              <a:rPr lang="en-US" b="1" dirty="0" smtClean="0"/>
              <a:t>2.97%</a:t>
            </a:r>
            <a:r>
              <a:rPr lang="en-US" dirty="0" smtClean="0"/>
              <a:t> from January to February (7.56</a:t>
            </a:r>
            <a:r>
              <a:rPr lang="en-US" dirty="0"/>
              <a:t>% to 7.34</a:t>
            </a:r>
            <a:r>
              <a:rPr lang="en-US" dirty="0" smtClean="0"/>
              <a:t>%), it increased by </a:t>
            </a:r>
            <a:r>
              <a:rPr lang="en-US" b="1" dirty="0" smtClean="0"/>
              <a:t>59.92%</a:t>
            </a:r>
            <a:r>
              <a:rPr lang="en-US" dirty="0" smtClean="0"/>
              <a:t> from February to March (7.34% to 11.73%).</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a:xfrm>
            <a:off x="9067800" y="4974082"/>
            <a:ext cx="2743200" cy="365125"/>
          </a:xfrm>
        </p:spPr>
        <p:txBody>
          <a:bodyPr/>
          <a:lstStyle/>
          <a:p>
            <a:fld id="{D387083D-4924-44F7-A9D1-835E359FA792}" type="slidenum">
              <a:rPr lang="en-US" smtClean="0"/>
              <a:t>14</a:t>
            </a:fld>
            <a:endParaRPr lang="en-US"/>
          </a:p>
        </p:txBody>
      </p:sp>
      <p:graphicFrame>
        <p:nvGraphicFramePr>
          <p:cNvPr id="10" name="Chart 9"/>
          <p:cNvGraphicFramePr/>
          <p:nvPr>
            <p:extLst>
              <p:ext uri="{D42A27DB-BD31-4B8C-83A1-F6EECF244321}">
                <p14:modId xmlns:p14="http://schemas.microsoft.com/office/powerpoint/2010/main" val="2409072137"/>
              </p:ext>
            </p:extLst>
          </p:nvPr>
        </p:nvGraphicFramePr>
        <p:xfrm>
          <a:off x="381000" y="3973066"/>
          <a:ext cx="5600700" cy="21959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25636995"/>
              </p:ext>
            </p:extLst>
          </p:nvPr>
        </p:nvGraphicFramePr>
        <p:xfrm>
          <a:off x="6220857" y="1229499"/>
          <a:ext cx="5600701" cy="1280160"/>
        </p:xfrm>
        <a:graphic>
          <a:graphicData uri="http://schemas.openxmlformats.org/drawingml/2006/table">
            <a:tbl>
              <a:tblPr firstRow="1" bandRow="1">
                <a:tableStyleId>{793D81CF-94F2-401A-BA57-92F5A7B2D0C5}</a:tableStyleId>
              </a:tblPr>
              <a:tblGrid>
                <a:gridCol w="1223906"/>
                <a:gridCol w="735943"/>
                <a:gridCol w="910213"/>
                <a:gridCol w="910213"/>
                <a:gridCol w="910213"/>
                <a:gridCol w="910213"/>
              </a:tblGrid>
              <a:tr h="0">
                <a:tc>
                  <a:txBody>
                    <a:bodyPr/>
                    <a:lstStyle/>
                    <a:p>
                      <a:pPr algn="ctr"/>
                      <a:r>
                        <a:rPr lang="en-US" sz="1200" dirty="0" smtClean="0"/>
                        <a:t>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Churn</a:t>
                      </a:r>
                      <a:br>
                        <a:rPr lang="en-US" sz="1200" dirty="0" smtClean="0"/>
                      </a:br>
                      <a:r>
                        <a:rPr lang="en-US" sz="1200" dirty="0" smtClean="0"/>
                        <a:t>Rate</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algn="ctr"/>
                      <a:r>
                        <a:rPr lang="en-US" sz="1200" dirty="0" smtClean="0">
                          <a:solidFill>
                            <a:schemeClr val="bg1"/>
                          </a:solidFill>
                        </a:rPr>
                        <a:t>Change from</a:t>
                      </a:r>
                      <a:br>
                        <a:rPr lang="en-US" sz="1200" dirty="0" smtClean="0">
                          <a:solidFill>
                            <a:schemeClr val="bg1"/>
                          </a:solidFill>
                        </a:rPr>
                      </a:br>
                      <a:r>
                        <a:rPr lang="en-US" sz="1200" dirty="0" smtClean="0">
                          <a:solidFill>
                            <a:schemeClr val="bg1"/>
                          </a:solidFill>
                        </a:rPr>
                        <a:t>Prior 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Change</a:t>
                      </a:r>
                      <a:r>
                        <a:rPr lang="en-US" sz="1200" baseline="0" dirty="0" smtClean="0">
                          <a:solidFill>
                            <a:schemeClr val="bg1"/>
                          </a:solidFill>
                        </a:rPr>
                        <a:t> from</a:t>
                      </a:r>
                      <a:br>
                        <a:rPr lang="en-US" sz="1200" baseline="0" dirty="0" smtClean="0">
                          <a:solidFill>
                            <a:schemeClr val="bg1"/>
                          </a:solidFill>
                        </a:rPr>
                      </a:br>
                      <a:r>
                        <a:rPr lang="en-US" sz="1200" baseline="0" dirty="0" smtClean="0">
                          <a:solidFill>
                            <a:schemeClr val="bg1"/>
                          </a:solidFill>
                        </a:rPr>
                        <a:t>January</a:t>
                      </a:r>
                      <a:endParaRPr lang="en-US" sz="1200" dirty="0" smtClean="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b="1" dirty="0" smtClean="0">
                          <a:solidFill>
                            <a:schemeClr val="bg1"/>
                          </a:solidFill>
                        </a:rPr>
                        <a:t>January 2017</a:t>
                      </a:r>
                      <a:endParaRPr lang="en-US" sz="1200" b="1"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b="1" dirty="0" smtClean="0"/>
                        <a:t>16.17%</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b="1" dirty="0" smtClean="0">
                          <a:solidFill>
                            <a:schemeClr val="bg1"/>
                          </a:solidFill>
                        </a:rPr>
                        <a:t>February 2017</a:t>
                      </a:r>
                      <a:endParaRPr lang="en-US" sz="1200" b="1"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b="1" dirty="0" smtClean="0"/>
                        <a:t>18.98%</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+2.81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smtClean="0"/>
                        <a:t>+17.38%</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r>
                        <a:rPr lang="en-US" sz="1200" dirty="0" smtClean="0"/>
                        <a:t>2.81</a:t>
                      </a:r>
                      <a:r>
                        <a:rPr lang="en-US" sz="1200" baseline="0" dirty="0" smtClean="0"/>
                        <a:t>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smtClean="0"/>
                        <a:t>+17.38%</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b="1" dirty="0" smtClean="0">
                          <a:solidFill>
                            <a:schemeClr val="bg1"/>
                          </a:solidFill>
                        </a:rPr>
                        <a:t>March 2017</a:t>
                      </a:r>
                      <a:endParaRPr lang="en-US" sz="1200" b="1"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b="1" dirty="0" smtClean="0"/>
                        <a:t>27.43%</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+8.45</a:t>
                      </a:r>
                      <a:r>
                        <a:rPr lang="en-US" sz="1200" baseline="0" dirty="0" smtClean="0"/>
                        <a:t>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b="1" dirty="0" smtClean="0"/>
                        <a:t>+44.50%</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+11.26</a:t>
                      </a:r>
                      <a:r>
                        <a:rPr lang="en-US" sz="1200" baseline="0" dirty="0" smtClean="0"/>
                        <a:t>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b="1" dirty="0" smtClean="0"/>
                        <a:t>+69.62%</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9243102"/>
              </p:ext>
            </p:extLst>
          </p:nvPr>
        </p:nvGraphicFramePr>
        <p:xfrm>
          <a:off x="6220857" y="3029585"/>
          <a:ext cx="5600701" cy="1280160"/>
        </p:xfrm>
        <a:graphic>
          <a:graphicData uri="http://schemas.openxmlformats.org/drawingml/2006/table">
            <a:tbl>
              <a:tblPr firstRow="1" bandRow="1">
                <a:tableStyleId>{793D81CF-94F2-401A-BA57-92F5A7B2D0C5}</a:tableStyleId>
              </a:tblPr>
              <a:tblGrid>
                <a:gridCol w="1223906"/>
                <a:gridCol w="735943"/>
                <a:gridCol w="910213"/>
                <a:gridCol w="910213"/>
                <a:gridCol w="910213"/>
                <a:gridCol w="910213"/>
              </a:tblGrid>
              <a:tr h="0">
                <a:tc>
                  <a:txBody>
                    <a:bodyPr/>
                    <a:lstStyle/>
                    <a:p>
                      <a:pPr algn="ctr"/>
                      <a:r>
                        <a:rPr lang="en-US" sz="1200" dirty="0" smtClean="0"/>
                        <a:t>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Churn</a:t>
                      </a:r>
                      <a:br>
                        <a:rPr lang="en-US" sz="1200" dirty="0" smtClean="0"/>
                      </a:br>
                      <a:r>
                        <a:rPr lang="en-US" sz="1200" dirty="0" smtClean="0"/>
                        <a:t>Rate</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algn="ctr"/>
                      <a:r>
                        <a:rPr lang="en-US" sz="1200" dirty="0" smtClean="0">
                          <a:solidFill>
                            <a:schemeClr val="bg1"/>
                          </a:solidFill>
                        </a:rPr>
                        <a:t>Change from</a:t>
                      </a:r>
                      <a:br>
                        <a:rPr lang="en-US" sz="1200" dirty="0" smtClean="0">
                          <a:solidFill>
                            <a:schemeClr val="bg1"/>
                          </a:solidFill>
                        </a:rPr>
                      </a:br>
                      <a:r>
                        <a:rPr lang="en-US" sz="1200" dirty="0" smtClean="0">
                          <a:solidFill>
                            <a:schemeClr val="bg1"/>
                          </a:solidFill>
                        </a:rPr>
                        <a:t>Prior 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Change</a:t>
                      </a:r>
                      <a:r>
                        <a:rPr lang="en-US" sz="1200" baseline="0" dirty="0" smtClean="0">
                          <a:solidFill>
                            <a:schemeClr val="bg1"/>
                          </a:solidFill>
                        </a:rPr>
                        <a:t> from</a:t>
                      </a:r>
                      <a:br>
                        <a:rPr lang="en-US" sz="1200" baseline="0" dirty="0" smtClean="0">
                          <a:solidFill>
                            <a:schemeClr val="bg1"/>
                          </a:solidFill>
                        </a:rPr>
                      </a:br>
                      <a:r>
                        <a:rPr lang="en-US" sz="1200" baseline="0" dirty="0" smtClean="0">
                          <a:solidFill>
                            <a:schemeClr val="bg1"/>
                          </a:solidFill>
                        </a:rPr>
                        <a:t>January</a:t>
                      </a:r>
                      <a:endParaRPr lang="en-US" sz="1200" dirty="0" smtClean="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marL="0" algn="ctr" defTabSz="914400" rtl="0" eaLnBrk="1" latinLnBrk="0" hangingPunct="1"/>
                      <a:r>
                        <a:rPr lang="en-US" sz="1200" b="1" kern="1200" dirty="0" smtClean="0">
                          <a:solidFill>
                            <a:schemeClr val="bg1"/>
                          </a:solidFill>
                          <a:latin typeface="+mn-lt"/>
                          <a:ea typeface="+mn-ea"/>
                          <a:cs typeface="+mn-cs"/>
                        </a:rPr>
                        <a:t>January 2017</a:t>
                      </a:r>
                      <a:endParaRPr lang="en-US" sz="1200" b="1" kern="1200" dirty="0">
                        <a:solidFill>
                          <a:schemeClr val="bg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marL="0" algn="ctr" defTabSz="914400" rtl="0" eaLnBrk="1" fontAlgn="b" latinLnBrk="0" hangingPunct="1"/>
                      <a:r>
                        <a:rPr lang="en-US" sz="1200" b="1" kern="1200" dirty="0">
                          <a:solidFill>
                            <a:schemeClr val="dk1"/>
                          </a:solidFill>
                          <a:latin typeface="+mn-lt"/>
                          <a:ea typeface="+mn-ea"/>
                          <a:cs typeface="+mn-cs"/>
                        </a:rPr>
                        <a:t>7.56%</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marL="0" algn="ctr" defTabSz="914400" rtl="0" eaLnBrk="1" latinLnBrk="0" hangingPunct="1"/>
                      <a:r>
                        <a:rPr lang="en-US" sz="1200" b="1" kern="1200" dirty="0" smtClean="0">
                          <a:solidFill>
                            <a:schemeClr val="bg1"/>
                          </a:solidFill>
                          <a:latin typeface="+mn-lt"/>
                          <a:ea typeface="+mn-ea"/>
                          <a:cs typeface="+mn-cs"/>
                        </a:rPr>
                        <a:t>February 2017</a:t>
                      </a:r>
                      <a:endParaRPr lang="en-US" sz="1200" b="1" kern="1200" dirty="0">
                        <a:solidFill>
                          <a:schemeClr val="bg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marL="0" algn="ctr" defTabSz="914400" rtl="0" eaLnBrk="1" fontAlgn="b" latinLnBrk="0" hangingPunct="1"/>
                      <a:r>
                        <a:rPr lang="en-US" sz="1200" b="1" kern="1200" dirty="0">
                          <a:solidFill>
                            <a:schemeClr val="dk1"/>
                          </a:solidFill>
                          <a:latin typeface="+mn-lt"/>
                          <a:ea typeface="+mn-ea"/>
                          <a:cs typeface="+mn-cs"/>
                        </a:rPr>
                        <a:t>7.34%</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a:solidFill>
                            <a:schemeClr val="dk1"/>
                          </a:solidFill>
                          <a:latin typeface="+mn-lt"/>
                          <a:ea typeface="+mn-ea"/>
                          <a:cs typeface="+mn-cs"/>
                        </a:rPr>
                        <a:t>-</a:t>
                      </a:r>
                      <a:r>
                        <a:rPr lang="en-US" sz="1200" b="0" kern="1200" dirty="0" smtClean="0">
                          <a:solidFill>
                            <a:schemeClr val="dk1"/>
                          </a:solidFill>
                          <a:latin typeface="+mn-lt"/>
                          <a:ea typeface="+mn-ea"/>
                          <a:cs typeface="+mn-cs"/>
                        </a:rPr>
                        <a:t>0.22</a:t>
                      </a:r>
                      <a:r>
                        <a:rPr lang="en-US" sz="1200" b="0" kern="1200" baseline="0" dirty="0" smtClean="0">
                          <a:solidFill>
                            <a:schemeClr val="dk1"/>
                          </a:solidFill>
                          <a:latin typeface="+mn-lt"/>
                          <a:ea typeface="+mn-ea"/>
                          <a:cs typeface="+mn-cs"/>
                        </a:rPr>
                        <a:t> 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a:solidFill>
                            <a:schemeClr val="dk1"/>
                          </a:solidFill>
                          <a:latin typeface="+mn-lt"/>
                          <a:ea typeface="+mn-ea"/>
                          <a:cs typeface="+mn-cs"/>
                        </a:rPr>
                        <a:t>-2.97%</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a:solidFill>
                            <a:schemeClr val="dk1"/>
                          </a:solidFill>
                          <a:latin typeface="+mn-lt"/>
                          <a:ea typeface="+mn-ea"/>
                          <a:cs typeface="+mn-cs"/>
                        </a:rPr>
                        <a:t>-</a:t>
                      </a:r>
                      <a:r>
                        <a:rPr lang="en-US" sz="1200" b="0" kern="1200" dirty="0" smtClean="0">
                          <a:solidFill>
                            <a:schemeClr val="dk1"/>
                          </a:solidFill>
                          <a:latin typeface="+mn-lt"/>
                          <a:ea typeface="+mn-ea"/>
                          <a:cs typeface="+mn-cs"/>
                        </a:rPr>
                        <a:t>0.22</a:t>
                      </a:r>
                      <a:r>
                        <a:rPr lang="en-US" sz="1200" b="0" kern="1200" baseline="0" dirty="0" smtClean="0">
                          <a:solidFill>
                            <a:schemeClr val="dk1"/>
                          </a:solidFill>
                          <a:latin typeface="+mn-lt"/>
                          <a:ea typeface="+mn-ea"/>
                          <a:cs typeface="+mn-cs"/>
                        </a:rPr>
                        <a:t> 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a:solidFill>
                            <a:schemeClr val="dk1"/>
                          </a:solidFill>
                          <a:latin typeface="+mn-lt"/>
                          <a:ea typeface="+mn-ea"/>
                          <a:cs typeface="+mn-cs"/>
                        </a:rPr>
                        <a:t>-2.97%</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marL="0" algn="ctr" defTabSz="914400" rtl="0" eaLnBrk="1" latinLnBrk="0" hangingPunct="1"/>
                      <a:r>
                        <a:rPr lang="en-US" sz="1200" b="1" kern="1200" dirty="0" smtClean="0">
                          <a:solidFill>
                            <a:schemeClr val="bg1"/>
                          </a:solidFill>
                          <a:latin typeface="+mn-lt"/>
                          <a:ea typeface="+mn-ea"/>
                          <a:cs typeface="+mn-cs"/>
                        </a:rPr>
                        <a:t>March 2017</a:t>
                      </a:r>
                      <a:endParaRPr lang="en-US" sz="1200" b="1" kern="1200" dirty="0">
                        <a:solidFill>
                          <a:schemeClr val="bg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marL="0" algn="ctr" defTabSz="914400" rtl="0" eaLnBrk="1" fontAlgn="b" latinLnBrk="0" hangingPunct="1"/>
                      <a:r>
                        <a:rPr lang="en-US" sz="1200" b="1" kern="1200" dirty="0">
                          <a:solidFill>
                            <a:schemeClr val="dk1"/>
                          </a:solidFill>
                          <a:latin typeface="+mn-lt"/>
                          <a:ea typeface="+mn-ea"/>
                          <a:cs typeface="+mn-cs"/>
                        </a:rPr>
                        <a:t>11.73%</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+4.40 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smtClean="0">
                          <a:solidFill>
                            <a:schemeClr val="dk1"/>
                          </a:solidFill>
                          <a:latin typeface="+mn-lt"/>
                          <a:ea typeface="+mn-ea"/>
                          <a:cs typeface="+mn-cs"/>
                        </a:rPr>
                        <a:t>+59.92</a:t>
                      </a:r>
                      <a:r>
                        <a:rPr lang="en-US" sz="1200" b="1" kern="1200" dirty="0">
                          <a:solidFill>
                            <a:schemeClr val="dk1"/>
                          </a:solidFill>
                          <a:latin typeface="+mn-lt"/>
                          <a:ea typeface="+mn-ea"/>
                          <a:cs typeface="+mn-cs"/>
                        </a:rPr>
                        <a:t>%</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+4.17</a:t>
                      </a:r>
                      <a:r>
                        <a:rPr lang="en-US" sz="1200" b="0" kern="1200" baseline="0" dirty="0" smtClean="0">
                          <a:solidFill>
                            <a:schemeClr val="dk1"/>
                          </a:solidFill>
                          <a:latin typeface="+mn-lt"/>
                          <a:ea typeface="+mn-ea"/>
                          <a:cs typeface="+mn-cs"/>
                        </a:rPr>
                        <a:t> 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smtClean="0">
                          <a:solidFill>
                            <a:schemeClr val="dk1"/>
                          </a:solidFill>
                          <a:latin typeface="+mn-lt"/>
                          <a:ea typeface="+mn-ea"/>
                          <a:cs typeface="+mn-cs"/>
                        </a:rPr>
                        <a:t>+55.18</a:t>
                      </a:r>
                      <a:r>
                        <a:rPr lang="en-US" sz="1200" b="1" kern="1200" dirty="0">
                          <a:solidFill>
                            <a:schemeClr val="dk1"/>
                          </a:solidFill>
                          <a:latin typeface="+mn-lt"/>
                          <a:ea typeface="+mn-ea"/>
                          <a:cs typeface="+mn-cs"/>
                        </a:rPr>
                        <a:t>%</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502576668"/>
              </p:ext>
            </p:extLst>
          </p:nvPr>
        </p:nvGraphicFramePr>
        <p:xfrm>
          <a:off x="6220857" y="4853940"/>
          <a:ext cx="5600701" cy="1280160"/>
        </p:xfrm>
        <a:graphic>
          <a:graphicData uri="http://schemas.openxmlformats.org/drawingml/2006/table">
            <a:tbl>
              <a:tblPr firstRow="1" bandRow="1">
                <a:tableStyleId>{793D81CF-94F2-401A-BA57-92F5A7B2D0C5}</a:tableStyleId>
              </a:tblPr>
              <a:tblGrid>
                <a:gridCol w="1223906"/>
                <a:gridCol w="735943"/>
                <a:gridCol w="910213"/>
                <a:gridCol w="910213"/>
                <a:gridCol w="910213"/>
                <a:gridCol w="910213"/>
              </a:tblGrid>
              <a:tr h="0">
                <a:tc>
                  <a:txBody>
                    <a:bodyPr/>
                    <a:lstStyle/>
                    <a:p>
                      <a:pPr algn="ctr"/>
                      <a:r>
                        <a:rPr lang="en-US" sz="1200" dirty="0" smtClean="0"/>
                        <a:t>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Churn</a:t>
                      </a:r>
                      <a:br>
                        <a:rPr lang="en-US" sz="1200" dirty="0" smtClean="0"/>
                      </a:br>
                      <a:r>
                        <a:rPr lang="en-US" sz="1200" dirty="0" smtClean="0"/>
                        <a:t>Rate</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algn="ctr"/>
                      <a:r>
                        <a:rPr lang="en-US" sz="1200" dirty="0" smtClean="0">
                          <a:solidFill>
                            <a:schemeClr val="bg1"/>
                          </a:solidFill>
                        </a:rPr>
                        <a:t>Change from</a:t>
                      </a:r>
                      <a:br>
                        <a:rPr lang="en-US" sz="1200" dirty="0" smtClean="0">
                          <a:solidFill>
                            <a:schemeClr val="bg1"/>
                          </a:solidFill>
                        </a:rPr>
                      </a:br>
                      <a:r>
                        <a:rPr lang="en-US" sz="1200" dirty="0" smtClean="0">
                          <a:solidFill>
                            <a:schemeClr val="bg1"/>
                          </a:solidFill>
                        </a:rPr>
                        <a:t>Prior 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Change</a:t>
                      </a:r>
                      <a:r>
                        <a:rPr lang="en-US" sz="1200" baseline="0" dirty="0" smtClean="0">
                          <a:solidFill>
                            <a:schemeClr val="bg1"/>
                          </a:solidFill>
                        </a:rPr>
                        <a:t> from</a:t>
                      </a:r>
                      <a:br>
                        <a:rPr lang="en-US" sz="1200" baseline="0" dirty="0" smtClean="0">
                          <a:solidFill>
                            <a:schemeClr val="bg1"/>
                          </a:solidFill>
                        </a:rPr>
                      </a:br>
                      <a:r>
                        <a:rPr lang="en-US" sz="1200" baseline="0" dirty="0" smtClean="0">
                          <a:solidFill>
                            <a:schemeClr val="bg1"/>
                          </a:solidFill>
                        </a:rPr>
                        <a:t>January</a:t>
                      </a:r>
                      <a:endParaRPr lang="en-US" sz="1200" dirty="0" smtClean="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marL="0" algn="ctr" defTabSz="914400" rtl="0" eaLnBrk="1" fontAlgn="b" latinLnBrk="0" hangingPunct="1"/>
                      <a:r>
                        <a:rPr lang="en-US" sz="1200" b="1" kern="1200" dirty="0" smtClean="0">
                          <a:solidFill>
                            <a:schemeClr val="bg1"/>
                          </a:solidFill>
                          <a:latin typeface="+mn-lt"/>
                          <a:ea typeface="+mn-ea"/>
                          <a:cs typeface="+mn-cs"/>
                        </a:rPr>
                        <a:t>January 2017</a:t>
                      </a:r>
                      <a:endParaRPr lang="en-US" sz="1200" b="1" kern="1200" dirty="0">
                        <a:solidFill>
                          <a:schemeClr val="bg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marL="0" algn="ctr" defTabSz="914400" rtl="0" eaLnBrk="1" fontAlgn="b" latinLnBrk="0" hangingPunct="1"/>
                      <a:r>
                        <a:rPr lang="en-US" sz="1200" b="1" kern="1200" dirty="0">
                          <a:solidFill>
                            <a:schemeClr val="dk1"/>
                          </a:solidFill>
                          <a:latin typeface="+mn-lt"/>
                          <a:ea typeface="+mn-ea"/>
                          <a:cs typeface="+mn-cs"/>
                        </a:rPr>
                        <a:t>25.18%</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a:t>
                      </a:r>
                      <a:endParaRPr lang="en-US" sz="1200" b="0" kern="1200" dirty="0">
                        <a:solidFill>
                          <a:schemeClr val="dk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marL="0" algn="ctr" defTabSz="914400" rtl="0" eaLnBrk="1" fontAlgn="b" latinLnBrk="0" hangingPunct="1"/>
                      <a:r>
                        <a:rPr lang="en-US" sz="1200" b="1" kern="1200" dirty="0" smtClean="0">
                          <a:solidFill>
                            <a:schemeClr val="bg1"/>
                          </a:solidFill>
                          <a:latin typeface="+mn-lt"/>
                          <a:ea typeface="+mn-ea"/>
                          <a:cs typeface="+mn-cs"/>
                        </a:rPr>
                        <a:t>February 2017</a:t>
                      </a:r>
                      <a:endParaRPr lang="en-US" sz="1200" b="1" kern="1200" dirty="0">
                        <a:solidFill>
                          <a:schemeClr val="bg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marL="0" algn="ctr" defTabSz="914400" rtl="0" eaLnBrk="1" fontAlgn="b" latinLnBrk="0" hangingPunct="1"/>
                      <a:r>
                        <a:rPr lang="en-US" sz="1200" b="1" kern="1200" dirty="0">
                          <a:solidFill>
                            <a:schemeClr val="dk1"/>
                          </a:solidFill>
                          <a:latin typeface="+mn-lt"/>
                          <a:ea typeface="+mn-ea"/>
                          <a:cs typeface="+mn-cs"/>
                        </a:rPr>
                        <a:t>32.03%</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+6.85</a:t>
                      </a:r>
                      <a:r>
                        <a:rPr lang="en-US" sz="1200" b="0" kern="1200" baseline="0" dirty="0">
                          <a:solidFill>
                            <a:schemeClr val="dk1"/>
                          </a:solidFill>
                          <a:latin typeface="+mn-lt"/>
                          <a:ea typeface="+mn-ea"/>
                          <a:cs typeface="+mn-cs"/>
                        </a:rPr>
                        <a:t> </a:t>
                      </a:r>
                      <a:r>
                        <a:rPr lang="en-US" sz="1200" b="0" kern="1200" baseline="0" dirty="0" smtClean="0">
                          <a:solidFill>
                            <a:schemeClr val="dk1"/>
                          </a:solidFill>
                          <a:latin typeface="+mn-lt"/>
                          <a:ea typeface="+mn-ea"/>
                          <a:cs typeface="+mn-cs"/>
                        </a:rPr>
                        <a:t>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smtClean="0">
                          <a:solidFill>
                            <a:schemeClr val="dk1"/>
                          </a:solidFill>
                          <a:latin typeface="+mn-lt"/>
                          <a:ea typeface="+mn-ea"/>
                          <a:cs typeface="+mn-cs"/>
                        </a:rPr>
                        <a:t>+27.22</a:t>
                      </a:r>
                      <a:r>
                        <a:rPr lang="en-US" sz="1200" b="1" kern="1200" dirty="0">
                          <a:solidFill>
                            <a:schemeClr val="dk1"/>
                          </a:solidFill>
                          <a:latin typeface="+mn-lt"/>
                          <a:ea typeface="+mn-ea"/>
                          <a:cs typeface="+mn-cs"/>
                        </a:rPr>
                        <a:t>%</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+6.85 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smtClean="0">
                          <a:solidFill>
                            <a:schemeClr val="dk1"/>
                          </a:solidFill>
                          <a:latin typeface="+mn-lt"/>
                          <a:ea typeface="+mn-ea"/>
                          <a:cs typeface="+mn-cs"/>
                        </a:rPr>
                        <a:t>+27.22</a:t>
                      </a:r>
                      <a:r>
                        <a:rPr lang="en-US" sz="1200" b="1" kern="1200" dirty="0">
                          <a:solidFill>
                            <a:schemeClr val="dk1"/>
                          </a:solidFill>
                          <a:latin typeface="+mn-lt"/>
                          <a:ea typeface="+mn-ea"/>
                          <a:cs typeface="+mn-cs"/>
                        </a:rPr>
                        <a:t>%</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marL="0" algn="ctr" defTabSz="914400" rtl="0" eaLnBrk="1" fontAlgn="b" latinLnBrk="0" hangingPunct="1"/>
                      <a:r>
                        <a:rPr lang="en-US" sz="1200" b="1" kern="1200" dirty="0" smtClean="0">
                          <a:solidFill>
                            <a:schemeClr val="bg1"/>
                          </a:solidFill>
                          <a:latin typeface="+mn-lt"/>
                          <a:ea typeface="+mn-ea"/>
                          <a:cs typeface="+mn-cs"/>
                        </a:rPr>
                        <a:t>March 2017</a:t>
                      </a:r>
                      <a:endParaRPr lang="en-US" sz="1200" b="1" kern="1200" dirty="0">
                        <a:solidFill>
                          <a:schemeClr val="bg1"/>
                        </a:solidFill>
                        <a:latin typeface="+mn-lt"/>
                        <a:ea typeface="+mn-ea"/>
                        <a:cs typeface="+mn-cs"/>
                      </a:endParaRPr>
                    </a:p>
                  </a:txBody>
                  <a:tcPr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marL="0" algn="ctr" defTabSz="914400" rtl="0" eaLnBrk="1" fontAlgn="b" latinLnBrk="0" hangingPunct="1"/>
                      <a:r>
                        <a:rPr lang="en-US" sz="1200" b="1" kern="1200" dirty="0">
                          <a:solidFill>
                            <a:schemeClr val="dk1"/>
                          </a:solidFill>
                          <a:latin typeface="+mn-lt"/>
                          <a:ea typeface="+mn-ea"/>
                          <a:cs typeface="+mn-cs"/>
                        </a:rPr>
                        <a:t>48.59%</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+16.55</a:t>
                      </a:r>
                      <a:r>
                        <a:rPr lang="en-US" sz="1200" b="0" kern="1200" baseline="0" dirty="0">
                          <a:solidFill>
                            <a:schemeClr val="dk1"/>
                          </a:solidFill>
                          <a:latin typeface="+mn-lt"/>
                          <a:ea typeface="+mn-ea"/>
                          <a:cs typeface="+mn-cs"/>
                        </a:rPr>
                        <a:t> </a:t>
                      </a:r>
                      <a:r>
                        <a:rPr lang="en-US" sz="1200" b="0" kern="1200" baseline="0" dirty="0" smtClean="0">
                          <a:solidFill>
                            <a:schemeClr val="dk1"/>
                          </a:solidFill>
                          <a:latin typeface="+mn-lt"/>
                          <a:ea typeface="+mn-ea"/>
                          <a:cs typeface="+mn-cs"/>
                        </a:rPr>
                        <a:t>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smtClean="0">
                          <a:solidFill>
                            <a:schemeClr val="dk1"/>
                          </a:solidFill>
                          <a:latin typeface="+mn-lt"/>
                          <a:ea typeface="+mn-ea"/>
                          <a:cs typeface="+mn-cs"/>
                        </a:rPr>
                        <a:t>+51.67</a:t>
                      </a:r>
                      <a:r>
                        <a:rPr lang="en-US" sz="1200" b="1" kern="1200" dirty="0">
                          <a:solidFill>
                            <a:schemeClr val="dk1"/>
                          </a:solidFill>
                          <a:latin typeface="+mn-lt"/>
                          <a:ea typeface="+mn-ea"/>
                          <a:cs typeface="+mn-cs"/>
                        </a:rPr>
                        <a:t>%</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0" kern="1200" dirty="0" smtClean="0">
                          <a:solidFill>
                            <a:schemeClr val="dk1"/>
                          </a:solidFill>
                          <a:latin typeface="+mn-lt"/>
                          <a:ea typeface="+mn-ea"/>
                          <a:cs typeface="+mn-cs"/>
                        </a:rPr>
                        <a:t>+23.41 pp</a:t>
                      </a:r>
                      <a:endParaRPr lang="en-US" sz="1200" b="0" kern="1200" dirty="0">
                        <a:solidFill>
                          <a:schemeClr val="dk1"/>
                        </a:solidFill>
                        <a:latin typeface="+mn-lt"/>
                        <a:ea typeface="+mn-ea"/>
                        <a:cs typeface="+mn-cs"/>
                      </a:endParaRP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algn="ctr" defTabSz="914400" rtl="0" eaLnBrk="1" fontAlgn="b" latinLnBrk="0" hangingPunct="1"/>
                      <a:r>
                        <a:rPr lang="en-US" sz="1200" b="1" kern="1200" dirty="0" smtClean="0">
                          <a:solidFill>
                            <a:schemeClr val="dk1"/>
                          </a:solidFill>
                          <a:latin typeface="+mn-lt"/>
                          <a:ea typeface="+mn-ea"/>
                          <a:cs typeface="+mn-cs"/>
                        </a:rPr>
                        <a:t>+92.96</a:t>
                      </a:r>
                      <a:r>
                        <a:rPr lang="en-US" sz="1200" b="1" kern="1200" dirty="0">
                          <a:solidFill>
                            <a:schemeClr val="dk1"/>
                          </a:solidFill>
                          <a:latin typeface="+mn-lt"/>
                          <a:ea typeface="+mn-ea"/>
                          <a:cs typeface="+mn-cs"/>
                        </a:rPr>
                        <a:t>%</a:t>
                      </a:r>
                    </a:p>
                  </a:txBody>
                  <a:tcPr marL="9525" marR="9525" marT="9525" marB="0" anchor="ct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sp>
        <p:nvSpPr>
          <p:cNvPr id="16" name="TextBox 15"/>
          <p:cNvSpPr txBox="1"/>
          <p:nvPr/>
        </p:nvSpPr>
        <p:spPr>
          <a:xfrm>
            <a:off x="8249201" y="952500"/>
            <a:ext cx="1544012" cy="276999"/>
          </a:xfrm>
          <a:prstGeom prst="rect">
            <a:avLst/>
          </a:prstGeom>
          <a:noFill/>
        </p:spPr>
        <p:txBody>
          <a:bodyPr wrap="none" rtlCol="0">
            <a:spAutoFit/>
          </a:bodyPr>
          <a:lstStyle/>
          <a:p>
            <a:pPr algn="ctr"/>
            <a:r>
              <a:rPr lang="en-US" sz="1200" b="1" dirty="0" smtClean="0">
                <a:solidFill>
                  <a:srgbClr val="295269"/>
                </a:solidFill>
              </a:rPr>
              <a:t>Overall Churn Rate</a:t>
            </a:r>
            <a:endParaRPr lang="en-US" sz="1200" b="1" dirty="0">
              <a:solidFill>
                <a:srgbClr val="295269"/>
              </a:solidFill>
            </a:endParaRPr>
          </a:p>
        </p:txBody>
      </p:sp>
      <p:sp>
        <p:nvSpPr>
          <p:cNvPr id="17" name="TextBox 16"/>
          <p:cNvSpPr txBox="1"/>
          <p:nvPr/>
        </p:nvSpPr>
        <p:spPr>
          <a:xfrm>
            <a:off x="8071552" y="2743200"/>
            <a:ext cx="1890133" cy="276999"/>
          </a:xfrm>
          <a:prstGeom prst="rect">
            <a:avLst/>
          </a:prstGeom>
          <a:noFill/>
        </p:spPr>
        <p:txBody>
          <a:bodyPr wrap="none" rtlCol="0">
            <a:spAutoFit/>
          </a:bodyPr>
          <a:lstStyle/>
          <a:p>
            <a:pPr algn="ctr"/>
            <a:r>
              <a:rPr lang="en-US" sz="1200" b="1" dirty="0" smtClean="0">
                <a:solidFill>
                  <a:srgbClr val="295269"/>
                </a:solidFill>
              </a:rPr>
              <a:t>Segment 30 Churn Rate</a:t>
            </a:r>
            <a:endParaRPr lang="en-US" sz="1200" b="1" dirty="0">
              <a:solidFill>
                <a:srgbClr val="295269"/>
              </a:solidFill>
            </a:endParaRPr>
          </a:p>
        </p:txBody>
      </p:sp>
      <p:sp>
        <p:nvSpPr>
          <p:cNvPr id="18" name="TextBox 17"/>
          <p:cNvSpPr txBox="1"/>
          <p:nvPr/>
        </p:nvSpPr>
        <p:spPr>
          <a:xfrm>
            <a:off x="8071553" y="4575919"/>
            <a:ext cx="1890133" cy="276999"/>
          </a:xfrm>
          <a:prstGeom prst="rect">
            <a:avLst/>
          </a:prstGeom>
          <a:noFill/>
        </p:spPr>
        <p:txBody>
          <a:bodyPr wrap="none" rtlCol="0">
            <a:spAutoFit/>
          </a:bodyPr>
          <a:lstStyle/>
          <a:p>
            <a:pPr algn="ctr"/>
            <a:r>
              <a:rPr lang="en-US" sz="1200" b="1" dirty="0" smtClean="0">
                <a:solidFill>
                  <a:srgbClr val="295269"/>
                </a:solidFill>
              </a:rPr>
              <a:t>Segment 87 Churn Rate</a:t>
            </a:r>
            <a:endParaRPr lang="en-US" sz="1200" b="1" dirty="0">
              <a:solidFill>
                <a:srgbClr val="295269"/>
              </a:solidFill>
            </a:endParaRPr>
          </a:p>
        </p:txBody>
      </p:sp>
    </p:spTree>
    <p:extLst>
      <p:ext uri="{BB962C8B-B14F-4D97-AF65-F5344CB8AC3E}">
        <p14:creationId xmlns:p14="http://schemas.microsoft.com/office/powerpoint/2010/main" val="117987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914400" indent="-914400"/>
            <a:r>
              <a:rPr lang="en-US" dirty="0" smtClean="0"/>
              <a:t>4.	</a:t>
            </a:r>
            <a:r>
              <a:rPr lang="en-US" dirty="0" smtClean="0"/>
              <a:t>Opportunities</a:t>
            </a:r>
            <a:endParaRPr lang="en-US" dirty="0"/>
          </a:p>
        </p:txBody>
      </p:sp>
      <p:sp>
        <p:nvSpPr>
          <p:cNvPr id="5" name="Text Placeholder 4"/>
          <p:cNvSpPr>
            <a:spLocks noGrp="1"/>
          </p:cNvSpPr>
          <p:nvPr>
            <p:ph type="body" idx="1"/>
          </p:nvPr>
        </p:nvSpPr>
        <p:spPr>
          <a:xfrm>
            <a:off x="1295400" y="4589463"/>
            <a:ext cx="6858000" cy="1500187"/>
          </a:xfrm>
        </p:spPr>
        <p:txBody>
          <a:bodyPr>
            <a:normAutofit/>
          </a:bodyPr>
          <a:lstStyle/>
          <a:p>
            <a:endParaRPr lang="en-US" dirty="0"/>
          </a:p>
        </p:txBody>
      </p:sp>
      <p:sp>
        <p:nvSpPr>
          <p:cNvPr id="6" name="Date Placeholder 5"/>
          <p:cNvSpPr>
            <a:spLocks noGrp="1"/>
          </p:cNvSpPr>
          <p:nvPr>
            <p:ph type="dt" sz="half" idx="10"/>
          </p:nvPr>
        </p:nvSpPr>
        <p:spPr/>
        <p:txBody>
          <a:bodyPr/>
          <a:lstStyle/>
          <a:p>
            <a:r>
              <a:rPr lang="en-US" smtClean="0"/>
              <a:t>9/17/2018</a:t>
            </a:r>
            <a:endParaRPr lang="en-US"/>
          </a:p>
        </p:txBody>
      </p:sp>
      <p:sp>
        <p:nvSpPr>
          <p:cNvPr id="7" name="Footer Placeholder 6"/>
          <p:cNvSpPr>
            <a:spLocks noGrp="1"/>
          </p:cNvSpPr>
          <p:nvPr>
            <p:ph type="ftr" sz="quarter" idx="11"/>
          </p:nvPr>
        </p:nvSpPr>
        <p:spPr/>
        <p:txBody>
          <a:bodyPr/>
          <a:lstStyle/>
          <a:p>
            <a:r>
              <a:rPr lang="en-US" smtClean="0"/>
              <a:t>Robert Ford | Learn SQL from Scratch</a:t>
            </a:r>
            <a:endParaRPr lang="en-US"/>
          </a:p>
        </p:txBody>
      </p:sp>
      <p:sp>
        <p:nvSpPr>
          <p:cNvPr id="8" name="Slide Number Placeholder 7"/>
          <p:cNvSpPr>
            <a:spLocks noGrp="1"/>
          </p:cNvSpPr>
          <p:nvPr>
            <p:ph type="sldNum" sz="quarter" idx="12"/>
          </p:nvPr>
        </p:nvSpPr>
        <p:spPr/>
        <p:txBody>
          <a:bodyPr/>
          <a:lstStyle/>
          <a:p>
            <a:fld id="{D387083D-4924-44F7-A9D1-835E359FA792}" type="slidenum">
              <a:rPr lang="en-US" smtClean="0"/>
              <a:t>15</a:t>
            </a:fld>
            <a:endParaRPr lang="en-US"/>
          </a:p>
        </p:txBody>
      </p:sp>
    </p:spTree>
    <p:extLst>
      <p:ext uri="{BB962C8B-B14F-4D97-AF65-F5344CB8AC3E}">
        <p14:creationId xmlns:p14="http://schemas.microsoft.com/office/powerpoint/2010/main" val="189558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4.1	Opportunities</a:t>
            </a:r>
          </a:p>
        </p:txBody>
      </p:sp>
      <p:sp>
        <p:nvSpPr>
          <p:cNvPr id="8" name="Content Placeholder 7"/>
          <p:cNvSpPr>
            <a:spLocks noGrp="1"/>
          </p:cNvSpPr>
          <p:nvPr>
            <p:ph idx="1"/>
          </p:nvPr>
        </p:nvSpPr>
        <p:spPr/>
        <p:txBody>
          <a:bodyPr>
            <a:normAutofit lnSpcReduction="10000"/>
          </a:bodyPr>
          <a:lstStyle/>
          <a:p>
            <a:r>
              <a:rPr lang="en-US" dirty="0" err="1"/>
              <a:t>CodeFlix</a:t>
            </a:r>
            <a:r>
              <a:rPr lang="en-US" dirty="0"/>
              <a:t> should conduct additional analyses to better assess the differences between the segments as well as to identify factors that may be contributing to the increasing churn rates. Questions to consider include:</a:t>
            </a:r>
          </a:p>
          <a:p>
            <a:pPr lvl="1"/>
            <a:r>
              <a:rPr lang="en-US" dirty="0"/>
              <a:t>Do the segments have different demographics?</a:t>
            </a:r>
          </a:p>
          <a:p>
            <a:pPr lvl="1"/>
            <a:r>
              <a:rPr lang="en-US" dirty="0"/>
              <a:t>Do the segments have different subscription prices?</a:t>
            </a:r>
          </a:p>
          <a:p>
            <a:pPr lvl="1"/>
            <a:r>
              <a:rPr lang="en-US" dirty="0"/>
              <a:t>Did the subscription price(s) increase in March?</a:t>
            </a:r>
          </a:p>
          <a:p>
            <a:pPr lvl="1"/>
            <a:r>
              <a:rPr lang="en-US" dirty="0"/>
              <a:t>Are marketing efforts for appropriate for the targeted group(s)?</a:t>
            </a:r>
          </a:p>
          <a:p>
            <a:r>
              <a:rPr lang="en-US" dirty="0" err="1" smtClean="0"/>
              <a:t>CodeFlix</a:t>
            </a:r>
            <a:r>
              <a:rPr lang="en-US" dirty="0" smtClean="0"/>
              <a:t> should research other marketing strategies to gain additional segments:</a:t>
            </a:r>
          </a:p>
          <a:p>
            <a:pPr lvl="1"/>
            <a:r>
              <a:rPr lang="en-US" dirty="0" smtClean="0"/>
              <a:t>Partner with other organizations with overlapping or underrepresented demographics to bundle subscriptions.</a:t>
            </a:r>
          </a:p>
          <a:p>
            <a:pPr lvl="1"/>
            <a:r>
              <a:rPr lang="en-US" dirty="0" smtClean="0"/>
              <a:t>Determine product placement improvements (online ads, social media, etc.) to better reach potential subscribers.</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16</a:t>
            </a:fld>
            <a:endParaRPr lang="en-US"/>
          </a:p>
        </p:txBody>
      </p:sp>
    </p:spTree>
    <p:extLst>
      <p:ext uri="{BB962C8B-B14F-4D97-AF65-F5344CB8AC3E}">
        <p14:creationId xmlns:p14="http://schemas.microsoft.com/office/powerpoint/2010/main" val="206398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Get familiar with </a:t>
            </a:r>
            <a:r>
              <a:rPr lang="en-US" dirty="0" err="1" smtClean="0"/>
              <a:t>CodeFlix</a:t>
            </a:r>
            <a:r>
              <a:rPr lang="en-US" dirty="0" smtClean="0"/>
              <a:t>.</a:t>
            </a:r>
          </a:p>
          <a:p>
            <a:pPr marL="457200" indent="-457200">
              <a:buFont typeface="+mj-lt"/>
              <a:buAutoNum type="arabicPeriod"/>
            </a:pPr>
            <a:r>
              <a:rPr lang="en-US" dirty="0" smtClean="0"/>
              <a:t>What is the overall churn rate by month?</a:t>
            </a:r>
          </a:p>
          <a:p>
            <a:pPr marL="457200" indent="-457200">
              <a:buFont typeface="+mj-lt"/>
              <a:buAutoNum type="arabicPeriod"/>
            </a:pPr>
            <a:r>
              <a:rPr lang="en-US" dirty="0" smtClean="0"/>
              <a:t>Compare the churn rates between segments</a:t>
            </a:r>
            <a:r>
              <a:rPr lang="en-US" dirty="0" smtClean="0"/>
              <a:t>.</a:t>
            </a:r>
          </a:p>
          <a:p>
            <a:pPr marL="457200" indent="-457200">
              <a:buFont typeface="+mj-lt"/>
              <a:buAutoNum type="arabicPeriod"/>
            </a:pPr>
            <a:r>
              <a:rPr lang="en-US" dirty="0" smtClean="0"/>
              <a:t>Opportunities.</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dirty="0" smtClean="0"/>
              <a:t>Robert Ford | Learn SQL from Scratch</a:t>
            </a:r>
            <a:endParaRPr lang="en-US" dirty="0"/>
          </a:p>
        </p:txBody>
      </p:sp>
      <p:sp>
        <p:nvSpPr>
          <p:cNvPr id="6" name="Slide Number Placeholder 5"/>
          <p:cNvSpPr>
            <a:spLocks noGrp="1"/>
          </p:cNvSpPr>
          <p:nvPr>
            <p:ph type="sldNum" sz="quarter" idx="12"/>
          </p:nvPr>
        </p:nvSpPr>
        <p:spPr/>
        <p:txBody>
          <a:bodyPr/>
          <a:lstStyle/>
          <a:p>
            <a:fld id="{D387083D-4924-44F7-A9D1-835E359FA792}" type="slidenum">
              <a:rPr lang="en-US" smtClean="0"/>
              <a:t>2</a:t>
            </a:fld>
            <a:endParaRPr lang="en-US" dirty="0"/>
          </a:p>
        </p:txBody>
      </p:sp>
    </p:spTree>
    <p:extLst>
      <p:ext uri="{BB962C8B-B14F-4D97-AF65-F5344CB8AC3E}">
        <p14:creationId xmlns:p14="http://schemas.microsoft.com/office/powerpoint/2010/main" val="269726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914400" indent="-914400"/>
            <a:r>
              <a:rPr lang="en-US" dirty="0" smtClean="0"/>
              <a:t>1.	Get </a:t>
            </a:r>
            <a:r>
              <a:rPr lang="en-US" dirty="0" smtClean="0"/>
              <a:t>Familiar with </a:t>
            </a:r>
            <a:r>
              <a:rPr lang="en-US" dirty="0" err="1" smtClean="0"/>
              <a:t>CodeFlix</a:t>
            </a:r>
            <a:endParaRPr lang="en-US" dirty="0"/>
          </a:p>
        </p:txBody>
      </p:sp>
      <p:sp>
        <p:nvSpPr>
          <p:cNvPr id="5" name="Text Placeholder 4"/>
          <p:cNvSpPr>
            <a:spLocks noGrp="1"/>
          </p:cNvSpPr>
          <p:nvPr>
            <p:ph type="body" idx="1"/>
          </p:nvPr>
        </p:nvSpPr>
        <p:spPr/>
        <p:txBody>
          <a:bodyPr/>
          <a:lstStyle/>
          <a:p>
            <a:r>
              <a:rPr lang="en-US" dirty="0" err="1" smtClean="0"/>
              <a:t>CodeFlix</a:t>
            </a:r>
            <a:r>
              <a:rPr lang="en-US" dirty="0" smtClean="0"/>
              <a:t> is a monthly streaming video service.</a:t>
            </a:r>
            <a:endParaRPr lang="en-US" dirty="0"/>
          </a:p>
        </p:txBody>
      </p:sp>
      <p:sp>
        <p:nvSpPr>
          <p:cNvPr id="6" name="Date Placeholder 5"/>
          <p:cNvSpPr>
            <a:spLocks noGrp="1"/>
          </p:cNvSpPr>
          <p:nvPr>
            <p:ph type="dt" sz="half" idx="10"/>
          </p:nvPr>
        </p:nvSpPr>
        <p:spPr/>
        <p:txBody>
          <a:bodyPr/>
          <a:lstStyle/>
          <a:p>
            <a:r>
              <a:rPr lang="en-US" smtClean="0"/>
              <a:t>9/17/2018</a:t>
            </a:r>
            <a:endParaRPr lang="en-US"/>
          </a:p>
        </p:txBody>
      </p:sp>
      <p:sp>
        <p:nvSpPr>
          <p:cNvPr id="7" name="Footer Placeholder 6"/>
          <p:cNvSpPr>
            <a:spLocks noGrp="1"/>
          </p:cNvSpPr>
          <p:nvPr>
            <p:ph type="ftr" sz="quarter" idx="11"/>
          </p:nvPr>
        </p:nvSpPr>
        <p:spPr/>
        <p:txBody>
          <a:bodyPr/>
          <a:lstStyle/>
          <a:p>
            <a:r>
              <a:rPr lang="en-US" smtClean="0"/>
              <a:t>Robert Ford | Learn SQL from Scratch</a:t>
            </a:r>
            <a:endParaRPr lang="en-US"/>
          </a:p>
        </p:txBody>
      </p:sp>
      <p:sp>
        <p:nvSpPr>
          <p:cNvPr id="8" name="Slide Number Placeholder 7"/>
          <p:cNvSpPr>
            <a:spLocks noGrp="1"/>
          </p:cNvSpPr>
          <p:nvPr>
            <p:ph type="sldNum" sz="quarter" idx="12"/>
          </p:nvPr>
        </p:nvSpPr>
        <p:spPr/>
        <p:txBody>
          <a:bodyPr/>
          <a:lstStyle/>
          <a:p>
            <a:fld id="{D387083D-4924-44F7-A9D1-835E359FA792}" type="slidenum">
              <a:rPr lang="en-US" smtClean="0"/>
              <a:t>3</a:t>
            </a:fld>
            <a:endParaRPr lang="en-US"/>
          </a:p>
        </p:txBody>
      </p:sp>
    </p:spTree>
    <p:extLst>
      <p:ext uri="{BB962C8B-B14F-4D97-AF65-F5344CB8AC3E}">
        <p14:creationId xmlns:p14="http://schemas.microsoft.com/office/powerpoint/2010/main" val="101852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1.1	Get </a:t>
            </a:r>
            <a:r>
              <a:rPr lang="en-US" dirty="0" smtClean="0"/>
              <a:t>Familiar with </a:t>
            </a:r>
            <a:r>
              <a:rPr lang="en-US" dirty="0" err="1" smtClean="0"/>
              <a:t>CodeFlix</a:t>
            </a:r>
            <a:endParaRPr lang="en-US" dirty="0"/>
          </a:p>
        </p:txBody>
      </p:sp>
      <p:sp>
        <p:nvSpPr>
          <p:cNvPr id="8" name="Content Placeholder 7"/>
          <p:cNvSpPr>
            <a:spLocks noGrp="1"/>
          </p:cNvSpPr>
          <p:nvPr>
            <p:ph idx="1"/>
          </p:nvPr>
        </p:nvSpPr>
        <p:spPr/>
        <p:txBody>
          <a:bodyPr>
            <a:noAutofit/>
          </a:bodyPr>
          <a:lstStyle/>
          <a:p>
            <a:pPr marL="171450" indent="-171450">
              <a:buFont typeface="Arial" panose="020B0604020202020204" pitchFamily="34" charset="0"/>
              <a:buChar char="•"/>
            </a:pPr>
            <a:r>
              <a:rPr lang="en-US" dirty="0" smtClean="0"/>
              <a:t>The </a:t>
            </a:r>
            <a:r>
              <a:rPr lang="en-US" dirty="0" err="1" smtClean="0"/>
              <a:t>CodeFlix</a:t>
            </a:r>
            <a:r>
              <a:rPr lang="en-US" dirty="0" smtClean="0"/>
              <a:t> database consists of a </a:t>
            </a:r>
            <a:r>
              <a:rPr lang="en-US" b="1" dirty="0" smtClean="0"/>
              <a:t>subscriptions</a:t>
            </a:r>
            <a:r>
              <a:rPr lang="en-US" dirty="0" smtClean="0"/>
              <a:t> table with four columns:</a:t>
            </a:r>
          </a:p>
          <a:p>
            <a:pPr marL="568325" lvl="1" indent="-171450"/>
            <a:r>
              <a:rPr lang="en-US" b="1" dirty="0" smtClean="0"/>
              <a:t>id</a:t>
            </a:r>
            <a:r>
              <a:rPr lang="en-US" dirty="0" smtClean="0"/>
              <a:t> </a:t>
            </a:r>
            <a:r>
              <a:rPr lang="en-US" dirty="0" smtClean="0"/>
              <a:t>– Subscription id.</a:t>
            </a:r>
            <a:endParaRPr lang="en-US" dirty="0" smtClean="0"/>
          </a:p>
          <a:p>
            <a:pPr marL="568325" lvl="1" indent="-171450"/>
            <a:r>
              <a:rPr lang="en-US" b="1" dirty="0" err="1" smtClean="0"/>
              <a:t>subscription_start</a:t>
            </a:r>
            <a:r>
              <a:rPr lang="en-US" dirty="0" smtClean="0"/>
              <a:t> </a:t>
            </a:r>
            <a:r>
              <a:rPr lang="en-US" dirty="0"/>
              <a:t>– </a:t>
            </a:r>
            <a:r>
              <a:rPr lang="en-US" dirty="0" smtClean="0"/>
              <a:t>Subscription start </a:t>
            </a:r>
            <a:r>
              <a:rPr lang="en-US" dirty="0" smtClean="0"/>
              <a:t>date.</a:t>
            </a:r>
            <a:endParaRPr lang="en-US" dirty="0" smtClean="0"/>
          </a:p>
          <a:p>
            <a:pPr marL="568325" lvl="1" indent="-171450"/>
            <a:r>
              <a:rPr lang="en-US" b="1" dirty="0" err="1" smtClean="0"/>
              <a:t>subscription_end</a:t>
            </a:r>
            <a:r>
              <a:rPr lang="en-US" dirty="0" smtClean="0"/>
              <a:t> – </a:t>
            </a:r>
            <a:r>
              <a:rPr lang="en-US" dirty="0"/>
              <a:t>Subscription end </a:t>
            </a:r>
            <a:r>
              <a:rPr lang="en-US" dirty="0" smtClean="0"/>
              <a:t>date.</a:t>
            </a:r>
            <a:endParaRPr lang="en-US" dirty="0" smtClean="0"/>
          </a:p>
          <a:p>
            <a:pPr marL="568325" lvl="1" indent="-171450"/>
            <a:r>
              <a:rPr lang="en-US" b="1" dirty="0" smtClean="0"/>
              <a:t>segment</a:t>
            </a:r>
            <a:r>
              <a:rPr lang="en-US" dirty="0" smtClean="0"/>
              <a:t> </a:t>
            </a:r>
            <a:r>
              <a:rPr lang="en-US" dirty="0" smtClean="0"/>
              <a:t>– Segment to which the </a:t>
            </a:r>
            <a:r>
              <a:rPr lang="en-US" dirty="0" smtClean="0"/>
              <a:t>subscription owner </a:t>
            </a:r>
            <a:r>
              <a:rPr lang="en-US" dirty="0" smtClean="0"/>
              <a:t>belongs.</a:t>
            </a:r>
            <a:endParaRPr lang="en-US" dirty="0" smtClean="0"/>
          </a:p>
          <a:p>
            <a:pPr marL="171450" indent="-171450">
              <a:buFont typeface="Arial" panose="020B0604020202020204" pitchFamily="34" charset="0"/>
              <a:buChar char="•"/>
            </a:pPr>
            <a:r>
              <a:rPr lang="en-US" dirty="0" smtClean="0"/>
              <a:t>How many months has the company been operating? Which months have enough information to calculate a churn rate?</a:t>
            </a:r>
          </a:p>
          <a:p>
            <a:pPr marL="568325" lvl="1" indent="-171450"/>
            <a:r>
              <a:rPr lang="en-US" dirty="0" smtClean="0"/>
              <a:t>A </a:t>
            </a:r>
            <a:r>
              <a:rPr lang="en-US" b="1" dirty="0" smtClean="0">
                <a:solidFill>
                  <a:srgbClr val="295269"/>
                </a:solidFill>
                <a:latin typeface="Consolas" panose="020B0609020204030204" pitchFamily="49" charset="0"/>
              </a:rPr>
              <a:t>SELECT</a:t>
            </a:r>
            <a:r>
              <a:rPr lang="en-US" dirty="0" smtClean="0">
                <a:solidFill>
                  <a:srgbClr val="295269"/>
                </a:solidFill>
              </a:rPr>
              <a:t> </a:t>
            </a:r>
            <a:r>
              <a:rPr lang="en-US" dirty="0" smtClean="0"/>
              <a:t>query with </a:t>
            </a:r>
            <a:r>
              <a:rPr lang="en-US" b="1" dirty="0" smtClean="0">
                <a:solidFill>
                  <a:srgbClr val="295269"/>
                </a:solidFill>
                <a:latin typeface="Consolas" panose="020B0609020204030204" pitchFamily="49" charset="0"/>
              </a:rPr>
              <a:t>MIN</a:t>
            </a:r>
            <a:r>
              <a:rPr lang="en-US" dirty="0" smtClean="0"/>
              <a:t> and </a:t>
            </a:r>
            <a:r>
              <a:rPr lang="en-US" b="1" dirty="0" smtClean="0">
                <a:solidFill>
                  <a:srgbClr val="295269"/>
                </a:solidFill>
                <a:latin typeface="Consolas" panose="020B0609020204030204" pitchFamily="49" charset="0"/>
              </a:rPr>
              <a:t>MAX</a:t>
            </a:r>
            <a:r>
              <a:rPr lang="en-US" dirty="0" smtClean="0"/>
              <a:t> aggregate functions shows that </a:t>
            </a:r>
            <a:r>
              <a:rPr lang="en-US" dirty="0" err="1" smtClean="0"/>
              <a:t>CodeFlix</a:t>
            </a:r>
            <a:r>
              <a:rPr lang="en-US" dirty="0" smtClean="0"/>
              <a:t> has been operating for </a:t>
            </a:r>
            <a:r>
              <a:rPr lang="en-US" b="1" dirty="0" smtClean="0"/>
              <a:t>four months</a:t>
            </a:r>
            <a:r>
              <a:rPr lang="en-US" dirty="0" smtClean="0"/>
              <a:t>: </a:t>
            </a:r>
            <a:r>
              <a:rPr lang="en-US" b="1" dirty="0" smtClean="0"/>
              <a:t>December 2016 through March 2017</a:t>
            </a:r>
            <a:r>
              <a:rPr lang="en-US" dirty="0" smtClean="0"/>
              <a:t>.</a:t>
            </a:r>
          </a:p>
          <a:p>
            <a:pPr marL="568325" lvl="1" indent="-171450"/>
            <a:r>
              <a:rPr lang="en-US" dirty="0" smtClean="0"/>
              <a:t>Since </a:t>
            </a:r>
            <a:r>
              <a:rPr lang="en-US" dirty="0" err="1" smtClean="0"/>
              <a:t>CodeFlix</a:t>
            </a:r>
            <a:r>
              <a:rPr lang="en-US" dirty="0" smtClean="0"/>
              <a:t> requires a minimum subscription of 31 days, the churn rate can be calculated only for the </a:t>
            </a:r>
            <a:r>
              <a:rPr lang="en-US" b="1" dirty="0" smtClean="0"/>
              <a:t>three months </a:t>
            </a:r>
            <a:r>
              <a:rPr lang="en-US" dirty="0" smtClean="0"/>
              <a:t>of </a:t>
            </a:r>
            <a:r>
              <a:rPr lang="en-US" b="1" dirty="0" smtClean="0"/>
              <a:t>January through March </a:t>
            </a:r>
            <a:r>
              <a:rPr lang="en-US" b="1" dirty="0" smtClean="0"/>
              <a:t>2017</a:t>
            </a:r>
            <a:r>
              <a:rPr lang="en-US" dirty="0" smtClean="0"/>
              <a:t>.</a:t>
            </a:r>
          </a:p>
          <a:p>
            <a:pPr marL="171450" indent="-171450">
              <a:buFont typeface="Arial" panose="020B0604020202020204" pitchFamily="34" charset="0"/>
              <a:buChar char="•"/>
            </a:pPr>
            <a:r>
              <a:rPr lang="en-US" dirty="0" smtClean="0"/>
              <a:t>What segments of users exist?</a:t>
            </a:r>
          </a:p>
          <a:p>
            <a:pPr marL="568325" lvl="1" indent="-171450"/>
            <a:r>
              <a:rPr lang="en-US" dirty="0" smtClean="0"/>
              <a:t>A </a:t>
            </a:r>
            <a:r>
              <a:rPr lang="en-US" b="1" dirty="0" smtClean="0">
                <a:solidFill>
                  <a:srgbClr val="295269"/>
                </a:solidFill>
                <a:latin typeface="Consolas" panose="020B0609020204030204" pitchFamily="49" charset="0"/>
              </a:rPr>
              <a:t>SELECT DISTINCT</a:t>
            </a:r>
            <a:r>
              <a:rPr lang="en-US" dirty="0" smtClean="0"/>
              <a:t> query shows that users are </a:t>
            </a:r>
            <a:r>
              <a:rPr lang="en-US" dirty="0" smtClean="0"/>
              <a:t>separated in two </a:t>
            </a:r>
            <a:r>
              <a:rPr lang="en-US" dirty="0" smtClean="0"/>
              <a:t>segments: </a:t>
            </a:r>
            <a:r>
              <a:rPr lang="en-US" b="1" dirty="0" smtClean="0"/>
              <a:t>30</a:t>
            </a:r>
            <a:r>
              <a:rPr lang="en-US" dirty="0" smtClean="0"/>
              <a:t> </a:t>
            </a:r>
            <a:r>
              <a:rPr lang="en-US" dirty="0" smtClean="0"/>
              <a:t>and </a:t>
            </a:r>
            <a:r>
              <a:rPr lang="en-US" b="1" dirty="0" smtClean="0"/>
              <a:t>87</a:t>
            </a:r>
            <a:r>
              <a:rPr lang="en-US" dirty="0" smtClean="0"/>
              <a:t>.</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dirty="0" smtClean="0"/>
              <a:t>Robert Ford | Learn SQL from Scratch</a:t>
            </a:r>
            <a:endParaRPr lang="en-US" dirty="0"/>
          </a:p>
        </p:txBody>
      </p:sp>
      <p:sp>
        <p:nvSpPr>
          <p:cNvPr id="6" name="Slide Number Placeholder 5"/>
          <p:cNvSpPr>
            <a:spLocks noGrp="1"/>
          </p:cNvSpPr>
          <p:nvPr>
            <p:ph type="sldNum" sz="quarter" idx="12"/>
          </p:nvPr>
        </p:nvSpPr>
        <p:spPr/>
        <p:txBody>
          <a:bodyPr/>
          <a:lstStyle/>
          <a:p>
            <a:fld id="{D387083D-4924-44F7-A9D1-835E359FA792}" type="slidenum">
              <a:rPr lang="en-US" smtClean="0"/>
              <a:t>4</a:t>
            </a:fld>
            <a:endParaRPr lang="en-US"/>
          </a:p>
        </p:txBody>
      </p:sp>
      <p:sp>
        <p:nvSpPr>
          <p:cNvPr id="9" name="Content Placeholder 8"/>
          <p:cNvSpPr>
            <a:spLocks noGrp="1"/>
          </p:cNvSpPr>
          <p:nvPr>
            <p:ph idx="13"/>
          </p:nvPr>
        </p:nvSpPr>
        <p:spPr>
          <a:xfrm>
            <a:off x="4267200" y="952500"/>
            <a:ext cx="3657600" cy="5221224"/>
          </a:xfrm>
        </p:spPr>
        <p:txBody>
          <a:bodyPr>
            <a:normAutofit/>
          </a:bodyPr>
          <a:lstStyle/>
          <a:p>
            <a:r>
              <a:rPr lang="en-US" dirty="0" smtClean="0"/>
              <a:t>SELECT </a:t>
            </a:r>
            <a:r>
              <a:rPr lang="en-US" dirty="0" smtClean="0"/>
              <a:t>MIN(</a:t>
            </a:r>
            <a:r>
              <a:rPr lang="en-US" dirty="0" err="1" smtClean="0"/>
              <a:t>subscription_start</a:t>
            </a:r>
            <a:r>
              <a:rPr lang="en-US" dirty="0" smtClean="0"/>
              <a:t>) </a:t>
            </a:r>
            <a:r>
              <a:rPr lang="en-US" dirty="0" smtClean="0"/>
              <a:t>AS </a:t>
            </a:r>
          </a:p>
          <a:p>
            <a:r>
              <a:rPr lang="en-US" dirty="0"/>
              <a:t> </a:t>
            </a:r>
            <a:r>
              <a:rPr lang="en-US" dirty="0" smtClean="0"/>
              <a:t>    </a:t>
            </a:r>
            <a:r>
              <a:rPr lang="en-US" dirty="0" err="1" smtClean="0"/>
              <a:t>first_subscription</a:t>
            </a:r>
            <a:r>
              <a:rPr lang="en-US" dirty="0" smtClean="0"/>
              <a:t>,</a:t>
            </a:r>
            <a:endParaRPr lang="en-US" dirty="0" smtClean="0"/>
          </a:p>
          <a:p>
            <a:r>
              <a:rPr lang="en-US" dirty="0" smtClean="0"/>
              <a:t>   MAX(</a:t>
            </a:r>
            <a:r>
              <a:rPr lang="en-US" dirty="0" err="1" smtClean="0"/>
              <a:t>subscription_end</a:t>
            </a:r>
            <a:r>
              <a:rPr lang="en-US" dirty="0" smtClean="0"/>
              <a:t>) AS </a:t>
            </a:r>
            <a:r>
              <a:rPr lang="en-US" dirty="0" err="1"/>
              <a:t>last_subscription</a:t>
            </a:r>
            <a:endParaRPr lang="en-US" dirty="0" smtClean="0"/>
          </a:p>
          <a:p>
            <a:r>
              <a:rPr lang="en-US" dirty="0" smtClean="0"/>
              <a:t>FROM subscriptions;</a:t>
            </a:r>
          </a:p>
          <a:p>
            <a:endParaRPr lang="en-US" dirty="0"/>
          </a:p>
          <a:p>
            <a:r>
              <a:rPr lang="en-US" dirty="0" smtClean="0"/>
              <a:t>SELECT DISTINCT(segment)</a:t>
            </a:r>
          </a:p>
          <a:p>
            <a:r>
              <a:rPr lang="en-US" dirty="0" smtClean="0"/>
              <a:t>FROM subscriptions</a:t>
            </a:r>
          </a:p>
          <a:p>
            <a:r>
              <a:rPr lang="en-US" dirty="0" smtClean="0"/>
              <a:t>ORDER BY segment;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682450521"/>
              </p:ext>
            </p:extLst>
          </p:nvPr>
        </p:nvGraphicFramePr>
        <p:xfrm>
          <a:off x="8153400" y="2859391"/>
          <a:ext cx="3657600" cy="548640"/>
        </p:xfrm>
        <a:graphic>
          <a:graphicData uri="http://schemas.openxmlformats.org/drawingml/2006/table">
            <a:tbl>
              <a:tblPr firstRow="1" bandRow="1">
                <a:tableStyleId>{8EC20E35-A176-4012-BC5E-935CFFF8708E}</a:tableStyleId>
              </a:tblPr>
              <a:tblGrid>
                <a:gridCol w="1828800"/>
                <a:gridCol w="1828800"/>
              </a:tblGrid>
              <a:tr h="0">
                <a:tc>
                  <a:txBody>
                    <a:bodyPr/>
                    <a:lstStyle/>
                    <a:p>
                      <a:pPr algn="ctr"/>
                      <a:r>
                        <a:rPr lang="en-US" sz="1200" dirty="0" err="1" smtClean="0"/>
                        <a:t>first_subscription</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err="1" smtClean="0"/>
                        <a:t>last_subscription</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dirty="0" smtClean="0"/>
                        <a:t>2016-12-01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2017-03-31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54452663"/>
              </p:ext>
            </p:extLst>
          </p:nvPr>
        </p:nvGraphicFramePr>
        <p:xfrm>
          <a:off x="8153400" y="3655815"/>
          <a:ext cx="1828800" cy="822960"/>
        </p:xfrm>
        <a:graphic>
          <a:graphicData uri="http://schemas.openxmlformats.org/drawingml/2006/table">
            <a:tbl>
              <a:tblPr firstRow="1" bandRow="1">
                <a:tableStyleId>{8EC20E35-A176-4012-BC5E-935CFFF8708E}</a:tableStyleId>
              </a:tblPr>
              <a:tblGrid>
                <a:gridCol w="1828800"/>
              </a:tblGrid>
              <a:tr h="0">
                <a:tc>
                  <a:txBody>
                    <a:bodyPr/>
                    <a:lstStyle/>
                    <a:p>
                      <a:pPr algn="ctr"/>
                      <a:r>
                        <a:rPr lang="en-US" sz="1200" dirty="0" smtClean="0"/>
                        <a:t>segment</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dirty="0" smtClean="0"/>
                        <a:t>30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87</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14503212"/>
              </p:ext>
            </p:extLst>
          </p:nvPr>
        </p:nvGraphicFramePr>
        <p:xfrm>
          <a:off x="8153400" y="1229499"/>
          <a:ext cx="3657600" cy="1371600"/>
        </p:xfrm>
        <a:graphic>
          <a:graphicData uri="http://schemas.openxmlformats.org/drawingml/2006/table">
            <a:tbl>
              <a:tblPr firstRow="1" bandRow="1">
                <a:tableStyleId>{793D81CF-94F2-401A-BA57-92F5A7B2D0C5}</a:tableStyleId>
              </a:tblPr>
              <a:tblGrid>
                <a:gridCol w="1828800"/>
                <a:gridCol w="1828800"/>
              </a:tblGrid>
              <a:tr h="0">
                <a:tc gridSpan="2">
                  <a:txBody>
                    <a:bodyPr/>
                    <a:lstStyle/>
                    <a:p>
                      <a:pPr algn="ctr"/>
                      <a:r>
                        <a:rPr lang="en-US" sz="1200" dirty="0" smtClean="0"/>
                        <a:t>subscriptions</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dirty="0" smtClean="0"/>
                        <a:t>id</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integer</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err="1" smtClean="0"/>
                        <a:t>subscription_start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text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subscription_end</a:t>
                      </a:r>
                      <a:endParaRPr lang="en-US" sz="1200" dirty="0" smtClean="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text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segment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integer</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sp>
        <p:nvSpPr>
          <p:cNvPr id="13" name="TextBox 12"/>
          <p:cNvSpPr txBox="1"/>
          <p:nvPr/>
        </p:nvSpPr>
        <p:spPr>
          <a:xfrm>
            <a:off x="9254212" y="952500"/>
            <a:ext cx="1455976" cy="276999"/>
          </a:xfrm>
          <a:prstGeom prst="rect">
            <a:avLst/>
          </a:prstGeom>
          <a:noFill/>
        </p:spPr>
        <p:txBody>
          <a:bodyPr wrap="none" rtlCol="0">
            <a:spAutoFit/>
          </a:bodyPr>
          <a:lstStyle/>
          <a:p>
            <a:pPr algn="ctr"/>
            <a:r>
              <a:rPr lang="en-US" sz="1200" b="1" dirty="0" smtClean="0">
                <a:solidFill>
                  <a:srgbClr val="295269"/>
                </a:solidFill>
              </a:rPr>
              <a:t>Database Schema</a:t>
            </a:r>
            <a:endParaRPr lang="en-US" sz="1200" b="1" dirty="0">
              <a:solidFill>
                <a:srgbClr val="295269"/>
              </a:solidFill>
            </a:endParaRPr>
          </a:p>
        </p:txBody>
      </p:sp>
    </p:spTree>
    <p:extLst>
      <p:ext uri="{BB962C8B-B14F-4D97-AF65-F5344CB8AC3E}">
        <p14:creationId xmlns:p14="http://schemas.microsoft.com/office/powerpoint/2010/main" val="300492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marL="914400" indent="-914400"/>
            <a:r>
              <a:rPr lang="en-US" dirty="0" smtClean="0"/>
              <a:t>2.	Overall </a:t>
            </a:r>
            <a:r>
              <a:rPr lang="en-US" dirty="0" smtClean="0"/>
              <a:t>Churn Rate</a:t>
            </a:r>
            <a:endParaRPr lang="en-US" dirty="0"/>
          </a:p>
        </p:txBody>
      </p:sp>
      <p:sp>
        <p:nvSpPr>
          <p:cNvPr id="5" name="Text Placeholder 4"/>
          <p:cNvSpPr>
            <a:spLocks noGrp="1"/>
          </p:cNvSpPr>
          <p:nvPr>
            <p:ph type="body" idx="1"/>
          </p:nvPr>
        </p:nvSpPr>
        <p:spPr>
          <a:xfrm>
            <a:off x="1295400" y="4589463"/>
            <a:ext cx="6858000" cy="1500187"/>
          </a:xfrm>
        </p:spPr>
        <p:txBody>
          <a:bodyPr>
            <a:normAutofit fontScale="92500" lnSpcReduction="10000"/>
          </a:bodyPr>
          <a:lstStyle/>
          <a:p>
            <a:r>
              <a:rPr lang="en-US" dirty="0" smtClean="0"/>
              <a:t>Churn rate is calculated on a monthly basis as the number of users who cancel during a given month divided by the total number of subscribers at the beginning of the month.</a:t>
            </a:r>
          </a:p>
          <a:p>
            <a:endParaRPr lang="en-US" dirty="0"/>
          </a:p>
        </p:txBody>
      </p:sp>
      <p:sp>
        <p:nvSpPr>
          <p:cNvPr id="6" name="Date Placeholder 5"/>
          <p:cNvSpPr>
            <a:spLocks noGrp="1"/>
          </p:cNvSpPr>
          <p:nvPr>
            <p:ph type="dt" sz="half" idx="10"/>
          </p:nvPr>
        </p:nvSpPr>
        <p:spPr/>
        <p:txBody>
          <a:bodyPr/>
          <a:lstStyle/>
          <a:p>
            <a:r>
              <a:rPr lang="en-US" smtClean="0"/>
              <a:t>9/17/2018</a:t>
            </a:r>
            <a:endParaRPr lang="en-US"/>
          </a:p>
        </p:txBody>
      </p:sp>
      <p:sp>
        <p:nvSpPr>
          <p:cNvPr id="7" name="Footer Placeholder 6"/>
          <p:cNvSpPr>
            <a:spLocks noGrp="1"/>
          </p:cNvSpPr>
          <p:nvPr>
            <p:ph type="ftr" sz="quarter" idx="11"/>
          </p:nvPr>
        </p:nvSpPr>
        <p:spPr/>
        <p:txBody>
          <a:bodyPr/>
          <a:lstStyle/>
          <a:p>
            <a:r>
              <a:rPr lang="en-US" smtClean="0"/>
              <a:t>Robert Ford | Learn SQL from Scratch</a:t>
            </a:r>
            <a:endParaRPr lang="en-US"/>
          </a:p>
        </p:txBody>
      </p:sp>
      <p:sp>
        <p:nvSpPr>
          <p:cNvPr id="8" name="Slide Number Placeholder 7"/>
          <p:cNvSpPr>
            <a:spLocks noGrp="1"/>
          </p:cNvSpPr>
          <p:nvPr>
            <p:ph type="sldNum" sz="quarter" idx="12"/>
          </p:nvPr>
        </p:nvSpPr>
        <p:spPr/>
        <p:txBody>
          <a:bodyPr/>
          <a:lstStyle/>
          <a:p>
            <a:fld id="{D387083D-4924-44F7-A9D1-835E359FA792}" type="slidenum">
              <a:rPr lang="en-US" smtClean="0"/>
              <a:t>5</a:t>
            </a:fld>
            <a:endParaRPr lang="en-US"/>
          </a:p>
        </p:txBody>
      </p:sp>
      <mc:AlternateContent xmlns:mc="http://schemas.openxmlformats.org/markup-compatibility/2006">
        <mc:Choice xmlns:a14="http://schemas.microsoft.com/office/drawing/2010/main" Requires="a14">
          <p:sp>
            <p:nvSpPr>
              <p:cNvPr id="10" name="TextBox 9"/>
              <p:cNvSpPr txBox="1"/>
              <p:nvPr/>
            </p:nvSpPr>
            <p:spPr>
              <a:xfrm>
                <a:off x="8497336" y="4837642"/>
                <a:ext cx="3313664" cy="52597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𝑐h𝑢𝑟𝑛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𝑟𝑎𝑡𝑒</m:t>
                      </m:r>
                      <m:r>
                        <a:rPr lang="en-US" b="0" i="1" smtClean="0">
                          <a:solidFill>
                            <a:schemeClr val="bg1"/>
                          </a:solidFill>
                          <a:latin typeface="Cambria Math" panose="02040503050406030204" pitchFamily="18" charset="0"/>
                        </a:rPr>
                        <m:t>= </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𝑐𝑎𝑛𝑐𝑒𝑙𝑎𝑡𝑖𝑜𝑛𝑠</m:t>
                          </m:r>
                        </m:num>
                        <m:den>
                          <m:r>
                            <a:rPr lang="en-US" b="0" i="1" smtClean="0">
                              <a:solidFill>
                                <a:schemeClr val="bg1"/>
                              </a:solidFill>
                              <a:latin typeface="Cambria Math" panose="02040503050406030204" pitchFamily="18" charset="0"/>
                            </a:rPr>
                            <m:t>𝑡𝑜𝑡𝑎𝑙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𝑠𝑢𝑏𝑠𝑐𝑟𝑖𝑏𝑒𝑟𝑠</m:t>
                          </m:r>
                        </m:den>
                      </m:f>
                    </m:oMath>
                  </m:oMathPara>
                </a14:m>
                <a:endParaRPr lang="en-US" dirty="0">
                  <a:solidFill>
                    <a:schemeClr val="bg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8497336" y="4837642"/>
                <a:ext cx="3313664" cy="525978"/>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606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Overall </a:t>
            </a:r>
            <a:r>
              <a:rPr lang="en-US" dirty="0" smtClean="0"/>
              <a:t>Churn Rate</a:t>
            </a:r>
            <a:endParaRPr lang="en-US" dirty="0"/>
          </a:p>
        </p:txBody>
      </p:sp>
      <p:sp>
        <p:nvSpPr>
          <p:cNvPr id="3" name="Content Placeholder 2"/>
          <p:cNvSpPr>
            <a:spLocks noGrp="1"/>
          </p:cNvSpPr>
          <p:nvPr>
            <p:ph idx="1"/>
          </p:nvPr>
        </p:nvSpPr>
        <p:spPr>
          <a:xfrm>
            <a:off x="381000" y="952500"/>
            <a:ext cx="3657600" cy="5221224"/>
          </a:xfrm>
        </p:spPr>
        <p:txBody>
          <a:bodyPr/>
          <a:lstStyle/>
          <a:p>
            <a:pPr marL="228600" indent="-228600">
              <a:buFont typeface="+mj-lt"/>
              <a:buAutoNum type="arabicPeriod"/>
            </a:pPr>
            <a:r>
              <a:rPr lang="en-US" dirty="0" smtClean="0"/>
              <a:t>Using </a:t>
            </a:r>
            <a:r>
              <a:rPr lang="en-US" b="1" dirty="0">
                <a:solidFill>
                  <a:srgbClr val="295269"/>
                </a:solidFill>
                <a:latin typeface="Consolas" panose="020B0609020204030204" pitchFamily="49" charset="0"/>
              </a:rPr>
              <a:t>WITH</a:t>
            </a:r>
            <a:r>
              <a:rPr lang="en-US" dirty="0"/>
              <a:t>, </a:t>
            </a:r>
            <a:r>
              <a:rPr lang="en-US" b="1" dirty="0">
                <a:solidFill>
                  <a:srgbClr val="295269"/>
                </a:solidFill>
                <a:latin typeface="Consolas" panose="020B0609020204030204" pitchFamily="49" charset="0"/>
              </a:rPr>
              <a:t>SELECT</a:t>
            </a:r>
            <a:r>
              <a:rPr lang="en-US" dirty="0"/>
              <a:t>, and </a:t>
            </a:r>
            <a:r>
              <a:rPr lang="en-US" b="1" dirty="0" smtClean="0">
                <a:solidFill>
                  <a:srgbClr val="295269"/>
                </a:solidFill>
                <a:latin typeface="Consolas" panose="020B0609020204030204" pitchFamily="49" charset="0"/>
              </a:rPr>
              <a:t>UNION</a:t>
            </a:r>
            <a:r>
              <a:rPr lang="en-US" dirty="0" smtClean="0"/>
              <a:t>, create the</a:t>
            </a:r>
            <a:r>
              <a:rPr lang="en-US" dirty="0" smtClean="0"/>
              <a:t> </a:t>
            </a:r>
            <a:r>
              <a:rPr lang="en-US" b="1" dirty="0" smtClean="0"/>
              <a:t>months</a:t>
            </a:r>
            <a:r>
              <a:rPr lang="en-US" dirty="0" smtClean="0"/>
              <a:t> temporary table </a:t>
            </a:r>
            <a:r>
              <a:rPr lang="en-US" dirty="0" smtClean="0"/>
              <a:t>and </a:t>
            </a:r>
            <a:r>
              <a:rPr lang="en-US" dirty="0" smtClean="0"/>
              <a:t>populate it with the first and last days for each month.</a:t>
            </a:r>
          </a:p>
          <a:p>
            <a:pPr marL="228600" indent="-228600">
              <a:buFont typeface="+mj-lt"/>
              <a:buAutoNum type="arabicPeriod"/>
            </a:pPr>
            <a:r>
              <a:rPr lang="en-US" dirty="0" smtClean="0"/>
              <a:t>Using </a:t>
            </a:r>
            <a:r>
              <a:rPr lang="en-US" b="1" dirty="0">
                <a:solidFill>
                  <a:srgbClr val="295269"/>
                </a:solidFill>
                <a:latin typeface="Consolas" panose="020B0609020204030204" pitchFamily="49" charset="0"/>
              </a:rPr>
              <a:t>SELECT</a:t>
            </a:r>
            <a:r>
              <a:rPr lang="en-US" dirty="0">
                <a:solidFill>
                  <a:srgbClr val="295269"/>
                </a:solidFill>
              </a:rPr>
              <a:t> </a:t>
            </a:r>
            <a:r>
              <a:rPr lang="en-US" dirty="0"/>
              <a:t>and </a:t>
            </a:r>
            <a:r>
              <a:rPr lang="en-US" b="1" dirty="0">
                <a:solidFill>
                  <a:srgbClr val="295269"/>
                </a:solidFill>
                <a:latin typeface="Consolas" panose="020B0609020204030204" pitchFamily="49" charset="0"/>
              </a:rPr>
              <a:t>CROSS </a:t>
            </a:r>
            <a:r>
              <a:rPr lang="en-US" b="1" dirty="0" smtClean="0">
                <a:solidFill>
                  <a:srgbClr val="295269"/>
                </a:solidFill>
                <a:latin typeface="Consolas" panose="020B0609020204030204" pitchFamily="49" charset="0"/>
              </a:rPr>
              <a:t>JOIN</a:t>
            </a:r>
            <a:r>
              <a:rPr lang="en-US" dirty="0" smtClean="0"/>
              <a:t>, create the </a:t>
            </a:r>
            <a:r>
              <a:rPr lang="en-US" b="1" dirty="0" err="1" smtClean="0"/>
              <a:t>cross_join</a:t>
            </a:r>
            <a:r>
              <a:rPr lang="en-US" dirty="0" smtClean="0"/>
              <a:t> temporary table </a:t>
            </a:r>
            <a:r>
              <a:rPr lang="en-US" dirty="0" smtClean="0"/>
              <a:t>to combine the </a:t>
            </a:r>
            <a:r>
              <a:rPr lang="en-US" b="1" dirty="0" smtClean="0"/>
              <a:t>subscriptions</a:t>
            </a:r>
            <a:r>
              <a:rPr lang="en-US" dirty="0" smtClean="0"/>
              <a:t> table with the </a:t>
            </a:r>
            <a:r>
              <a:rPr lang="en-US" b="1" dirty="0" smtClean="0"/>
              <a:t>months</a:t>
            </a:r>
            <a:r>
              <a:rPr lang="en-US" dirty="0" smtClean="0"/>
              <a:t> table.</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6</a:t>
            </a:fld>
            <a:endParaRPr lang="en-US"/>
          </a:p>
        </p:txBody>
      </p:sp>
      <p:sp>
        <p:nvSpPr>
          <p:cNvPr id="7" name="Content Placeholder 6"/>
          <p:cNvSpPr>
            <a:spLocks noGrp="1"/>
          </p:cNvSpPr>
          <p:nvPr>
            <p:ph idx="13"/>
          </p:nvPr>
        </p:nvSpPr>
        <p:spPr/>
        <p:txBody>
          <a:bodyPr/>
          <a:lstStyle/>
          <a:p>
            <a:r>
              <a:rPr lang="en-US" dirty="0"/>
              <a:t>WITH </a:t>
            </a:r>
          </a:p>
          <a:p>
            <a:r>
              <a:rPr lang="en-US" dirty="0"/>
              <a:t>months AS (</a:t>
            </a:r>
          </a:p>
          <a:p>
            <a:r>
              <a:rPr lang="en-US" dirty="0"/>
              <a:t>  SELECT</a:t>
            </a:r>
          </a:p>
          <a:p>
            <a:r>
              <a:rPr lang="en-US" dirty="0"/>
              <a:t>    '2017-01-01' AS </a:t>
            </a:r>
            <a:r>
              <a:rPr lang="en-US" dirty="0" err="1"/>
              <a:t>first_day</a:t>
            </a:r>
            <a:r>
              <a:rPr lang="en-US" dirty="0"/>
              <a:t>,</a:t>
            </a:r>
          </a:p>
          <a:p>
            <a:r>
              <a:rPr lang="en-US" dirty="0"/>
              <a:t>    '2017-01-31' AS </a:t>
            </a:r>
            <a:r>
              <a:rPr lang="en-US" dirty="0" err="1"/>
              <a:t>last_day</a:t>
            </a:r>
            <a:endParaRPr lang="en-US" dirty="0"/>
          </a:p>
          <a:p>
            <a:r>
              <a:rPr lang="en-US" dirty="0"/>
              <a:t>  UNION</a:t>
            </a:r>
          </a:p>
          <a:p>
            <a:r>
              <a:rPr lang="en-US" dirty="0"/>
              <a:t>  SELECT</a:t>
            </a:r>
          </a:p>
          <a:p>
            <a:r>
              <a:rPr lang="en-US" dirty="0"/>
              <a:t>    '2017-02-01' AS </a:t>
            </a:r>
            <a:r>
              <a:rPr lang="en-US" dirty="0" err="1"/>
              <a:t>first_day</a:t>
            </a:r>
            <a:r>
              <a:rPr lang="en-US" dirty="0"/>
              <a:t>,</a:t>
            </a:r>
          </a:p>
          <a:p>
            <a:r>
              <a:rPr lang="en-US" dirty="0"/>
              <a:t>    '2017-02-28' AS </a:t>
            </a:r>
            <a:r>
              <a:rPr lang="en-US" dirty="0" err="1"/>
              <a:t>last_day</a:t>
            </a:r>
            <a:endParaRPr lang="en-US" dirty="0"/>
          </a:p>
          <a:p>
            <a:r>
              <a:rPr lang="en-US" dirty="0"/>
              <a:t>  UNION</a:t>
            </a:r>
          </a:p>
          <a:p>
            <a:r>
              <a:rPr lang="en-US" dirty="0"/>
              <a:t>  SELECT</a:t>
            </a:r>
          </a:p>
          <a:p>
            <a:r>
              <a:rPr lang="en-US" dirty="0"/>
              <a:t>    '2017-03-01' AS </a:t>
            </a:r>
            <a:r>
              <a:rPr lang="en-US" dirty="0" err="1"/>
              <a:t>first_day</a:t>
            </a:r>
            <a:r>
              <a:rPr lang="en-US" dirty="0"/>
              <a:t>,</a:t>
            </a:r>
          </a:p>
          <a:p>
            <a:r>
              <a:rPr lang="en-US" dirty="0"/>
              <a:t>    '2017-03-31' AS </a:t>
            </a:r>
            <a:r>
              <a:rPr lang="en-US" dirty="0" err="1"/>
              <a:t>last_day</a:t>
            </a:r>
            <a:endParaRPr lang="en-US" dirty="0"/>
          </a:p>
          <a:p>
            <a:r>
              <a:rPr lang="en-US" dirty="0"/>
              <a:t>),</a:t>
            </a:r>
          </a:p>
          <a:p>
            <a:r>
              <a:rPr lang="en-US" dirty="0" err="1"/>
              <a:t>cross_join</a:t>
            </a:r>
            <a:r>
              <a:rPr lang="en-US" dirty="0"/>
              <a:t> AS (</a:t>
            </a:r>
          </a:p>
          <a:p>
            <a:r>
              <a:rPr lang="en-US" dirty="0"/>
              <a:t>  SELECT *</a:t>
            </a:r>
          </a:p>
          <a:p>
            <a:r>
              <a:rPr lang="en-US" dirty="0"/>
              <a:t>  FROM subscriptions</a:t>
            </a:r>
          </a:p>
          <a:p>
            <a:r>
              <a:rPr lang="en-US" dirty="0"/>
              <a:t>  CROSS JOIN months</a:t>
            </a:r>
          </a:p>
          <a:p>
            <a:r>
              <a:rPr lang="en-US" dirty="0" smtClean="0"/>
              <a:t>),</a:t>
            </a:r>
          </a:p>
          <a:p>
            <a:r>
              <a:rPr lang="en-US" i="1" dirty="0" smtClean="0"/>
              <a:t>-- continued on next slide</a:t>
            </a:r>
            <a:endParaRPr lang="en-US" i="1" dirty="0"/>
          </a:p>
        </p:txBody>
      </p:sp>
      <p:graphicFrame>
        <p:nvGraphicFramePr>
          <p:cNvPr id="9" name="Table 8"/>
          <p:cNvGraphicFramePr>
            <a:graphicFrameLocks noGrp="1"/>
          </p:cNvGraphicFramePr>
          <p:nvPr>
            <p:extLst>
              <p:ext uri="{D42A27DB-BD31-4B8C-83A1-F6EECF244321}">
                <p14:modId xmlns:p14="http://schemas.microsoft.com/office/powerpoint/2010/main" val="3815394469"/>
              </p:ext>
            </p:extLst>
          </p:nvPr>
        </p:nvGraphicFramePr>
        <p:xfrm>
          <a:off x="8153400" y="952500"/>
          <a:ext cx="3657600" cy="1097280"/>
        </p:xfrm>
        <a:graphic>
          <a:graphicData uri="http://schemas.openxmlformats.org/drawingml/2006/table">
            <a:tbl>
              <a:tblPr firstRow="1" bandRow="1">
                <a:tableStyleId>{793D81CF-94F2-401A-BA57-92F5A7B2D0C5}</a:tableStyleId>
              </a:tblPr>
              <a:tblGrid>
                <a:gridCol w="1828800"/>
                <a:gridCol w="1828800"/>
              </a:tblGrid>
              <a:tr h="0">
                <a:tc>
                  <a:txBody>
                    <a:bodyPr/>
                    <a:lstStyle/>
                    <a:p>
                      <a:pPr algn="ctr"/>
                      <a:r>
                        <a:rPr lang="en-US" sz="1200" dirty="0" err="1" smtClean="0"/>
                        <a:t>first_day</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err="1" smtClean="0"/>
                        <a:t>last_day</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dirty="0" smtClean="0"/>
                        <a:t>2017-01-01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2017-01-31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2017-02-01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2017-02-28</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2017-03-01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2017-03-31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55611593"/>
              </p:ext>
            </p:extLst>
          </p:nvPr>
        </p:nvGraphicFramePr>
        <p:xfrm>
          <a:off x="8153400" y="2289048"/>
          <a:ext cx="3657599" cy="2087880"/>
        </p:xfrm>
        <a:graphic>
          <a:graphicData uri="http://schemas.openxmlformats.org/drawingml/2006/table">
            <a:tbl>
              <a:tblPr firstRow="1" bandRow="1">
                <a:tableStyleId>{793D81CF-94F2-401A-BA57-92F5A7B2D0C5}</a:tableStyleId>
              </a:tblPr>
              <a:tblGrid>
                <a:gridCol w="294408"/>
                <a:gridCol w="580367"/>
                <a:gridCol w="717715"/>
                <a:gridCol w="717715"/>
                <a:gridCol w="673697"/>
                <a:gridCol w="673697"/>
              </a:tblGrid>
              <a:tr h="0">
                <a:tc>
                  <a:txBody>
                    <a:bodyPr/>
                    <a:lstStyle/>
                    <a:p>
                      <a:pPr algn="ctr"/>
                      <a:r>
                        <a:rPr lang="en-US" sz="700" dirty="0" smtClean="0"/>
                        <a:t>id</a:t>
                      </a:r>
                      <a:endParaRPr lang="en-US" sz="7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700" dirty="0" smtClean="0">
                          <a:solidFill>
                            <a:schemeClr val="bg1"/>
                          </a:solidFill>
                        </a:rPr>
                        <a:t>segment</a:t>
                      </a:r>
                      <a:endParaRPr lang="en-US" sz="7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700" dirty="0" err="1" smtClean="0"/>
                        <a:t>subscription_start</a:t>
                      </a:r>
                      <a:endParaRPr lang="en-US" sz="7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700" dirty="0" err="1" smtClean="0"/>
                        <a:t>subscription_end</a:t>
                      </a:r>
                      <a:endParaRPr lang="en-US" sz="7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700" dirty="0" err="1" smtClean="0"/>
                        <a:t>first_day</a:t>
                      </a:r>
                      <a:endParaRPr lang="en-US" sz="7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700" dirty="0" err="1" smtClean="0"/>
                        <a:t>last_day</a:t>
                      </a:r>
                      <a:endParaRPr lang="en-US" sz="7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700" dirty="0" smtClean="0"/>
                        <a:t>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2017-01-31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smtClean="0"/>
                        <a:t>2016-12-01</a:t>
                      </a: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2017-02-28</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2017-03-31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2</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2017-01-24</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2017-01-31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2</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2017-01-24</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2017-02-28</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2</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2017-01-24</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2017-03-31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3</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2017-03-07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2017-01-31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3</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2017-03-07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2017-02-28</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700" dirty="0" smtClean="0"/>
                        <a:t>3</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87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2016-12-01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2017-03-07</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2017-03-01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700" dirty="0" smtClean="0"/>
                        <a:t>2017-03-31</a:t>
                      </a:r>
                      <a:endParaRPr lang="en-US" sz="7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1105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Overall </a:t>
            </a:r>
            <a:r>
              <a:rPr lang="en-US" dirty="0" smtClean="0"/>
              <a:t>Churn </a:t>
            </a:r>
            <a:r>
              <a:rPr lang="en-US" dirty="0" smtClean="0"/>
              <a:t>Rate (cont’d)</a:t>
            </a:r>
            <a:endParaRPr lang="en-US" dirty="0"/>
          </a:p>
        </p:txBody>
      </p:sp>
      <p:sp>
        <p:nvSpPr>
          <p:cNvPr id="3" name="Content Placeholder 2"/>
          <p:cNvSpPr>
            <a:spLocks noGrp="1"/>
          </p:cNvSpPr>
          <p:nvPr>
            <p:ph idx="1"/>
          </p:nvPr>
        </p:nvSpPr>
        <p:spPr>
          <a:xfrm>
            <a:off x="381000" y="952500"/>
            <a:ext cx="3657600" cy="5221224"/>
          </a:xfrm>
        </p:spPr>
        <p:txBody>
          <a:bodyPr/>
          <a:lstStyle/>
          <a:p>
            <a:pPr marL="228600" indent="-228600">
              <a:buFont typeface="+mj-lt"/>
              <a:buAutoNum type="arabicPeriod" startAt="3"/>
            </a:pPr>
            <a:r>
              <a:rPr lang="en-US" dirty="0" smtClean="0"/>
              <a:t>Using </a:t>
            </a:r>
            <a:r>
              <a:rPr lang="en-US" b="1" dirty="0" smtClean="0">
                <a:solidFill>
                  <a:srgbClr val="295269"/>
                </a:solidFill>
                <a:latin typeface="Consolas" panose="020B0609020204030204" pitchFamily="49" charset="0"/>
              </a:rPr>
              <a:t>SELECT</a:t>
            </a:r>
            <a:r>
              <a:rPr lang="en-US" dirty="0" smtClean="0"/>
              <a:t> </a:t>
            </a:r>
            <a:r>
              <a:rPr lang="en-US" dirty="0"/>
              <a:t>and </a:t>
            </a:r>
            <a:r>
              <a:rPr lang="en-US" b="1" dirty="0" smtClean="0">
                <a:solidFill>
                  <a:srgbClr val="295269"/>
                </a:solidFill>
                <a:latin typeface="Consolas" panose="020B0609020204030204" pitchFamily="49" charset="0"/>
              </a:rPr>
              <a:t>CASE</a:t>
            </a:r>
            <a:r>
              <a:rPr lang="en-US" dirty="0" smtClean="0"/>
              <a:t>, create the </a:t>
            </a:r>
            <a:r>
              <a:rPr lang="en-US" b="1" dirty="0" smtClean="0"/>
              <a:t>status</a:t>
            </a:r>
            <a:r>
              <a:rPr lang="en-US" dirty="0" smtClean="0"/>
              <a:t> temporary table from the </a:t>
            </a:r>
            <a:r>
              <a:rPr lang="en-US" b="1" dirty="0" err="1" smtClean="0"/>
              <a:t>cross_join</a:t>
            </a:r>
            <a:r>
              <a:rPr lang="en-US" dirty="0" smtClean="0"/>
              <a:t> temporary table to determine if subscriptions were active or canceled during each month.</a:t>
            </a:r>
          </a:p>
          <a:p>
            <a:pPr marL="625475" lvl="1" indent="-228600"/>
            <a:r>
              <a:rPr lang="en-US" dirty="0" smtClean="0"/>
              <a:t>If </a:t>
            </a:r>
            <a:r>
              <a:rPr lang="en-US" b="1" dirty="0" err="1" smtClean="0"/>
              <a:t>subscription_start</a:t>
            </a:r>
            <a:r>
              <a:rPr lang="en-US" dirty="0" smtClean="0"/>
              <a:t> is less than </a:t>
            </a:r>
            <a:r>
              <a:rPr lang="en-US" b="1" dirty="0" err="1" smtClean="0"/>
              <a:t>first_day</a:t>
            </a:r>
            <a:r>
              <a:rPr lang="en-US" dirty="0" smtClean="0"/>
              <a:t> </a:t>
            </a:r>
            <a:r>
              <a:rPr lang="en-US" u="sng" dirty="0" smtClean="0"/>
              <a:t>and</a:t>
            </a:r>
            <a:r>
              <a:rPr lang="en-US" dirty="0" smtClean="0"/>
              <a:t> either </a:t>
            </a:r>
            <a:r>
              <a:rPr lang="en-US" b="1" dirty="0" err="1" smtClean="0"/>
              <a:t>subscription_end</a:t>
            </a:r>
            <a:r>
              <a:rPr lang="en-US" dirty="0" smtClean="0"/>
              <a:t> is greater than </a:t>
            </a:r>
            <a:r>
              <a:rPr lang="en-US" b="1" dirty="0" err="1" smtClean="0"/>
              <a:t>first_day</a:t>
            </a:r>
            <a:r>
              <a:rPr lang="en-US" dirty="0" smtClean="0"/>
              <a:t> or is null (i.e., the subscription has not been canceled), then set </a:t>
            </a:r>
            <a:r>
              <a:rPr lang="en-US" b="1" dirty="0" err="1" smtClean="0"/>
              <a:t>is_active</a:t>
            </a:r>
            <a:r>
              <a:rPr lang="en-US" dirty="0" smtClean="0"/>
              <a:t> to 1. Otherwise, set it to 0.</a:t>
            </a:r>
            <a:endParaRPr lang="en-US" dirty="0" smtClean="0"/>
          </a:p>
          <a:p>
            <a:pPr marL="625475" lvl="1" indent="-228600"/>
            <a:r>
              <a:rPr lang="en-US" dirty="0"/>
              <a:t>If </a:t>
            </a:r>
            <a:r>
              <a:rPr lang="en-US" b="1" dirty="0" err="1" smtClean="0"/>
              <a:t>subscription_end</a:t>
            </a:r>
            <a:r>
              <a:rPr lang="en-US" dirty="0" smtClean="0"/>
              <a:t> </a:t>
            </a:r>
            <a:r>
              <a:rPr lang="en-US" dirty="0"/>
              <a:t>is </a:t>
            </a:r>
            <a:r>
              <a:rPr lang="en-US" dirty="0" smtClean="0"/>
              <a:t>between </a:t>
            </a:r>
            <a:r>
              <a:rPr lang="en-US" b="1" dirty="0" err="1" smtClean="0"/>
              <a:t>first_day</a:t>
            </a:r>
            <a:r>
              <a:rPr lang="en-US" dirty="0" smtClean="0"/>
              <a:t> </a:t>
            </a:r>
            <a:r>
              <a:rPr lang="en-US" dirty="0"/>
              <a:t>and </a:t>
            </a:r>
            <a:r>
              <a:rPr lang="en-US" b="1" dirty="0" err="1" smtClean="0"/>
              <a:t>last_day</a:t>
            </a:r>
            <a:r>
              <a:rPr lang="en-US" dirty="0" smtClean="0"/>
              <a:t>, then </a:t>
            </a:r>
            <a:r>
              <a:rPr lang="en-US" dirty="0"/>
              <a:t>set </a:t>
            </a:r>
            <a:r>
              <a:rPr lang="en-US" b="1" dirty="0" err="1" smtClean="0"/>
              <a:t>is_canceled</a:t>
            </a:r>
            <a:r>
              <a:rPr lang="en-US" dirty="0" smtClean="0"/>
              <a:t> </a:t>
            </a:r>
            <a:r>
              <a:rPr lang="en-US" dirty="0"/>
              <a:t>to 1. Otherwise, set it to 0</a:t>
            </a:r>
            <a:r>
              <a:rPr lang="en-US" dirty="0" smtClean="0"/>
              <a:t>.</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7</a:t>
            </a:fld>
            <a:endParaRPr lang="en-US"/>
          </a:p>
        </p:txBody>
      </p:sp>
      <p:sp>
        <p:nvSpPr>
          <p:cNvPr id="7" name="Content Placeholder 6"/>
          <p:cNvSpPr>
            <a:spLocks noGrp="1"/>
          </p:cNvSpPr>
          <p:nvPr>
            <p:ph idx="13"/>
          </p:nvPr>
        </p:nvSpPr>
        <p:spPr/>
        <p:txBody>
          <a:bodyPr/>
          <a:lstStyle/>
          <a:p>
            <a:r>
              <a:rPr lang="en-US" i="1" dirty="0" smtClean="0"/>
              <a:t>-- continued from previous slide</a:t>
            </a:r>
            <a:endParaRPr lang="en-US" i="1" dirty="0" smtClean="0"/>
          </a:p>
          <a:p>
            <a:r>
              <a:rPr lang="en-US" dirty="0"/>
              <a:t>status AS (</a:t>
            </a:r>
          </a:p>
          <a:p>
            <a:r>
              <a:rPr lang="en-US" dirty="0"/>
              <a:t>  </a:t>
            </a:r>
            <a:r>
              <a:rPr lang="en-US" dirty="0" smtClean="0"/>
              <a:t>SELECT</a:t>
            </a:r>
          </a:p>
          <a:p>
            <a:r>
              <a:rPr lang="en-US" dirty="0"/>
              <a:t> </a:t>
            </a:r>
            <a:r>
              <a:rPr lang="en-US" dirty="0" smtClean="0"/>
              <a:t>   id</a:t>
            </a:r>
            <a:r>
              <a:rPr lang="en-US" dirty="0"/>
              <a:t>, </a:t>
            </a:r>
            <a:endParaRPr lang="en-US" dirty="0" smtClean="0"/>
          </a:p>
          <a:p>
            <a:r>
              <a:rPr lang="en-US" dirty="0"/>
              <a:t> </a:t>
            </a:r>
            <a:r>
              <a:rPr lang="en-US" dirty="0" smtClean="0"/>
              <a:t>   </a:t>
            </a:r>
            <a:r>
              <a:rPr lang="en-US" dirty="0" err="1" smtClean="0"/>
              <a:t>first_day</a:t>
            </a:r>
            <a:r>
              <a:rPr lang="en-US" dirty="0" smtClean="0"/>
              <a:t> </a:t>
            </a:r>
            <a:r>
              <a:rPr lang="en-US" dirty="0"/>
              <a:t>AS month, </a:t>
            </a:r>
          </a:p>
          <a:p>
            <a:r>
              <a:rPr lang="en-US" dirty="0"/>
              <a:t>    CASE</a:t>
            </a:r>
          </a:p>
          <a:p>
            <a:r>
              <a:rPr lang="en-US" dirty="0"/>
              <a:t>      WHEN </a:t>
            </a:r>
            <a:r>
              <a:rPr lang="en-US" dirty="0" err="1"/>
              <a:t>subscription_start</a:t>
            </a:r>
            <a:r>
              <a:rPr lang="en-US" dirty="0"/>
              <a:t> &lt; </a:t>
            </a:r>
            <a:r>
              <a:rPr lang="en-US" dirty="0" err="1"/>
              <a:t>first_day</a:t>
            </a:r>
            <a:r>
              <a:rPr lang="en-US" dirty="0"/>
              <a:t> </a:t>
            </a:r>
          </a:p>
          <a:p>
            <a:r>
              <a:rPr lang="en-US" dirty="0"/>
              <a:t>        AND </a:t>
            </a:r>
            <a:r>
              <a:rPr lang="en-US" dirty="0" smtClean="0"/>
              <a:t>(</a:t>
            </a:r>
            <a:r>
              <a:rPr lang="en-US" dirty="0" err="1" smtClean="0"/>
              <a:t>subscription_end</a:t>
            </a:r>
            <a:r>
              <a:rPr lang="en-US" dirty="0" smtClean="0"/>
              <a:t> </a:t>
            </a:r>
            <a:r>
              <a:rPr lang="en-US" dirty="0"/>
              <a:t>&gt; </a:t>
            </a:r>
            <a:r>
              <a:rPr lang="en-US" dirty="0" err="1"/>
              <a:t>first_day</a:t>
            </a:r>
            <a:r>
              <a:rPr lang="en-US" dirty="0"/>
              <a:t> </a:t>
            </a:r>
          </a:p>
          <a:p>
            <a:r>
              <a:rPr lang="en-US" dirty="0"/>
              <a:t>          OR </a:t>
            </a:r>
            <a:r>
              <a:rPr lang="en-US" dirty="0" err="1"/>
              <a:t>subscription_end</a:t>
            </a:r>
            <a:r>
              <a:rPr lang="en-US" dirty="0"/>
              <a:t> IS </a:t>
            </a:r>
            <a:r>
              <a:rPr lang="en-US" dirty="0" smtClean="0"/>
              <a:t>NULL) </a:t>
            </a:r>
            <a:r>
              <a:rPr lang="en-US" dirty="0"/>
              <a:t>THEN 1</a:t>
            </a:r>
          </a:p>
          <a:p>
            <a:r>
              <a:rPr lang="en-US" dirty="0"/>
              <a:t>      ELSE 0</a:t>
            </a:r>
          </a:p>
          <a:p>
            <a:r>
              <a:rPr lang="en-US" dirty="0"/>
              <a:t>    END AS </a:t>
            </a:r>
            <a:r>
              <a:rPr lang="en-US" dirty="0" err="1"/>
              <a:t>is_active</a:t>
            </a:r>
            <a:r>
              <a:rPr lang="en-US" dirty="0"/>
              <a:t>,</a:t>
            </a:r>
          </a:p>
          <a:p>
            <a:r>
              <a:rPr lang="en-US" dirty="0"/>
              <a:t>    CASE</a:t>
            </a:r>
          </a:p>
          <a:p>
            <a:r>
              <a:rPr lang="en-US" dirty="0"/>
              <a:t>      WHEN </a:t>
            </a:r>
            <a:r>
              <a:rPr lang="en-US" dirty="0" err="1"/>
              <a:t>subscription_end</a:t>
            </a:r>
            <a:r>
              <a:rPr lang="en-US" dirty="0"/>
              <a:t> BETWEEN </a:t>
            </a:r>
            <a:r>
              <a:rPr lang="en-US" dirty="0" err="1"/>
              <a:t>first_day</a:t>
            </a:r>
            <a:r>
              <a:rPr lang="en-US" dirty="0"/>
              <a:t> </a:t>
            </a:r>
          </a:p>
          <a:p>
            <a:r>
              <a:rPr lang="en-US" dirty="0"/>
              <a:t>        AND </a:t>
            </a:r>
            <a:r>
              <a:rPr lang="en-US" dirty="0" err="1"/>
              <a:t>last_day</a:t>
            </a:r>
            <a:r>
              <a:rPr lang="en-US" dirty="0"/>
              <a:t> </a:t>
            </a:r>
            <a:r>
              <a:rPr lang="en-US" dirty="0" smtClean="0"/>
              <a:t>THEN </a:t>
            </a:r>
            <a:r>
              <a:rPr lang="en-US" dirty="0"/>
              <a:t>1</a:t>
            </a:r>
          </a:p>
          <a:p>
            <a:r>
              <a:rPr lang="en-US" dirty="0"/>
              <a:t>      ELSE 0</a:t>
            </a:r>
          </a:p>
          <a:p>
            <a:r>
              <a:rPr lang="en-US" dirty="0"/>
              <a:t>    END AS </a:t>
            </a:r>
            <a:r>
              <a:rPr lang="en-US" dirty="0" err="1"/>
              <a:t>is_canceled</a:t>
            </a:r>
            <a:endParaRPr lang="en-US" dirty="0"/>
          </a:p>
          <a:p>
            <a:r>
              <a:rPr lang="en-US" dirty="0"/>
              <a:t>  FROM </a:t>
            </a:r>
            <a:r>
              <a:rPr lang="en-US" dirty="0" err="1"/>
              <a:t>cross_join</a:t>
            </a:r>
            <a:endParaRPr lang="en-US" dirty="0"/>
          </a:p>
          <a:p>
            <a:r>
              <a:rPr lang="en-US" dirty="0" smtClean="0"/>
              <a:t>),</a:t>
            </a:r>
          </a:p>
          <a:p>
            <a:r>
              <a:rPr lang="en-US" i="1" dirty="0"/>
              <a:t>-- continued </a:t>
            </a:r>
            <a:r>
              <a:rPr lang="en-US" i="1" dirty="0" smtClean="0"/>
              <a:t>on next slide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66271039"/>
              </p:ext>
            </p:extLst>
          </p:nvPr>
        </p:nvGraphicFramePr>
        <p:xfrm>
          <a:off x="8153401" y="952500"/>
          <a:ext cx="3657599" cy="2743200"/>
        </p:xfrm>
        <a:graphic>
          <a:graphicData uri="http://schemas.openxmlformats.org/drawingml/2006/table">
            <a:tbl>
              <a:tblPr firstRow="1" bandRow="1">
                <a:tableStyleId>{793D81CF-94F2-401A-BA57-92F5A7B2D0C5}</a:tableStyleId>
              </a:tblPr>
              <a:tblGrid>
                <a:gridCol w="396326"/>
                <a:gridCol w="1087091"/>
                <a:gridCol w="1087091"/>
                <a:gridCol w="1087091"/>
              </a:tblGrid>
              <a:tr h="0">
                <a:tc>
                  <a:txBody>
                    <a:bodyPr/>
                    <a:lstStyle/>
                    <a:p>
                      <a:pPr algn="ctr"/>
                      <a:r>
                        <a:rPr lang="en-US" sz="1200" dirty="0" smtClean="0"/>
                        <a:t>id</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month</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err="1" smtClean="0"/>
                        <a:t>is_active</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err="1" smtClean="0"/>
                        <a:t>is_canceled</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2017-01-01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2017-02-01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2017-03-01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2017-01-01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2017-02-01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2017-03-01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3</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2017-01-01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3</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2017-02-01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3</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2017-03-01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9135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Overall </a:t>
            </a:r>
            <a:r>
              <a:rPr lang="en-US" dirty="0" smtClean="0"/>
              <a:t>Churn </a:t>
            </a:r>
            <a:r>
              <a:rPr lang="en-US" dirty="0" smtClean="0"/>
              <a:t>Rate (cont’d)</a:t>
            </a:r>
            <a:endParaRPr lang="en-US" dirty="0"/>
          </a:p>
        </p:txBody>
      </p:sp>
      <p:sp>
        <p:nvSpPr>
          <p:cNvPr id="3" name="Content Placeholder 2"/>
          <p:cNvSpPr>
            <a:spLocks noGrp="1"/>
          </p:cNvSpPr>
          <p:nvPr>
            <p:ph idx="1"/>
          </p:nvPr>
        </p:nvSpPr>
        <p:spPr>
          <a:xfrm>
            <a:off x="381000" y="952500"/>
            <a:ext cx="3657600" cy="5221224"/>
          </a:xfrm>
        </p:spPr>
        <p:txBody>
          <a:bodyPr/>
          <a:lstStyle/>
          <a:p>
            <a:pPr marL="228600" indent="-228600">
              <a:buFont typeface="+mj-lt"/>
              <a:buAutoNum type="arabicPeriod" startAt="4"/>
            </a:pPr>
            <a:r>
              <a:rPr lang="en-US" dirty="0" smtClean="0"/>
              <a:t>Using </a:t>
            </a:r>
            <a:r>
              <a:rPr lang="en-US" b="1" dirty="0" smtClean="0">
                <a:solidFill>
                  <a:srgbClr val="295269"/>
                </a:solidFill>
                <a:latin typeface="Consolas" panose="020B0609020204030204" pitchFamily="49" charset="0"/>
              </a:rPr>
              <a:t>SELECT</a:t>
            </a:r>
            <a:r>
              <a:rPr lang="en-US" dirty="0"/>
              <a:t>, </a:t>
            </a:r>
            <a:r>
              <a:rPr lang="en-US" b="1" dirty="0" smtClean="0">
                <a:solidFill>
                  <a:srgbClr val="295269"/>
                </a:solidFill>
                <a:latin typeface="Consolas" panose="020B0609020204030204" pitchFamily="49" charset="0"/>
              </a:rPr>
              <a:t>SUM</a:t>
            </a:r>
            <a:r>
              <a:rPr lang="en-US" dirty="0" smtClean="0"/>
              <a:t>, and </a:t>
            </a:r>
            <a:r>
              <a:rPr lang="en-US" b="1" dirty="0" smtClean="0">
                <a:solidFill>
                  <a:srgbClr val="295269"/>
                </a:solidFill>
                <a:latin typeface="Consolas" panose="020B0609020204030204" pitchFamily="49" charset="0"/>
              </a:rPr>
              <a:t>GROUP BY</a:t>
            </a:r>
            <a:r>
              <a:rPr lang="en-US" dirty="0" smtClean="0"/>
              <a:t>, create the </a:t>
            </a:r>
            <a:r>
              <a:rPr lang="en-US" b="1" dirty="0" err="1" smtClean="0"/>
              <a:t>status_aggregate</a:t>
            </a:r>
            <a:r>
              <a:rPr lang="en-US" dirty="0" smtClean="0"/>
              <a:t> temporary table from the </a:t>
            </a:r>
            <a:r>
              <a:rPr lang="en-US" b="1" dirty="0"/>
              <a:t>status</a:t>
            </a:r>
            <a:r>
              <a:rPr lang="en-US" dirty="0" smtClean="0"/>
              <a:t> temporary table to aggregate active or canceled subscriptions for </a:t>
            </a:r>
            <a:r>
              <a:rPr lang="en-US" dirty="0"/>
              <a:t>each month </a:t>
            </a:r>
            <a:r>
              <a:rPr lang="en-US" dirty="0" smtClean="0"/>
              <a:t>by </a:t>
            </a:r>
            <a:r>
              <a:rPr lang="en-US" dirty="0"/>
              <a:t>summing the </a:t>
            </a:r>
            <a:r>
              <a:rPr lang="en-US" b="1" dirty="0" err="1"/>
              <a:t>is_active</a:t>
            </a:r>
            <a:r>
              <a:rPr lang="en-US" b="1" dirty="0"/>
              <a:t> </a:t>
            </a:r>
            <a:r>
              <a:rPr lang="en-US" dirty="0"/>
              <a:t>and </a:t>
            </a:r>
            <a:r>
              <a:rPr lang="en-US" b="1" dirty="0" err="1"/>
              <a:t>is_canceled</a:t>
            </a:r>
            <a:r>
              <a:rPr lang="en-US" b="1" dirty="0"/>
              <a:t> </a:t>
            </a:r>
            <a:r>
              <a:rPr lang="en-US" dirty="0" smtClean="0"/>
              <a:t>fields:</a:t>
            </a:r>
            <a:endParaRPr lang="en-US" dirty="0" smtClean="0"/>
          </a:p>
          <a:p>
            <a:pPr marL="625475" lvl="1" indent="-228600"/>
            <a:r>
              <a:rPr lang="en-US" b="1" dirty="0" smtClean="0"/>
              <a:t>active</a:t>
            </a:r>
          </a:p>
          <a:p>
            <a:pPr marL="625475" lvl="1" indent="-228600"/>
            <a:r>
              <a:rPr lang="en-US" b="1" dirty="0" smtClean="0"/>
              <a:t>canceled</a:t>
            </a:r>
          </a:p>
          <a:p>
            <a:pPr marL="228600" indent="-228600">
              <a:buFont typeface="+mj-lt"/>
              <a:buAutoNum type="arabicPeriod" startAt="5"/>
            </a:pPr>
            <a:r>
              <a:rPr lang="en-US" dirty="0" smtClean="0"/>
              <a:t>Using </a:t>
            </a:r>
            <a:r>
              <a:rPr lang="en-US" b="1" dirty="0" smtClean="0">
                <a:solidFill>
                  <a:srgbClr val="295269"/>
                </a:solidFill>
                <a:latin typeface="Consolas" panose="020B0609020204030204" pitchFamily="49" charset="0"/>
              </a:rPr>
              <a:t>SELECT</a:t>
            </a:r>
            <a:r>
              <a:rPr lang="en-US" dirty="0" smtClean="0"/>
              <a:t>, calculate the </a:t>
            </a:r>
            <a:r>
              <a:rPr lang="en-US" b="1" dirty="0" err="1" smtClean="0"/>
              <a:t>churn_rate</a:t>
            </a:r>
            <a:r>
              <a:rPr lang="en-US" dirty="0" smtClean="0"/>
              <a:t> for each month by dividing </a:t>
            </a:r>
            <a:r>
              <a:rPr lang="en-US" b="1" dirty="0" err="1" smtClean="0"/>
              <a:t>sum_canceled</a:t>
            </a:r>
            <a:r>
              <a:rPr lang="en-US" dirty="0" smtClean="0"/>
              <a:t> (</a:t>
            </a:r>
            <a:r>
              <a:rPr lang="en-US" i="1" dirty="0" smtClean="0"/>
              <a:t>cancelations</a:t>
            </a:r>
            <a:r>
              <a:rPr lang="en-US" dirty="0" smtClean="0"/>
              <a:t>) by </a:t>
            </a:r>
            <a:r>
              <a:rPr lang="en-US" b="1" dirty="0" err="1" smtClean="0"/>
              <a:t>sum_active</a:t>
            </a:r>
            <a:r>
              <a:rPr lang="en-US" dirty="0" smtClean="0"/>
              <a:t> (</a:t>
            </a:r>
            <a:r>
              <a:rPr lang="en-US" i="1" dirty="0" smtClean="0"/>
              <a:t>total subscribers</a:t>
            </a:r>
            <a:r>
              <a:rPr lang="en-US" dirty="0" smtClean="0"/>
              <a:t>):</a:t>
            </a:r>
          </a:p>
          <a:p>
            <a:pPr marL="625475" lvl="1" indent="-228600"/>
            <a:endParaRPr lang="en-US" dirty="0" smtClean="0"/>
          </a:p>
          <a:p>
            <a:pPr marL="625475" lvl="1" indent="-228600"/>
            <a:endParaRPr lang="en-US" dirty="0"/>
          </a:p>
          <a:p>
            <a:pPr marL="625475" lvl="1" indent="-228600"/>
            <a:r>
              <a:rPr lang="en-US" dirty="0" smtClean="0"/>
              <a:t>Note: Multiply the formula by 1.0 to force the result to be a floating point (decimal) number. </a:t>
            </a:r>
          </a:p>
          <a:p>
            <a:pPr marL="228600" indent="-228600">
              <a:buFont typeface="+mj-lt"/>
              <a:buAutoNum type="arabicPeriod" startAt="5"/>
            </a:pP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8</a:t>
            </a:fld>
            <a:endParaRPr lang="en-US"/>
          </a:p>
        </p:txBody>
      </p:sp>
      <p:sp>
        <p:nvSpPr>
          <p:cNvPr id="7" name="Content Placeholder 6"/>
          <p:cNvSpPr>
            <a:spLocks noGrp="1"/>
          </p:cNvSpPr>
          <p:nvPr>
            <p:ph idx="13"/>
          </p:nvPr>
        </p:nvSpPr>
        <p:spPr/>
        <p:txBody>
          <a:bodyPr/>
          <a:lstStyle/>
          <a:p>
            <a:r>
              <a:rPr lang="en-US" i="1" dirty="0" smtClean="0"/>
              <a:t>-- continued from previous slide</a:t>
            </a:r>
            <a:endParaRPr lang="en-US" i="1" dirty="0" smtClean="0"/>
          </a:p>
          <a:p>
            <a:r>
              <a:rPr lang="en-US" dirty="0" err="1"/>
              <a:t>status_aggregate</a:t>
            </a:r>
            <a:r>
              <a:rPr lang="en-US" dirty="0"/>
              <a:t> </a:t>
            </a:r>
            <a:r>
              <a:rPr lang="en-US" dirty="0" smtClean="0"/>
              <a:t>AS (</a:t>
            </a:r>
          </a:p>
          <a:p>
            <a:r>
              <a:rPr lang="en-US" dirty="0"/>
              <a:t> </a:t>
            </a:r>
            <a:r>
              <a:rPr lang="en-US" dirty="0" smtClean="0"/>
              <a:t>  SELECT month</a:t>
            </a:r>
            <a:r>
              <a:rPr lang="en-US" dirty="0"/>
              <a:t>, </a:t>
            </a:r>
          </a:p>
          <a:p>
            <a:r>
              <a:rPr lang="en-US" dirty="0"/>
              <a:t>   </a:t>
            </a:r>
            <a:r>
              <a:rPr lang="en-US" dirty="0" smtClean="0"/>
              <a:t>   SUM(</a:t>
            </a:r>
            <a:r>
              <a:rPr lang="en-US" dirty="0" err="1" smtClean="0"/>
              <a:t>is_active</a:t>
            </a:r>
            <a:r>
              <a:rPr lang="en-US" dirty="0"/>
              <a:t>) </a:t>
            </a:r>
            <a:r>
              <a:rPr lang="en-US" dirty="0" smtClean="0"/>
              <a:t>AS active</a:t>
            </a:r>
            <a:r>
              <a:rPr lang="en-US" dirty="0"/>
              <a:t>, </a:t>
            </a:r>
          </a:p>
          <a:p>
            <a:r>
              <a:rPr lang="en-US" dirty="0" smtClean="0"/>
              <a:t>      SUM(</a:t>
            </a:r>
            <a:r>
              <a:rPr lang="en-US" dirty="0" err="1" smtClean="0"/>
              <a:t>is_canceled</a:t>
            </a:r>
            <a:r>
              <a:rPr lang="en-US" dirty="0"/>
              <a:t>) </a:t>
            </a:r>
            <a:r>
              <a:rPr lang="en-US" dirty="0" smtClean="0"/>
              <a:t>AS canceled</a:t>
            </a:r>
            <a:endParaRPr lang="en-US" dirty="0"/>
          </a:p>
          <a:p>
            <a:r>
              <a:rPr lang="en-US" dirty="0" smtClean="0"/>
              <a:t>   FROM status</a:t>
            </a:r>
            <a:endParaRPr lang="en-US" dirty="0"/>
          </a:p>
          <a:p>
            <a:r>
              <a:rPr lang="en-US" dirty="0" smtClean="0"/>
              <a:t>   GROUP BY month</a:t>
            </a:r>
          </a:p>
          <a:p>
            <a:r>
              <a:rPr lang="en-US" dirty="0"/>
              <a:t> </a:t>
            </a:r>
            <a:r>
              <a:rPr lang="en-US" dirty="0" smtClean="0"/>
              <a:t>  ORDER BY month</a:t>
            </a:r>
          </a:p>
          <a:p>
            <a:r>
              <a:rPr lang="en-US" dirty="0" smtClean="0"/>
              <a:t>)</a:t>
            </a:r>
          </a:p>
          <a:p>
            <a:r>
              <a:rPr lang="en-US" dirty="0" smtClean="0"/>
              <a:t>SELECT</a:t>
            </a:r>
            <a:endParaRPr lang="en-US" dirty="0"/>
          </a:p>
          <a:p>
            <a:r>
              <a:rPr lang="en-US" dirty="0"/>
              <a:t>  month, </a:t>
            </a:r>
          </a:p>
          <a:p>
            <a:r>
              <a:rPr lang="en-US" dirty="0" smtClean="0"/>
              <a:t>  1.0 </a:t>
            </a:r>
            <a:r>
              <a:rPr lang="en-US" dirty="0"/>
              <a:t>* </a:t>
            </a:r>
            <a:r>
              <a:rPr lang="en-US" dirty="0" err="1"/>
              <a:t>sum_canceled</a:t>
            </a:r>
            <a:r>
              <a:rPr lang="en-US" dirty="0"/>
              <a:t> / </a:t>
            </a:r>
            <a:r>
              <a:rPr lang="en-US" dirty="0" err="1"/>
              <a:t>sum_active</a:t>
            </a:r>
            <a:r>
              <a:rPr lang="en-US" dirty="0"/>
              <a:t> </a:t>
            </a:r>
            <a:r>
              <a:rPr lang="en-US" dirty="0" smtClean="0"/>
              <a:t>AS</a:t>
            </a:r>
          </a:p>
          <a:p>
            <a:r>
              <a:rPr lang="en-US" dirty="0"/>
              <a:t> </a:t>
            </a:r>
            <a:r>
              <a:rPr lang="en-US" dirty="0" smtClean="0"/>
              <a:t>   </a:t>
            </a:r>
            <a:r>
              <a:rPr lang="en-US" dirty="0" err="1" smtClean="0"/>
              <a:t>churn_rate</a:t>
            </a:r>
            <a:endParaRPr lang="en-US" dirty="0"/>
          </a:p>
          <a:p>
            <a:r>
              <a:rPr lang="en-US" dirty="0"/>
              <a:t>FROM </a:t>
            </a:r>
            <a:r>
              <a:rPr lang="en-US" dirty="0" err="1"/>
              <a:t>status_aggregate</a:t>
            </a:r>
            <a:r>
              <a:rPr lang="en-US"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723920935"/>
              </p:ext>
            </p:extLst>
          </p:nvPr>
        </p:nvGraphicFramePr>
        <p:xfrm>
          <a:off x="8149393" y="952500"/>
          <a:ext cx="3657600" cy="1097280"/>
        </p:xfrm>
        <a:graphic>
          <a:graphicData uri="http://schemas.openxmlformats.org/drawingml/2006/table">
            <a:tbl>
              <a:tblPr firstRow="1" bandRow="1">
                <a:tableStyleId>{793D81CF-94F2-401A-BA57-92F5A7B2D0C5}</a:tableStyleId>
              </a:tblPr>
              <a:tblGrid>
                <a:gridCol w="1219200"/>
                <a:gridCol w="1219200"/>
                <a:gridCol w="1219200"/>
              </a:tblGrid>
              <a:tr h="0">
                <a:tc>
                  <a:txBody>
                    <a:bodyPr/>
                    <a:lstStyle/>
                    <a:p>
                      <a:pPr algn="ctr"/>
                      <a:r>
                        <a:rPr lang="en-US" sz="1200" dirty="0" smtClean="0"/>
                        <a:t>month</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active</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canceled</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dirty="0" smtClean="0"/>
                        <a:t>2017-01-01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569</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92</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2017-02-01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980</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186</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2017-03-01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1247</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342</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03721620"/>
              </p:ext>
            </p:extLst>
          </p:nvPr>
        </p:nvGraphicFramePr>
        <p:xfrm>
          <a:off x="8149393" y="2289048"/>
          <a:ext cx="3657600" cy="1097280"/>
        </p:xfrm>
        <a:graphic>
          <a:graphicData uri="http://schemas.openxmlformats.org/drawingml/2006/table">
            <a:tbl>
              <a:tblPr firstRow="1" bandRow="1">
                <a:tableStyleId>{793D81CF-94F2-401A-BA57-92F5A7B2D0C5}</a:tableStyleId>
              </a:tblPr>
              <a:tblGrid>
                <a:gridCol w="1219200"/>
                <a:gridCol w="2438400"/>
              </a:tblGrid>
              <a:tr h="0">
                <a:tc>
                  <a:txBody>
                    <a:bodyPr/>
                    <a:lstStyle/>
                    <a:p>
                      <a:pPr algn="ctr"/>
                      <a:r>
                        <a:rPr lang="en-US" sz="1200" dirty="0" smtClean="0"/>
                        <a:t>month</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err="1" smtClean="0"/>
                        <a:t>churn_rate</a:t>
                      </a: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dirty="0" smtClean="0"/>
                        <a:t>2017-01-01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0.161687170474517</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2017-02-01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0.189795918367347</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dirty="0" smtClean="0"/>
                        <a:t>2017-03-01</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0.274258219727346</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12" name="TextBox 11"/>
              <p:cNvSpPr txBox="1"/>
              <p:nvPr/>
            </p:nvSpPr>
            <p:spPr>
              <a:xfrm>
                <a:off x="1106837" y="3200400"/>
                <a:ext cx="2205925" cy="3506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𝑐h𝑢𝑟𝑛</m:t>
                      </m:r>
                      <m:r>
                        <a:rPr lang="en-US" sz="1200" b="0" i="1" smtClean="0">
                          <a:latin typeface="Cambria Math" panose="02040503050406030204" pitchFamily="18" charset="0"/>
                        </a:rPr>
                        <m:t> </m:t>
                      </m:r>
                      <m:r>
                        <a:rPr lang="en-US" sz="1200" b="0" i="1" smtClean="0">
                          <a:latin typeface="Cambria Math" panose="02040503050406030204" pitchFamily="18" charset="0"/>
                        </a:rPr>
                        <m:t>𝑟𝑎𝑡𝑒</m:t>
                      </m:r>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𝑐𝑎𝑛𝑐𝑒𝑙𝑎𝑡𝑖𝑜𝑛𝑠</m:t>
                          </m:r>
                        </m:num>
                        <m:den>
                          <m:r>
                            <a:rPr lang="en-US" sz="1200" b="0" i="1" smtClean="0">
                              <a:latin typeface="Cambria Math" panose="02040503050406030204" pitchFamily="18" charset="0"/>
                            </a:rPr>
                            <m:t>𝑡𝑜𝑡𝑎𝑙</m:t>
                          </m:r>
                          <m:r>
                            <a:rPr lang="en-US" sz="1200" b="0" i="1" smtClean="0">
                              <a:latin typeface="Cambria Math" panose="02040503050406030204" pitchFamily="18" charset="0"/>
                            </a:rPr>
                            <m:t> </m:t>
                          </m:r>
                          <m:r>
                            <a:rPr lang="en-US" sz="1200" b="0" i="1" smtClean="0">
                              <a:latin typeface="Cambria Math" panose="02040503050406030204" pitchFamily="18" charset="0"/>
                            </a:rPr>
                            <m:t>𝑠𝑢𝑏𝑠𝑐𝑟𝑖𝑏𝑒𝑟𝑠</m:t>
                          </m:r>
                        </m:den>
                      </m:f>
                    </m:oMath>
                  </m:oMathPara>
                </a14:m>
                <a:endParaRPr lang="en-US" sz="1200" dirty="0">
                  <a:latin typeface="Segoe UI" panose="020B0502040204020203" pitchFamily="34" charset="0"/>
                  <a:cs typeface="Segoe UI" panose="020B0502040204020203"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106837" y="3200400"/>
                <a:ext cx="2205925" cy="350673"/>
              </a:xfrm>
              <a:prstGeom prst="rect">
                <a:avLst/>
              </a:prstGeom>
              <a:blipFill rotWithShape="0">
                <a:blip r:embed="rId2"/>
                <a:stretch>
                  <a:fillRect l="-1385" t="-3448" r="-1385" b="-13793"/>
                </a:stretch>
              </a:blipFill>
            </p:spPr>
            <p:txBody>
              <a:bodyPr/>
              <a:lstStyle/>
              <a:p>
                <a:r>
                  <a:rPr lang="en-US">
                    <a:noFill/>
                  </a:rPr>
                  <a:t> </a:t>
                </a:r>
              </a:p>
            </p:txBody>
          </p:sp>
        </mc:Fallback>
      </mc:AlternateContent>
    </p:spTree>
    <p:extLst>
      <p:ext uri="{BB962C8B-B14F-4D97-AF65-F5344CB8AC3E}">
        <p14:creationId xmlns:p14="http://schemas.microsoft.com/office/powerpoint/2010/main" val="105136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2.4	Overall </a:t>
            </a:r>
            <a:r>
              <a:rPr lang="en-US" dirty="0"/>
              <a:t>Churn </a:t>
            </a:r>
            <a:r>
              <a:rPr lang="en-US" dirty="0" smtClean="0"/>
              <a:t>Rate</a:t>
            </a:r>
            <a:r>
              <a:rPr lang="en-US" dirty="0"/>
              <a:t> (cont’d)</a:t>
            </a:r>
          </a:p>
        </p:txBody>
      </p:sp>
      <p:sp>
        <p:nvSpPr>
          <p:cNvPr id="11" name="Content Placeholder 10"/>
          <p:cNvSpPr>
            <a:spLocks noGrp="1"/>
          </p:cNvSpPr>
          <p:nvPr>
            <p:ph idx="1"/>
          </p:nvPr>
        </p:nvSpPr>
        <p:spPr>
          <a:xfrm>
            <a:off x="381000" y="952499"/>
            <a:ext cx="5600700" cy="1905002"/>
          </a:xfrm>
        </p:spPr>
        <p:txBody>
          <a:bodyPr>
            <a:normAutofit/>
          </a:bodyPr>
          <a:lstStyle/>
          <a:p>
            <a:r>
              <a:rPr lang="en-US" dirty="0" smtClean="0"/>
              <a:t>The overall churn rate increased in both February and March, rising from </a:t>
            </a:r>
            <a:r>
              <a:rPr lang="en-US" b="1" dirty="0" smtClean="0"/>
              <a:t>16.17%</a:t>
            </a:r>
            <a:r>
              <a:rPr lang="en-US" dirty="0" smtClean="0"/>
              <a:t> to </a:t>
            </a:r>
            <a:r>
              <a:rPr lang="en-US" b="1" dirty="0" smtClean="0"/>
              <a:t>27.43%</a:t>
            </a:r>
            <a:r>
              <a:rPr lang="en-US" dirty="0" smtClean="0"/>
              <a:t> during the 3-month period.</a:t>
            </a:r>
          </a:p>
          <a:p>
            <a:r>
              <a:rPr lang="en-US" dirty="0" smtClean="0"/>
              <a:t>Compared to January:</a:t>
            </a:r>
          </a:p>
          <a:p>
            <a:pPr marL="171450" indent="-171450">
              <a:buFont typeface="Arial" panose="020B0604020202020204" pitchFamily="34" charset="0"/>
              <a:buChar char="•"/>
            </a:pPr>
            <a:r>
              <a:rPr lang="en-US" dirty="0" smtClean="0"/>
              <a:t>February – Users canceled </a:t>
            </a:r>
            <a:r>
              <a:rPr lang="en-US" dirty="0"/>
              <a:t>at a </a:t>
            </a:r>
            <a:r>
              <a:rPr lang="en-US" b="1" dirty="0" smtClean="0"/>
              <a:t>17.38%</a:t>
            </a:r>
            <a:r>
              <a:rPr lang="en-US" dirty="0" smtClean="0"/>
              <a:t> higher rate.</a:t>
            </a:r>
          </a:p>
          <a:p>
            <a:pPr marL="171450" indent="-171450">
              <a:buFont typeface="Arial" panose="020B0604020202020204" pitchFamily="34" charset="0"/>
              <a:buChar char="•"/>
            </a:pPr>
            <a:r>
              <a:rPr lang="en-US" dirty="0" smtClean="0"/>
              <a:t>March – </a:t>
            </a:r>
            <a:r>
              <a:rPr lang="en-US" dirty="0"/>
              <a:t>Users </a:t>
            </a:r>
            <a:r>
              <a:rPr lang="en-US" dirty="0" smtClean="0"/>
              <a:t>canceled at a </a:t>
            </a:r>
            <a:r>
              <a:rPr lang="en-US" b="1" dirty="0" smtClean="0"/>
              <a:t>69.62</a:t>
            </a:r>
            <a:r>
              <a:rPr lang="en-US" b="1" dirty="0"/>
              <a:t>%</a:t>
            </a:r>
            <a:r>
              <a:rPr lang="en-US" dirty="0"/>
              <a:t> higher </a:t>
            </a:r>
            <a:r>
              <a:rPr lang="en-US" dirty="0" smtClean="0"/>
              <a:t>rate (44.50% higher than February).</a:t>
            </a:r>
          </a:p>
          <a:p>
            <a:r>
              <a:rPr lang="en-US" dirty="0" smtClean="0"/>
              <a:t>Additional analysis should be performed to determine if the churn rate differs by segment.</a:t>
            </a:r>
            <a:endParaRPr lang="en-US" dirty="0"/>
          </a:p>
        </p:txBody>
      </p:sp>
      <p:sp>
        <p:nvSpPr>
          <p:cNvPr id="4" name="Date Placeholder 3"/>
          <p:cNvSpPr>
            <a:spLocks noGrp="1"/>
          </p:cNvSpPr>
          <p:nvPr>
            <p:ph type="dt" sz="half" idx="10"/>
          </p:nvPr>
        </p:nvSpPr>
        <p:spPr/>
        <p:txBody>
          <a:bodyPr/>
          <a:lstStyle/>
          <a:p>
            <a:r>
              <a:rPr lang="en-US" smtClean="0"/>
              <a:t>9/17/2018</a:t>
            </a:r>
            <a:endParaRPr lang="en-US"/>
          </a:p>
        </p:txBody>
      </p:sp>
      <p:sp>
        <p:nvSpPr>
          <p:cNvPr id="5" name="Footer Placeholder 4"/>
          <p:cNvSpPr>
            <a:spLocks noGrp="1"/>
          </p:cNvSpPr>
          <p:nvPr>
            <p:ph type="ftr" sz="quarter" idx="11"/>
          </p:nvPr>
        </p:nvSpPr>
        <p:spPr/>
        <p:txBody>
          <a:bodyPr/>
          <a:lstStyle/>
          <a:p>
            <a:r>
              <a:rPr lang="en-US" smtClean="0"/>
              <a:t>Robert Ford | Learn SQL from Scratch</a:t>
            </a:r>
            <a:endParaRPr lang="en-US"/>
          </a:p>
        </p:txBody>
      </p:sp>
      <p:sp>
        <p:nvSpPr>
          <p:cNvPr id="6" name="Slide Number Placeholder 5"/>
          <p:cNvSpPr>
            <a:spLocks noGrp="1"/>
          </p:cNvSpPr>
          <p:nvPr>
            <p:ph type="sldNum" sz="quarter" idx="12"/>
          </p:nvPr>
        </p:nvSpPr>
        <p:spPr/>
        <p:txBody>
          <a:bodyPr/>
          <a:lstStyle/>
          <a:p>
            <a:fld id="{D387083D-4924-44F7-A9D1-835E359FA792}" type="slidenum">
              <a:rPr lang="en-US" smtClean="0"/>
              <a:t>9</a:t>
            </a:fld>
            <a:endParaRPr lang="en-US"/>
          </a:p>
        </p:txBody>
      </p:sp>
      <p:graphicFrame>
        <p:nvGraphicFramePr>
          <p:cNvPr id="10" name="Chart 9"/>
          <p:cNvGraphicFramePr/>
          <p:nvPr>
            <p:extLst>
              <p:ext uri="{D42A27DB-BD31-4B8C-83A1-F6EECF244321}">
                <p14:modId xmlns:p14="http://schemas.microsoft.com/office/powerpoint/2010/main" val="183078558"/>
              </p:ext>
            </p:extLst>
          </p:nvPr>
        </p:nvGraphicFramePr>
        <p:xfrm>
          <a:off x="386048" y="3096767"/>
          <a:ext cx="5595551" cy="2404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658736312"/>
              </p:ext>
            </p:extLst>
          </p:nvPr>
        </p:nvGraphicFramePr>
        <p:xfrm>
          <a:off x="6210303" y="952499"/>
          <a:ext cx="5611256" cy="1280160"/>
        </p:xfrm>
        <a:graphic>
          <a:graphicData uri="http://schemas.openxmlformats.org/drawingml/2006/table">
            <a:tbl>
              <a:tblPr firstRow="1" firstCol="1" bandRow="1">
                <a:tableStyleId>{793D81CF-94F2-401A-BA57-92F5A7B2D0C5}</a:tableStyleId>
              </a:tblPr>
              <a:tblGrid>
                <a:gridCol w="1226214"/>
                <a:gridCol w="737330"/>
                <a:gridCol w="911928"/>
                <a:gridCol w="911928"/>
                <a:gridCol w="911928"/>
                <a:gridCol w="911928"/>
              </a:tblGrid>
              <a:tr h="0">
                <a:tc>
                  <a:txBody>
                    <a:bodyPr/>
                    <a:lstStyle/>
                    <a:p>
                      <a:pPr algn="ctr"/>
                      <a:r>
                        <a:rPr lang="en-US" sz="1200" dirty="0" smtClean="0"/>
                        <a:t>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dirty="0" smtClean="0"/>
                        <a:t>Churn</a:t>
                      </a:r>
                      <a:br>
                        <a:rPr lang="en-US" sz="1200" dirty="0" smtClean="0"/>
                      </a:br>
                      <a:r>
                        <a:rPr lang="en-US" sz="1200" dirty="0" smtClean="0"/>
                        <a:t>Rate</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algn="ctr"/>
                      <a:r>
                        <a:rPr lang="en-US" sz="1200" dirty="0" smtClean="0">
                          <a:solidFill>
                            <a:schemeClr val="bg1"/>
                          </a:solidFill>
                        </a:rPr>
                        <a:t>Change from</a:t>
                      </a:r>
                      <a:br>
                        <a:rPr lang="en-US" sz="1200" dirty="0" smtClean="0">
                          <a:solidFill>
                            <a:schemeClr val="bg1"/>
                          </a:solidFill>
                        </a:rPr>
                      </a:br>
                      <a:r>
                        <a:rPr lang="en-US" sz="1200" dirty="0" smtClean="0">
                          <a:solidFill>
                            <a:schemeClr val="bg1"/>
                          </a:solidFill>
                        </a:rPr>
                        <a:t>Prior Month</a:t>
                      </a:r>
                      <a:endParaRPr lang="en-US" sz="1200" dirty="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Change</a:t>
                      </a:r>
                      <a:r>
                        <a:rPr lang="en-US" sz="1200" baseline="0" dirty="0" smtClean="0">
                          <a:solidFill>
                            <a:schemeClr val="bg1"/>
                          </a:solidFill>
                        </a:rPr>
                        <a:t> from</a:t>
                      </a:r>
                      <a:br>
                        <a:rPr lang="en-US" sz="1200" baseline="0" dirty="0" smtClean="0">
                          <a:solidFill>
                            <a:schemeClr val="bg1"/>
                          </a:solidFill>
                        </a:rPr>
                      </a:br>
                      <a:r>
                        <a:rPr lang="en-US" sz="1200" baseline="0" dirty="0" smtClean="0">
                          <a:solidFill>
                            <a:schemeClr val="bg1"/>
                          </a:solidFill>
                        </a:rPr>
                        <a:t>January</a:t>
                      </a:r>
                      <a:endParaRPr lang="en-US" sz="1200" dirty="0" smtClean="0">
                        <a:solidFill>
                          <a:schemeClr val="bg1"/>
                        </a:solidFill>
                      </a:endParaRPr>
                    </a:p>
                  </a:txBody>
                  <a:tcPr anchor="b">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hMerge="1">
                  <a:txBody>
                    <a:bodyPr/>
                    <a:lstStyle/>
                    <a:p>
                      <a:pPr algn="ctr"/>
                      <a:endParaRPr lang="en-US" sz="1200"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r>
              <a:tr h="0">
                <a:tc>
                  <a:txBody>
                    <a:bodyPr/>
                    <a:lstStyle/>
                    <a:p>
                      <a:pPr algn="ctr"/>
                      <a:r>
                        <a:rPr lang="en-US" sz="1200" b="1" dirty="0" smtClean="0">
                          <a:solidFill>
                            <a:schemeClr val="bg1"/>
                          </a:solidFill>
                        </a:rPr>
                        <a:t>January 2017</a:t>
                      </a:r>
                      <a:endParaRPr lang="en-US" sz="1200" b="1"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b="1" dirty="0" smtClean="0"/>
                        <a:t>16.17%</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b="1" dirty="0" smtClean="0">
                          <a:solidFill>
                            <a:schemeClr val="bg1"/>
                          </a:solidFill>
                        </a:rPr>
                        <a:t>February 2017</a:t>
                      </a:r>
                      <a:endParaRPr lang="en-US" sz="1200" b="1"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b="1" dirty="0" smtClean="0"/>
                        <a:t>18.98%</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+2.81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smtClean="0"/>
                        <a:t>+17.38%</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a:t>
                      </a:r>
                      <a:r>
                        <a:rPr lang="en-US" sz="1200" dirty="0" smtClean="0"/>
                        <a:t>2.81</a:t>
                      </a:r>
                      <a:r>
                        <a:rPr lang="en-US" sz="1200" baseline="0" dirty="0" smtClean="0"/>
                        <a:t>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smtClean="0"/>
                        <a:t>+17.38%</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r h="0">
                <a:tc>
                  <a:txBody>
                    <a:bodyPr/>
                    <a:lstStyle/>
                    <a:p>
                      <a:pPr algn="ctr"/>
                      <a:r>
                        <a:rPr lang="en-US" sz="1200" b="1" dirty="0" smtClean="0">
                          <a:solidFill>
                            <a:schemeClr val="bg1"/>
                          </a:solidFill>
                        </a:rPr>
                        <a:t>March 2017</a:t>
                      </a:r>
                      <a:endParaRPr lang="en-US" sz="1200" b="1" dirty="0">
                        <a:solidFill>
                          <a:schemeClr val="bg1"/>
                        </a:solidFill>
                      </a:endParaRPr>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solidFill>
                      <a:srgbClr val="295269"/>
                    </a:solidFill>
                  </a:tcPr>
                </a:tc>
                <a:tc>
                  <a:txBody>
                    <a:bodyPr/>
                    <a:lstStyle/>
                    <a:p>
                      <a:pPr algn="ctr"/>
                      <a:r>
                        <a:rPr lang="en-US" sz="1200" b="1" dirty="0" smtClean="0"/>
                        <a:t>27.43%</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+8.45</a:t>
                      </a:r>
                      <a:r>
                        <a:rPr lang="en-US" sz="1200" baseline="0" dirty="0" smtClean="0"/>
                        <a:t>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b="1" dirty="0" smtClean="0"/>
                        <a:t>+44.50%</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dirty="0" smtClean="0"/>
                        <a:t>+11.26</a:t>
                      </a:r>
                      <a:r>
                        <a:rPr lang="en-US" sz="1200" baseline="0" dirty="0" smtClean="0"/>
                        <a:t> pp</a:t>
                      </a:r>
                      <a:endParaRPr lang="en-US" sz="1200"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c>
                  <a:txBody>
                    <a:bodyPr/>
                    <a:lstStyle/>
                    <a:p>
                      <a:pPr algn="ctr"/>
                      <a:r>
                        <a:rPr lang="en-US" sz="1200" b="1" dirty="0" smtClean="0"/>
                        <a:t>+69.62%</a:t>
                      </a:r>
                      <a:endParaRPr lang="en-US" sz="1200" b="1" dirty="0"/>
                    </a:p>
                  </a:txBody>
                  <a:tcPr>
                    <a:lnL w="9525" cap="flat" cmpd="sng" algn="ctr">
                      <a:solidFill>
                        <a:srgbClr val="B7B7B7"/>
                      </a:solidFill>
                      <a:prstDash val="solid"/>
                      <a:round/>
                      <a:headEnd type="none" w="med" len="med"/>
                      <a:tailEnd type="none" w="med" len="med"/>
                    </a:lnL>
                    <a:lnR w="9525" cap="flat" cmpd="sng" algn="ctr">
                      <a:solidFill>
                        <a:srgbClr val="B7B7B7"/>
                      </a:solidFill>
                      <a:prstDash val="solid"/>
                      <a:round/>
                      <a:headEnd type="none" w="med" len="med"/>
                      <a:tailEnd type="none" w="med" len="med"/>
                    </a:lnR>
                    <a:lnT w="9525" cap="flat" cmpd="sng" algn="ctr">
                      <a:solidFill>
                        <a:srgbClr val="B7B7B7"/>
                      </a:solidFill>
                      <a:prstDash val="solid"/>
                      <a:round/>
                      <a:headEnd type="none" w="med" len="med"/>
                      <a:tailEnd type="none" w="med" len="med"/>
                    </a:lnT>
                    <a:lnB w="9525" cap="flat" cmpd="sng" algn="ctr">
                      <a:solidFill>
                        <a:srgbClr val="B7B7B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5676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2123</Words>
  <Application>Microsoft Office PowerPoint</Application>
  <PresentationFormat>Widescreen</PresentationFormat>
  <Paragraphs>695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Consolas</vt:lpstr>
      <vt:lpstr>Segoe UI</vt:lpstr>
      <vt:lpstr>Office Theme</vt:lpstr>
      <vt:lpstr>CodeFlix Churn Rates</vt:lpstr>
      <vt:lpstr>Table of Contents</vt:lpstr>
      <vt:lpstr>1. Get Familiar with CodeFlix</vt:lpstr>
      <vt:lpstr>1.1 Get Familiar with CodeFlix</vt:lpstr>
      <vt:lpstr>2. Overall Churn Rate</vt:lpstr>
      <vt:lpstr>2.1 Overall Churn Rate</vt:lpstr>
      <vt:lpstr>2.2 Overall Churn Rate (cont’d)</vt:lpstr>
      <vt:lpstr>2.3 Overall Churn Rate (cont’d)</vt:lpstr>
      <vt:lpstr>2.4 Overall Churn Rate (cont’d)</vt:lpstr>
      <vt:lpstr>3. Compare Churn Rates Between Segments</vt:lpstr>
      <vt:lpstr>3.1 Compare Churn Rates Between Segments</vt:lpstr>
      <vt:lpstr>3.2 Compare Churn Rates Between Segments (cont’d.)</vt:lpstr>
      <vt:lpstr>3.3 Compare Churn Rates Between Segments (cont’d.)</vt:lpstr>
      <vt:lpstr>3.4  Compare Churn Rates Between Segments (cont’d.)</vt:lpstr>
      <vt:lpstr>4. Opportunities</vt:lpstr>
      <vt:lpstr>4.1 Opportunities</vt:lpstr>
    </vt:vector>
  </TitlesOfParts>
  <Company>Universal Orlando Resort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Ford, Robert  (NBCUniversal, Orlando)</dc:creator>
  <cp:lastModifiedBy>Ford, Robert  (NBCUniversal, Orlando)</cp:lastModifiedBy>
  <cp:revision>74</cp:revision>
  <dcterms:created xsi:type="dcterms:W3CDTF">2018-09-17T19:25:08Z</dcterms:created>
  <dcterms:modified xsi:type="dcterms:W3CDTF">2018-09-18T21:25:05Z</dcterms:modified>
</cp:coreProperties>
</file>