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9"/>
  </p:notesMasterIdLst>
  <p:sldIdLst>
    <p:sldId id="257" r:id="rId3"/>
    <p:sldId id="258" r:id="rId4"/>
    <p:sldId id="259" r:id="rId5"/>
    <p:sldId id="261" r:id="rId6"/>
    <p:sldId id="264" r:id="rId7"/>
    <p:sldId id="263" r:id="rId8"/>
    <p:sldId id="287" r:id="rId9"/>
    <p:sldId id="286" r:id="rId10"/>
    <p:sldId id="260" r:id="rId11"/>
    <p:sldId id="266" r:id="rId12"/>
    <p:sldId id="288" r:id="rId13"/>
    <p:sldId id="265" r:id="rId14"/>
    <p:sldId id="267" r:id="rId15"/>
    <p:sldId id="268" r:id="rId16"/>
    <p:sldId id="289" r:id="rId17"/>
    <p:sldId id="291" r:id="rId18"/>
    <p:sldId id="271" r:id="rId19"/>
    <p:sldId id="272" r:id="rId20"/>
    <p:sldId id="293" r:id="rId21"/>
    <p:sldId id="292" r:id="rId22"/>
    <p:sldId id="297" r:id="rId23"/>
    <p:sldId id="294" r:id="rId24"/>
    <p:sldId id="295" r:id="rId25"/>
    <p:sldId id="270" r:id="rId26"/>
    <p:sldId id="274" r:id="rId27"/>
    <p:sldId id="276" r:id="rId28"/>
    <p:sldId id="277" r:id="rId29"/>
    <p:sldId id="278" r:id="rId30"/>
    <p:sldId id="298" r:id="rId31"/>
    <p:sldId id="299" r:id="rId32"/>
    <p:sldId id="279" r:id="rId33"/>
    <p:sldId id="300" r:id="rId34"/>
    <p:sldId id="280" r:id="rId35"/>
    <p:sldId id="283" r:id="rId36"/>
    <p:sldId id="284" r:id="rId37"/>
    <p:sldId id="285" r:id="rId3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l LUMBRERAS" initials="ML" lastIdx="3" clrIdx="0">
    <p:extLst>
      <p:ext uri="{19B8F6BF-5375-455C-9EA6-DF929625EA0E}">
        <p15:presenceInfo xmlns:p15="http://schemas.microsoft.com/office/powerpoint/2012/main" userId="3cf9a339273412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39AAE4-97A8-489E-A347-78819E85E291}" v="4" dt="2021-11-08T16:25:42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8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l Lumbreras" userId="e57255e2-e72e-47e1-86e5-705636f423c9" providerId="ADAL" clId="{1539AAE4-97A8-489E-A347-78819E85E291}"/>
    <pc:docChg chg="modSld">
      <pc:chgData name="Mikel Lumbreras" userId="e57255e2-e72e-47e1-86e5-705636f423c9" providerId="ADAL" clId="{1539AAE4-97A8-489E-A347-78819E85E291}" dt="2021-11-08T16:25:42.980" v="2"/>
      <pc:docMkLst>
        <pc:docMk/>
      </pc:docMkLst>
      <pc:sldChg chg="modSp">
        <pc:chgData name="Mikel Lumbreras" userId="e57255e2-e72e-47e1-86e5-705636f423c9" providerId="ADAL" clId="{1539AAE4-97A8-489E-A347-78819E85E291}" dt="2021-11-08T16:25:42.980" v="2"/>
        <pc:sldMkLst>
          <pc:docMk/>
          <pc:sldMk cId="3520228855" sldId="261"/>
        </pc:sldMkLst>
        <pc:graphicFrameChg chg="mod">
          <ac:chgData name="Mikel Lumbreras" userId="e57255e2-e72e-47e1-86e5-705636f423c9" providerId="ADAL" clId="{1539AAE4-97A8-489E-A347-78819E85E291}" dt="2021-11-08T16:25:42.980" v="2"/>
          <ac:graphicFrameMkLst>
            <pc:docMk/>
            <pc:sldMk cId="3520228855" sldId="261"/>
            <ac:graphicFrameMk id="6" creationId="{3A62E472-57DE-45F4-89B6-E389A35DCDD4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B15C9-80AC-4DB3-A041-BEAA113AC36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13D1B2A-CB4D-44E4-A589-82FC9AF5D444}">
      <dgm:prSet phldrT="[Texto]"/>
      <dgm:spPr/>
      <dgm:t>
        <a:bodyPr/>
        <a:lstStyle/>
        <a:p>
          <a:r>
            <a:rPr lang="es-ES" dirty="0"/>
            <a:t>Variable 1</a:t>
          </a:r>
        </a:p>
      </dgm:t>
    </dgm:pt>
    <dgm:pt modelId="{FECBE6AC-7572-45A8-A430-DE1F6DD4F8CA}" type="parTrans" cxnId="{3E765C36-EA7C-4616-B261-A5CB261C5039}">
      <dgm:prSet/>
      <dgm:spPr/>
      <dgm:t>
        <a:bodyPr/>
        <a:lstStyle/>
        <a:p>
          <a:endParaRPr lang="es-ES"/>
        </a:p>
      </dgm:t>
    </dgm:pt>
    <dgm:pt modelId="{933A3F55-5180-450C-B12D-1E09AC6A68D4}" type="sibTrans" cxnId="{3E765C36-EA7C-4616-B261-A5CB261C5039}">
      <dgm:prSet/>
      <dgm:spPr/>
      <dgm:t>
        <a:bodyPr/>
        <a:lstStyle/>
        <a:p>
          <a:endParaRPr lang="es-ES"/>
        </a:p>
      </dgm:t>
    </dgm:pt>
    <dgm:pt modelId="{E3F8A972-8AEE-48C1-B963-28E6C2E271CD}">
      <dgm:prSet phldrT="[Texto]"/>
      <dgm:spPr/>
      <dgm:t>
        <a:bodyPr/>
        <a:lstStyle/>
        <a:p>
          <a:r>
            <a:rPr lang="es-ES" dirty="0"/>
            <a:t>Variable 2</a:t>
          </a:r>
        </a:p>
      </dgm:t>
    </dgm:pt>
    <dgm:pt modelId="{D47EDB4D-90BA-4204-8111-DCBEA18CACEC}" type="parTrans" cxnId="{F07E8EB2-265B-448E-8605-C2103C7E9C5D}">
      <dgm:prSet/>
      <dgm:spPr/>
      <dgm:t>
        <a:bodyPr/>
        <a:lstStyle/>
        <a:p>
          <a:endParaRPr lang="es-ES"/>
        </a:p>
      </dgm:t>
    </dgm:pt>
    <dgm:pt modelId="{B05EF770-3364-4970-A096-5433A4684076}" type="sibTrans" cxnId="{F07E8EB2-265B-448E-8605-C2103C7E9C5D}">
      <dgm:prSet/>
      <dgm:spPr/>
      <dgm:t>
        <a:bodyPr/>
        <a:lstStyle/>
        <a:p>
          <a:endParaRPr lang="es-ES"/>
        </a:p>
      </dgm:t>
    </dgm:pt>
    <dgm:pt modelId="{040FD2B4-4DBC-4D6C-9631-4B059FECB3EC}">
      <dgm:prSet phldrT="[Texto]"/>
      <dgm:spPr/>
      <dgm:t>
        <a:bodyPr/>
        <a:lstStyle/>
        <a:p>
          <a:r>
            <a:rPr lang="es-ES" dirty="0"/>
            <a:t>Variable 500</a:t>
          </a:r>
        </a:p>
      </dgm:t>
    </dgm:pt>
    <dgm:pt modelId="{3EE26235-E9CC-4D13-ABEE-CA81A212DE2C}" type="parTrans" cxnId="{ACC15314-58B7-4AED-AE68-5FF11259A273}">
      <dgm:prSet/>
      <dgm:spPr/>
      <dgm:t>
        <a:bodyPr/>
        <a:lstStyle/>
        <a:p>
          <a:endParaRPr lang="es-ES"/>
        </a:p>
      </dgm:t>
    </dgm:pt>
    <dgm:pt modelId="{B318EDA4-DE76-4630-9036-D48E3CD17A03}" type="sibTrans" cxnId="{ACC15314-58B7-4AED-AE68-5FF11259A273}">
      <dgm:prSet/>
      <dgm:spPr/>
      <dgm:t>
        <a:bodyPr/>
        <a:lstStyle/>
        <a:p>
          <a:endParaRPr lang="es-ES"/>
        </a:p>
      </dgm:t>
    </dgm:pt>
    <dgm:pt modelId="{4D3C39D0-80C1-4A9A-A44A-ED7291BBD9F8}" type="pres">
      <dgm:prSet presAssocID="{767B15C9-80AC-4DB3-A041-BEAA113AC36E}" presName="Name0" presStyleCnt="0">
        <dgm:presLayoutVars>
          <dgm:chMax/>
          <dgm:chPref/>
          <dgm:dir/>
          <dgm:animLvl val="lvl"/>
        </dgm:presLayoutVars>
      </dgm:prSet>
      <dgm:spPr/>
    </dgm:pt>
    <dgm:pt modelId="{7F7D3B95-253F-4B4F-BCFD-D35D607C230E}" type="pres">
      <dgm:prSet presAssocID="{213D1B2A-CB4D-44E4-A589-82FC9AF5D444}" presName="composite" presStyleCnt="0"/>
      <dgm:spPr/>
    </dgm:pt>
    <dgm:pt modelId="{81E51944-DE46-4FF6-BE5F-98823C469A42}" type="pres">
      <dgm:prSet presAssocID="{213D1B2A-CB4D-44E4-A589-82FC9AF5D444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A2C89294-B25F-4F3A-A695-ED9266DE1274}" type="pres">
      <dgm:prSet presAssocID="{213D1B2A-CB4D-44E4-A589-82FC9AF5D444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4DA3EC90-8BD3-48B1-BD49-1E8C3A381222}" type="pres">
      <dgm:prSet presAssocID="{213D1B2A-CB4D-44E4-A589-82FC9AF5D444}" presName="BalanceSpacing" presStyleCnt="0"/>
      <dgm:spPr/>
    </dgm:pt>
    <dgm:pt modelId="{85818F61-12E1-4465-9DBB-7D193A248A7C}" type="pres">
      <dgm:prSet presAssocID="{213D1B2A-CB4D-44E4-A589-82FC9AF5D444}" presName="BalanceSpacing1" presStyleCnt="0"/>
      <dgm:spPr/>
    </dgm:pt>
    <dgm:pt modelId="{3D8C6866-C7C0-4C7B-B21D-C78C004B095B}" type="pres">
      <dgm:prSet presAssocID="{933A3F55-5180-450C-B12D-1E09AC6A68D4}" presName="Accent1Text" presStyleLbl="node1" presStyleIdx="1" presStyleCnt="6"/>
      <dgm:spPr/>
    </dgm:pt>
    <dgm:pt modelId="{A50EF280-6905-4966-A350-E583E7FFE5DA}" type="pres">
      <dgm:prSet presAssocID="{933A3F55-5180-450C-B12D-1E09AC6A68D4}" presName="spaceBetweenRectangles" presStyleCnt="0"/>
      <dgm:spPr/>
    </dgm:pt>
    <dgm:pt modelId="{60C9B78A-9F89-404B-AC05-ADE22BDEE802}" type="pres">
      <dgm:prSet presAssocID="{E3F8A972-8AEE-48C1-B963-28E6C2E271CD}" presName="composite" presStyleCnt="0"/>
      <dgm:spPr/>
    </dgm:pt>
    <dgm:pt modelId="{072E9FC9-2551-4ECE-880C-3B6CD815F7E5}" type="pres">
      <dgm:prSet presAssocID="{E3F8A972-8AEE-48C1-B963-28E6C2E271CD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D318138F-F9E9-4F8B-9E38-1AB50D362E44}" type="pres">
      <dgm:prSet presAssocID="{E3F8A972-8AEE-48C1-B963-28E6C2E271CD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DD2BC62-0FA0-4164-90F6-610D29DA2809}" type="pres">
      <dgm:prSet presAssocID="{E3F8A972-8AEE-48C1-B963-28E6C2E271CD}" presName="BalanceSpacing" presStyleCnt="0"/>
      <dgm:spPr/>
    </dgm:pt>
    <dgm:pt modelId="{3CBBE7C4-7A05-4926-9B81-6DC4D3A05C61}" type="pres">
      <dgm:prSet presAssocID="{E3F8A972-8AEE-48C1-B963-28E6C2E271CD}" presName="BalanceSpacing1" presStyleCnt="0"/>
      <dgm:spPr/>
    </dgm:pt>
    <dgm:pt modelId="{5A74A02E-D6A2-4176-BF7E-344F893B4550}" type="pres">
      <dgm:prSet presAssocID="{B05EF770-3364-4970-A096-5433A4684076}" presName="Accent1Text" presStyleLbl="node1" presStyleIdx="3" presStyleCnt="6"/>
      <dgm:spPr/>
    </dgm:pt>
    <dgm:pt modelId="{BEBFD4D1-BF31-4642-9C3B-DCF29A9BD032}" type="pres">
      <dgm:prSet presAssocID="{B05EF770-3364-4970-A096-5433A4684076}" presName="spaceBetweenRectangles" presStyleCnt="0"/>
      <dgm:spPr/>
    </dgm:pt>
    <dgm:pt modelId="{E3102110-A0E0-4AB3-9946-74A45768E109}" type="pres">
      <dgm:prSet presAssocID="{040FD2B4-4DBC-4D6C-9631-4B059FECB3EC}" presName="composite" presStyleCnt="0"/>
      <dgm:spPr/>
    </dgm:pt>
    <dgm:pt modelId="{D35D6CB2-F60F-4E59-A9D9-D48F32E8B38D}" type="pres">
      <dgm:prSet presAssocID="{040FD2B4-4DBC-4D6C-9631-4B059FECB3EC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CA539E91-CEB3-4441-8411-52C1655490DF}" type="pres">
      <dgm:prSet presAssocID="{040FD2B4-4DBC-4D6C-9631-4B059FECB3EC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F0B9C51F-2C75-408E-B3ED-76E557B64381}" type="pres">
      <dgm:prSet presAssocID="{040FD2B4-4DBC-4D6C-9631-4B059FECB3EC}" presName="BalanceSpacing" presStyleCnt="0"/>
      <dgm:spPr/>
    </dgm:pt>
    <dgm:pt modelId="{1286F6A5-49DC-4A36-BF92-527F358E34A2}" type="pres">
      <dgm:prSet presAssocID="{040FD2B4-4DBC-4D6C-9631-4B059FECB3EC}" presName="BalanceSpacing1" presStyleCnt="0"/>
      <dgm:spPr/>
    </dgm:pt>
    <dgm:pt modelId="{EED77597-4C76-47CE-A861-BB8DCEE844C7}" type="pres">
      <dgm:prSet presAssocID="{B318EDA4-DE76-4630-9036-D48E3CD17A03}" presName="Accent1Text" presStyleLbl="node1" presStyleIdx="5" presStyleCnt="6"/>
      <dgm:spPr/>
    </dgm:pt>
  </dgm:ptLst>
  <dgm:cxnLst>
    <dgm:cxn modelId="{ACC15314-58B7-4AED-AE68-5FF11259A273}" srcId="{767B15C9-80AC-4DB3-A041-BEAA113AC36E}" destId="{040FD2B4-4DBC-4D6C-9631-4B059FECB3EC}" srcOrd="2" destOrd="0" parTransId="{3EE26235-E9CC-4D13-ABEE-CA81A212DE2C}" sibTransId="{B318EDA4-DE76-4630-9036-D48E3CD17A03}"/>
    <dgm:cxn modelId="{9F107627-45C7-4822-8942-9CE5AFFBBFA8}" type="presOf" srcId="{E3F8A972-8AEE-48C1-B963-28E6C2E271CD}" destId="{072E9FC9-2551-4ECE-880C-3B6CD815F7E5}" srcOrd="0" destOrd="0" presId="urn:microsoft.com/office/officeart/2008/layout/AlternatingHexagons"/>
    <dgm:cxn modelId="{3E765C36-EA7C-4616-B261-A5CB261C5039}" srcId="{767B15C9-80AC-4DB3-A041-BEAA113AC36E}" destId="{213D1B2A-CB4D-44E4-A589-82FC9AF5D444}" srcOrd="0" destOrd="0" parTransId="{FECBE6AC-7572-45A8-A430-DE1F6DD4F8CA}" sibTransId="{933A3F55-5180-450C-B12D-1E09AC6A68D4}"/>
    <dgm:cxn modelId="{37617745-C318-43AA-B893-C1567838A338}" type="presOf" srcId="{B05EF770-3364-4970-A096-5433A4684076}" destId="{5A74A02E-D6A2-4176-BF7E-344F893B4550}" srcOrd="0" destOrd="0" presId="urn:microsoft.com/office/officeart/2008/layout/AlternatingHexagons"/>
    <dgm:cxn modelId="{96D9514C-E290-46DE-AEBD-A920D5A99DB6}" type="presOf" srcId="{213D1B2A-CB4D-44E4-A589-82FC9AF5D444}" destId="{81E51944-DE46-4FF6-BE5F-98823C469A42}" srcOrd="0" destOrd="0" presId="urn:microsoft.com/office/officeart/2008/layout/AlternatingHexagons"/>
    <dgm:cxn modelId="{C40F107C-A6C0-4860-9EA2-6841697BA19D}" type="presOf" srcId="{040FD2B4-4DBC-4D6C-9631-4B059FECB3EC}" destId="{D35D6CB2-F60F-4E59-A9D9-D48F32E8B38D}" srcOrd="0" destOrd="0" presId="urn:microsoft.com/office/officeart/2008/layout/AlternatingHexagons"/>
    <dgm:cxn modelId="{4CD35B7F-D984-4F27-9AF6-A1F15B7CC65D}" type="presOf" srcId="{767B15C9-80AC-4DB3-A041-BEAA113AC36E}" destId="{4D3C39D0-80C1-4A9A-A44A-ED7291BBD9F8}" srcOrd="0" destOrd="0" presId="urn:microsoft.com/office/officeart/2008/layout/AlternatingHexagons"/>
    <dgm:cxn modelId="{963CEB8B-7A62-4171-B0F7-DAE5E9766D8B}" type="presOf" srcId="{B318EDA4-DE76-4630-9036-D48E3CD17A03}" destId="{EED77597-4C76-47CE-A861-BB8DCEE844C7}" srcOrd="0" destOrd="0" presId="urn:microsoft.com/office/officeart/2008/layout/AlternatingHexagons"/>
    <dgm:cxn modelId="{F07E8EB2-265B-448E-8605-C2103C7E9C5D}" srcId="{767B15C9-80AC-4DB3-A041-BEAA113AC36E}" destId="{E3F8A972-8AEE-48C1-B963-28E6C2E271CD}" srcOrd="1" destOrd="0" parTransId="{D47EDB4D-90BA-4204-8111-DCBEA18CACEC}" sibTransId="{B05EF770-3364-4970-A096-5433A4684076}"/>
    <dgm:cxn modelId="{261A88D5-DC1D-4090-B475-1BEB74E77735}" type="presOf" srcId="{933A3F55-5180-450C-B12D-1E09AC6A68D4}" destId="{3D8C6866-C7C0-4C7B-B21D-C78C004B095B}" srcOrd="0" destOrd="0" presId="urn:microsoft.com/office/officeart/2008/layout/AlternatingHexagons"/>
    <dgm:cxn modelId="{09B5F7E5-CDE1-4D38-A730-5925C5FC1DCA}" type="presParOf" srcId="{4D3C39D0-80C1-4A9A-A44A-ED7291BBD9F8}" destId="{7F7D3B95-253F-4B4F-BCFD-D35D607C230E}" srcOrd="0" destOrd="0" presId="urn:microsoft.com/office/officeart/2008/layout/AlternatingHexagons"/>
    <dgm:cxn modelId="{A0EB1527-C75E-4920-A507-2B923EA6EA69}" type="presParOf" srcId="{7F7D3B95-253F-4B4F-BCFD-D35D607C230E}" destId="{81E51944-DE46-4FF6-BE5F-98823C469A42}" srcOrd="0" destOrd="0" presId="urn:microsoft.com/office/officeart/2008/layout/AlternatingHexagons"/>
    <dgm:cxn modelId="{7DB4D1C8-7030-4103-B9F2-205981DD6747}" type="presParOf" srcId="{7F7D3B95-253F-4B4F-BCFD-D35D607C230E}" destId="{A2C89294-B25F-4F3A-A695-ED9266DE1274}" srcOrd="1" destOrd="0" presId="urn:microsoft.com/office/officeart/2008/layout/AlternatingHexagons"/>
    <dgm:cxn modelId="{9BE81521-ABCF-4BB4-B43D-8B87DF45DC15}" type="presParOf" srcId="{7F7D3B95-253F-4B4F-BCFD-D35D607C230E}" destId="{4DA3EC90-8BD3-48B1-BD49-1E8C3A381222}" srcOrd="2" destOrd="0" presId="urn:microsoft.com/office/officeart/2008/layout/AlternatingHexagons"/>
    <dgm:cxn modelId="{7B0BB167-1DD1-4849-BF2B-923F8F7A8E8C}" type="presParOf" srcId="{7F7D3B95-253F-4B4F-BCFD-D35D607C230E}" destId="{85818F61-12E1-4465-9DBB-7D193A248A7C}" srcOrd="3" destOrd="0" presId="urn:microsoft.com/office/officeart/2008/layout/AlternatingHexagons"/>
    <dgm:cxn modelId="{6BBBA88B-151B-49D4-A7DF-83222F63C657}" type="presParOf" srcId="{7F7D3B95-253F-4B4F-BCFD-D35D607C230E}" destId="{3D8C6866-C7C0-4C7B-B21D-C78C004B095B}" srcOrd="4" destOrd="0" presId="urn:microsoft.com/office/officeart/2008/layout/AlternatingHexagons"/>
    <dgm:cxn modelId="{C2A181C4-8A51-44D8-BA25-58960B653760}" type="presParOf" srcId="{4D3C39D0-80C1-4A9A-A44A-ED7291BBD9F8}" destId="{A50EF280-6905-4966-A350-E583E7FFE5DA}" srcOrd="1" destOrd="0" presId="urn:microsoft.com/office/officeart/2008/layout/AlternatingHexagons"/>
    <dgm:cxn modelId="{E360AECF-F097-4689-9E49-1EB3FB8D2CA5}" type="presParOf" srcId="{4D3C39D0-80C1-4A9A-A44A-ED7291BBD9F8}" destId="{60C9B78A-9F89-404B-AC05-ADE22BDEE802}" srcOrd="2" destOrd="0" presId="urn:microsoft.com/office/officeart/2008/layout/AlternatingHexagons"/>
    <dgm:cxn modelId="{64B8370A-B485-4527-9624-F70FF167CF04}" type="presParOf" srcId="{60C9B78A-9F89-404B-AC05-ADE22BDEE802}" destId="{072E9FC9-2551-4ECE-880C-3B6CD815F7E5}" srcOrd="0" destOrd="0" presId="urn:microsoft.com/office/officeart/2008/layout/AlternatingHexagons"/>
    <dgm:cxn modelId="{72C2476F-36B5-4C10-A0A4-A0AD66E07852}" type="presParOf" srcId="{60C9B78A-9F89-404B-AC05-ADE22BDEE802}" destId="{D318138F-F9E9-4F8B-9E38-1AB50D362E44}" srcOrd="1" destOrd="0" presId="urn:microsoft.com/office/officeart/2008/layout/AlternatingHexagons"/>
    <dgm:cxn modelId="{6E1DEB8E-FDEF-48C2-AEA7-2A6B1198300A}" type="presParOf" srcId="{60C9B78A-9F89-404B-AC05-ADE22BDEE802}" destId="{3DD2BC62-0FA0-4164-90F6-610D29DA2809}" srcOrd="2" destOrd="0" presId="urn:microsoft.com/office/officeart/2008/layout/AlternatingHexagons"/>
    <dgm:cxn modelId="{C9A95CFA-6FA3-4E70-B377-68AD48428C8E}" type="presParOf" srcId="{60C9B78A-9F89-404B-AC05-ADE22BDEE802}" destId="{3CBBE7C4-7A05-4926-9B81-6DC4D3A05C61}" srcOrd="3" destOrd="0" presId="urn:microsoft.com/office/officeart/2008/layout/AlternatingHexagons"/>
    <dgm:cxn modelId="{17DC1058-F458-4C59-A3FF-6CF6478D567C}" type="presParOf" srcId="{60C9B78A-9F89-404B-AC05-ADE22BDEE802}" destId="{5A74A02E-D6A2-4176-BF7E-344F893B4550}" srcOrd="4" destOrd="0" presId="urn:microsoft.com/office/officeart/2008/layout/AlternatingHexagons"/>
    <dgm:cxn modelId="{D2BC83F0-5867-4007-B368-54ECDB13A815}" type="presParOf" srcId="{4D3C39D0-80C1-4A9A-A44A-ED7291BBD9F8}" destId="{BEBFD4D1-BF31-4642-9C3B-DCF29A9BD032}" srcOrd="3" destOrd="0" presId="urn:microsoft.com/office/officeart/2008/layout/AlternatingHexagons"/>
    <dgm:cxn modelId="{1CBFC88D-7E44-4B1A-BD46-C44D27D3A9D4}" type="presParOf" srcId="{4D3C39D0-80C1-4A9A-A44A-ED7291BBD9F8}" destId="{E3102110-A0E0-4AB3-9946-74A45768E109}" srcOrd="4" destOrd="0" presId="urn:microsoft.com/office/officeart/2008/layout/AlternatingHexagons"/>
    <dgm:cxn modelId="{09E9DBFF-C1C2-43B3-8196-B18EF6A64AD7}" type="presParOf" srcId="{E3102110-A0E0-4AB3-9946-74A45768E109}" destId="{D35D6CB2-F60F-4E59-A9D9-D48F32E8B38D}" srcOrd="0" destOrd="0" presId="urn:microsoft.com/office/officeart/2008/layout/AlternatingHexagons"/>
    <dgm:cxn modelId="{33E6716C-40D1-44AA-BCB7-6E5116985D50}" type="presParOf" srcId="{E3102110-A0E0-4AB3-9946-74A45768E109}" destId="{CA539E91-CEB3-4441-8411-52C1655490DF}" srcOrd="1" destOrd="0" presId="urn:microsoft.com/office/officeart/2008/layout/AlternatingHexagons"/>
    <dgm:cxn modelId="{14D75928-DAE2-4D81-89CA-9D225240239A}" type="presParOf" srcId="{E3102110-A0E0-4AB3-9946-74A45768E109}" destId="{F0B9C51F-2C75-408E-B3ED-76E557B64381}" srcOrd="2" destOrd="0" presId="urn:microsoft.com/office/officeart/2008/layout/AlternatingHexagons"/>
    <dgm:cxn modelId="{B9CFA3E0-0351-457F-A99D-D9B161131BF9}" type="presParOf" srcId="{E3102110-A0E0-4AB3-9946-74A45768E109}" destId="{1286F6A5-49DC-4A36-BF92-527F358E34A2}" srcOrd="3" destOrd="0" presId="urn:microsoft.com/office/officeart/2008/layout/AlternatingHexagons"/>
    <dgm:cxn modelId="{C694026A-E178-456F-A4E3-1B3576A65742}" type="presParOf" srcId="{E3102110-A0E0-4AB3-9946-74A45768E109}" destId="{EED77597-4C76-47CE-A861-BB8DCEE844C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7B15C9-80AC-4DB3-A041-BEAA113AC36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13D1B2A-CB4D-44E4-A589-82FC9AF5D444}">
      <dgm:prSet phldrT="[Texto]"/>
      <dgm:spPr/>
      <dgm:t>
        <a:bodyPr/>
        <a:lstStyle/>
        <a:p>
          <a:r>
            <a:rPr lang="es-ES" dirty="0"/>
            <a:t>Variable 1</a:t>
          </a:r>
        </a:p>
      </dgm:t>
    </dgm:pt>
    <dgm:pt modelId="{FECBE6AC-7572-45A8-A430-DE1F6DD4F8CA}" type="parTrans" cxnId="{3E765C36-EA7C-4616-B261-A5CB261C5039}">
      <dgm:prSet/>
      <dgm:spPr/>
      <dgm:t>
        <a:bodyPr/>
        <a:lstStyle/>
        <a:p>
          <a:endParaRPr lang="es-ES"/>
        </a:p>
      </dgm:t>
    </dgm:pt>
    <dgm:pt modelId="{933A3F55-5180-450C-B12D-1E09AC6A68D4}" type="sibTrans" cxnId="{3E765C36-EA7C-4616-B261-A5CB261C5039}">
      <dgm:prSet/>
      <dgm:spPr/>
      <dgm:t>
        <a:bodyPr/>
        <a:lstStyle/>
        <a:p>
          <a:endParaRPr lang="es-ES"/>
        </a:p>
      </dgm:t>
    </dgm:pt>
    <dgm:pt modelId="{E3F8A972-8AEE-48C1-B963-28E6C2E271CD}">
      <dgm:prSet phldrT="[Texto]"/>
      <dgm:spPr/>
      <dgm:t>
        <a:bodyPr/>
        <a:lstStyle/>
        <a:p>
          <a:r>
            <a:rPr lang="es-ES" dirty="0"/>
            <a:t>Variable 2</a:t>
          </a:r>
        </a:p>
      </dgm:t>
    </dgm:pt>
    <dgm:pt modelId="{D47EDB4D-90BA-4204-8111-DCBEA18CACEC}" type="parTrans" cxnId="{F07E8EB2-265B-448E-8605-C2103C7E9C5D}">
      <dgm:prSet/>
      <dgm:spPr/>
      <dgm:t>
        <a:bodyPr/>
        <a:lstStyle/>
        <a:p>
          <a:endParaRPr lang="es-ES"/>
        </a:p>
      </dgm:t>
    </dgm:pt>
    <dgm:pt modelId="{B05EF770-3364-4970-A096-5433A4684076}" type="sibTrans" cxnId="{F07E8EB2-265B-448E-8605-C2103C7E9C5D}">
      <dgm:prSet/>
      <dgm:spPr/>
      <dgm:t>
        <a:bodyPr/>
        <a:lstStyle/>
        <a:p>
          <a:endParaRPr lang="es-ES"/>
        </a:p>
      </dgm:t>
    </dgm:pt>
    <dgm:pt modelId="{040FD2B4-4DBC-4D6C-9631-4B059FECB3EC}">
      <dgm:prSet phldrT="[Texto]"/>
      <dgm:spPr/>
      <dgm:t>
        <a:bodyPr/>
        <a:lstStyle/>
        <a:p>
          <a:r>
            <a:rPr lang="es-ES" dirty="0"/>
            <a:t>Variable 500</a:t>
          </a:r>
        </a:p>
      </dgm:t>
    </dgm:pt>
    <dgm:pt modelId="{3EE26235-E9CC-4D13-ABEE-CA81A212DE2C}" type="parTrans" cxnId="{ACC15314-58B7-4AED-AE68-5FF11259A273}">
      <dgm:prSet/>
      <dgm:spPr/>
      <dgm:t>
        <a:bodyPr/>
        <a:lstStyle/>
        <a:p>
          <a:endParaRPr lang="es-ES"/>
        </a:p>
      </dgm:t>
    </dgm:pt>
    <dgm:pt modelId="{B318EDA4-DE76-4630-9036-D48E3CD17A03}" type="sibTrans" cxnId="{ACC15314-58B7-4AED-AE68-5FF11259A273}">
      <dgm:prSet/>
      <dgm:spPr/>
      <dgm:t>
        <a:bodyPr/>
        <a:lstStyle/>
        <a:p>
          <a:endParaRPr lang="es-ES"/>
        </a:p>
      </dgm:t>
    </dgm:pt>
    <dgm:pt modelId="{4D3C39D0-80C1-4A9A-A44A-ED7291BBD9F8}" type="pres">
      <dgm:prSet presAssocID="{767B15C9-80AC-4DB3-A041-BEAA113AC36E}" presName="Name0" presStyleCnt="0">
        <dgm:presLayoutVars>
          <dgm:chMax/>
          <dgm:chPref/>
          <dgm:dir/>
          <dgm:animLvl val="lvl"/>
        </dgm:presLayoutVars>
      </dgm:prSet>
      <dgm:spPr/>
    </dgm:pt>
    <dgm:pt modelId="{7F7D3B95-253F-4B4F-BCFD-D35D607C230E}" type="pres">
      <dgm:prSet presAssocID="{213D1B2A-CB4D-44E4-A589-82FC9AF5D444}" presName="composite" presStyleCnt="0"/>
      <dgm:spPr/>
    </dgm:pt>
    <dgm:pt modelId="{81E51944-DE46-4FF6-BE5F-98823C469A42}" type="pres">
      <dgm:prSet presAssocID="{213D1B2A-CB4D-44E4-A589-82FC9AF5D444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A2C89294-B25F-4F3A-A695-ED9266DE1274}" type="pres">
      <dgm:prSet presAssocID="{213D1B2A-CB4D-44E4-A589-82FC9AF5D444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4DA3EC90-8BD3-48B1-BD49-1E8C3A381222}" type="pres">
      <dgm:prSet presAssocID="{213D1B2A-CB4D-44E4-A589-82FC9AF5D444}" presName="BalanceSpacing" presStyleCnt="0"/>
      <dgm:spPr/>
    </dgm:pt>
    <dgm:pt modelId="{85818F61-12E1-4465-9DBB-7D193A248A7C}" type="pres">
      <dgm:prSet presAssocID="{213D1B2A-CB4D-44E4-A589-82FC9AF5D444}" presName="BalanceSpacing1" presStyleCnt="0"/>
      <dgm:spPr/>
    </dgm:pt>
    <dgm:pt modelId="{3D8C6866-C7C0-4C7B-B21D-C78C004B095B}" type="pres">
      <dgm:prSet presAssocID="{933A3F55-5180-450C-B12D-1E09AC6A68D4}" presName="Accent1Text" presStyleLbl="node1" presStyleIdx="1" presStyleCnt="6"/>
      <dgm:spPr/>
    </dgm:pt>
    <dgm:pt modelId="{A50EF280-6905-4966-A350-E583E7FFE5DA}" type="pres">
      <dgm:prSet presAssocID="{933A3F55-5180-450C-B12D-1E09AC6A68D4}" presName="spaceBetweenRectangles" presStyleCnt="0"/>
      <dgm:spPr/>
    </dgm:pt>
    <dgm:pt modelId="{60C9B78A-9F89-404B-AC05-ADE22BDEE802}" type="pres">
      <dgm:prSet presAssocID="{E3F8A972-8AEE-48C1-B963-28E6C2E271CD}" presName="composite" presStyleCnt="0"/>
      <dgm:spPr/>
    </dgm:pt>
    <dgm:pt modelId="{072E9FC9-2551-4ECE-880C-3B6CD815F7E5}" type="pres">
      <dgm:prSet presAssocID="{E3F8A972-8AEE-48C1-B963-28E6C2E271CD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D318138F-F9E9-4F8B-9E38-1AB50D362E44}" type="pres">
      <dgm:prSet presAssocID="{E3F8A972-8AEE-48C1-B963-28E6C2E271CD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DD2BC62-0FA0-4164-90F6-610D29DA2809}" type="pres">
      <dgm:prSet presAssocID="{E3F8A972-8AEE-48C1-B963-28E6C2E271CD}" presName="BalanceSpacing" presStyleCnt="0"/>
      <dgm:spPr/>
    </dgm:pt>
    <dgm:pt modelId="{3CBBE7C4-7A05-4926-9B81-6DC4D3A05C61}" type="pres">
      <dgm:prSet presAssocID="{E3F8A972-8AEE-48C1-B963-28E6C2E271CD}" presName="BalanceSpacing1" presStyleCnt="0"/>
      <dgm:spPr/>
    </dgm:pt>
    <dgm:pt modelId="{5A74A02E-D6A2-4176-BF7E-344F893B4550}" type="pres">
      <dgm:prSet presAssocID="{B05EF770-3364-4970-A096-5433A4684076}" presName="Accent1Text" presStyleLbl="node1" presStyleIdx="3" presStyleCnt="6"/>
      <dgm:spPr/>
    </dgm:pt>
    <dgm:pt modelId="{BEBFD4D1-BF31-4642-9C3B-DCF29A9BD032}" type="pres">
      <dgm:prSet presAssocID="{B05EF770-3364-4970-A096-5433A4684076}" presName="spaceBetweenRectangles" presStyleCnt="0"/>
      <dgm:spPr/>
    </dgm:pt>
    <dgm:pt modelId="{E3102110-A0E0-4AB3-9946-74A45768E109}" type="pres">
      <dgm:prSet presAssocID="{040FD2B4-4DBC-4D6C-9631-4B059FECB3EC}" presName="composite" presStyleCnt="0"/>
      <dgm:spPr/>
    </dgm:pt>
    <dgm:pt modelId="{D35D6CB2-F60F-4E59-A9D9-D48F32E8B38D}" type="pres">
      <dgm:prSet presAssocID="{040FD2B4-4DBC-4D6C-9631-4B059FECB3EC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CA539E91-CEB3-4441-8411-52C1655490DF}" type="pres">
      <dgm:prSet presAssocID="{040FD2B4-4DBC-4D6C-9631-4B059FECB3EC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F0B9C51F-2C75-408E-B3ED-76E557B64381}" type="pres">
      <dgm:prSet presAssocID="{040FD2B4-4DBC-4D6C-9631-4B059FECB3EC}" presName="BalanceSpacing" presStyleCnt="0"/>
      <dgm:spPr/>
    </dgm:pt>
    <dgm:pt modelId="{1286F6A5-49DC-4A36-BF92-527F358E34A2}" type="pres">
      <dgm:prSet presAssocID="{040FD2B4-4DBC-4D6C-9631-4B059FECB3EC}" presName="BalanceSpacing1" presStyleCnt="0"/>
      <dgm:spPr/>
    </dgm:pt>
    <dgm:pt modelId="{EED77597-4C76-47CE-A861-BB8DCEE844C7}" type="pres">
      <dgm:prSet presAssocID="{B318EDA4-DE76-4630-9036-D48E3CD17A03}" presName="Accent1Text" presStyleLbl="node1" presStyleIdx="5" presStyleCnt="6"/>
      <dgm:spPr/>
    </dgm:pt>
  </dgm:ptLst>
  <dgm:cxnLst>
    <dgm:cxn modelId="{ACC15314-58B7-4AED-AE68-5FF11259A273}" srcId="{767B15C9-80AC-4DB3-A041-BEAA113AC36E}" destId="{040FD2B4-4DBC-4D6C-9631-4B059FECB3EC}" srcOrd="2" destOrd="0" parTransId="{3EE26235-E9CC-4D13-ABEE-CA81A212DE2C}" sibTransId="{B318EDA4-DE76-4630-9036-D48E3CD17A03}"/>
    <dgm:cxn modelId="{9F107627-45C7-4822-8942-9CE5AFFBBFA8}" type="presOf" srcId="{E3F8A972-8AEE-48C1-B963-28E6C2E271CD}" destId="{072E9FC9-2551-4ECE-880C-3B6CD815F7E5}" srcOrd="0" destOrd="0" presId="urn:microsoft.com/office/officeart/2008/layout/AlternatingHexagons"/>
    <dgm:cxn modelId="{3E765C36-EA7C-4616-B261-A5CB261C5039}" srcId="{767B15C9-80AC-4DB3-A041-BEAA113AC36E}" destId="{213D1B2A-CB4D-44E4-A589-82FC9AF5D444}" srcOrd="0" destOrd="0" parTransId="{FECBE6AC-7572-45A8-A430-DE1F6DD4F8CA}" sibTransId="{933A3F55-5180-450C-B12D-1E09AC6A68D4}"/>
    <dgm:cxn modelId="{37617745-C318-43AA-B893-C1567838A338}" type="presOf" srcId="{B05EF770-3364-4970-A096-5433A4684076}" destId="{5A74A02E-D6A2-4176-BF7E-344F893B4550}" srcOrd="0" destOrd="0" presId="urn:microsoft.com/office/officeart/2008/layout/AlternatingHexagons"/>
    <dgm:cxn modelId="{96D9514C-E290-46DE-AEBD-A920D5A99DB6}" type="presOf" srcId="{213D1B2A-CB4D-44E4-A589-82FC9AF5D444}" destId="{81E51944-DE46-4FF6-BE5F-98823C469A42}" srcOrd="0" destOrd="0" presId="urn:microsoft.com/office/officeart/2008/layout/AlternatingHexagons"/>
    <dgm:cxn modelId="{C40F107C-A6C0-4860-9EA2-6841697BA19D}" type="presOf" srcId="{040FD2B4-4DBC-4D6C-9631-4B059FECB3EC}" destId="{D35D6CB2-F60F-4E59-A9D9-D48F32E8B38D}" srcOrd="0" destOrd="0" presId="urn:microsoft.com/office/officeart/2008/layout/AlternatingHexagons"/>
    <dgm:cxn modelId="{4CD35B7F-D984-4F27-9AF6-A1F15B7CC65D}" type="presOf" srcId="{767B15C9-80AC-4DB3-A041-BEAA113AC36E}" destId="{4D3C39D0-80C1-4A9A-A44A-ED7291BBD9F8}" srcOrd="0" destOrd="0" presId="urn:microsoft.com/office/officeart/2008/layout/AlternatingHexagons"/>
    <dgm:cxn modelId="{963CEB8B-7A62-4171-B0F7-DAE5E9766D8B}" type="presOf" srcId="{B318EDA4-DE76-4630-9036-D48E3CD17A03}" destId="{EED77597-4C76-47CE-A861-BB8DCEE844C7}" srcOrd="0" destOrd="0" presId="urn:microsoft.com/office/officeart/2008/layout/AlternatingHexagons"/>
    <dgm:cxn modelId="{F07E8EB2-265B-448E-8605-C2103C7E9C5D}" srcId="{767B15C9-80AC-4DB3-A041-BEAA113AC36E}" destId="{E3F8A972-8AEE-48C1-B963-28E6C2E271CD}" srcOrd="1" destOrd="0" parTransId="{D47EDB4D-90BA-4204-8111-DCBEA18CACEC}" sibTransId="{B05EF770-3364-4970-A096-5433A4684076}"/>
    <dgm:cxn modelId="{261A88D5-DC1D-4090-B475-1BEB74E77735}" type="presOf" srcId="{933A3F55-5180-450C-B12D-1E09AC6A68D4}" destId="{3D8C6866-C7C0-4C7B-B21D-C78C004B095B}" srcOrd="0" destOrd="0" presId="urn:microsoft.com/office/officeart/2008/layout/AlternatingHexagons"/>
    <dgm:cxn modelId="{09B5F7E5-CDE1-4D38-A730-5925C5FC1DCA}" type="presParOf" srcId="{4D3C39D0-80C1-4A9A-A44A-ED7291BBD9F8}" destId="{7F7D3B95-253F-4B4F-BCFD-D35D607C230E}" srcOrd="0" destOrd="0" presId="urn:microsoft.com/office/officeart/2008/layout/AlternatingHexagons"/>
    <dgm:cxn modelId="{A0EB1527-C75E-4920-A507-2B923EA6EA69}" type="presParOf" srcId="{7F7D3B95-253F-4B4F-BCFD-D35D607C230E}" destId="{81E51944-DE46-4FF6-BE5F-98823C469A42}" srcOrd="0" destOrd="0" presId="urn:microsoft.com/office/officeart/2008/layout/AlternatingHexagons"/>
    <dgm:cxn modelId="{7DB4D1C8-7030-4103-B9F2-205981DD6747}" type="presParOf" srcId="{7F7D3B95-253F-4B4F-BCFD-D35D607C230E}" destId="{A2C89294-B25F-4F3A-A695-ED9266DE1274}" srcOrd="1" destOrd="0" presId="urn:microsoft.com/office/officeart/2008/layout/AlternatingHexagons"/>
    <dgm:cxn modelId="{9BE81521-ABCF-4BB4-B43D-8B87DF45DC15}" type="presParOf" srcId="{7F7D3B95-253F-4B4F-BCFD-D35D607C230E}" destId="{4DA3EC90-8BD3-48B1-BD49-1E8C3A381222}" srcOrd="2" destOrd="0" presId="urn:microsoft.com/office/officeart/2008/layout/AlternatingHexagons"/>
    <dgm:cxn modelId="{7B0BB167-1DD1-4849-BF2B-923F8F7A8E8C}" type="presParOf" srcId="{7F7D3B95-253F-4B4F-BCFD-D35D607C230E}" destId="{85818F61-12E1-4465-9DBB-7D193A248A7C}" srcOrd="3" destOrd="0" presId="urn:microsoft.com/office/officeart/2008/layout/AlternatingHexagons"/>
    <dgm:cxn modelId="{6BBBA88B-151B-49D4-A7DF-83222F63C657}" type="presParOf" srcId="{7F7D3B95-253F-4B4F-BCFD-D35D607C230E}" destId="{3D8C6866-C7C0-4C7B-B21D-C78C004B095B}" srcOrd="4" destOrd="0" presId="urn:microsoft.com/office/officeart/2008/layout/AlternatingHexagons"/>
    <dgm:cxn modelId="{C2A181C4-8A51-44D8-BA25-58960B653760}" type="presParOf" srcId="{4D3C39D0-80C1-4A9A-A44A-ED7291BBD9F8}" destId="{A50EF280-6905-4966-A350-E583E7FFE5DA}" srcOrd="1" destOrd="0" presId="urn:microsoft.com/office/officeart/2008/layout/AlternatingHexagons"/>
    <dgm:cxn modelId="{E360AECF-F097-4689-9E49-1EB3FB8D2CA5}" type="presParOf" srcId="{4D3C39D0-80C1-4A9A-A44A-ED7291BBD9F8}" destId="{60C9B78A-9F89-404B-AC05-ADE22BDEE802}" srcOrd="2" destOrd="0" presId="urn:microsoft.com/office/officeart/2008/layout/AlternatingHexagons"/>
    <dgm:cxn modelId="{64B8370A-B485-4527-9624-F70FF167CF04}" type="presParOf" srcId="{60C9B78A-9F89-404B-AC05-ADE22BDEE802}" destId="{072E9FC9-2551-4ECE-880C-3B6CD815F7E5}" srcOrd="0" destOrd="0" presId="urn:microsoft.com/office/officeart/2008/layout/AlternatingHexagons"/>
    <dgm:cxn modelId="{72C2476F-36B5-4C10-A0A4-A0AD66E07852}" type="presParOf" srcId="{60C9B78A-9F89-404B-AC05-ADE22BDEE802}" destId="{D318138F-F9E9-4F8B-9E38-1AB50D362E44}" srcOrd="1" destOrd="0" presId="urn:microsoft.com/office/officeart/2008/layout/AlternatingHexagons"/>
    <dgm:cxn modelId="{6E1DEB8E-FDEF-48C2-AEA7-2A6B1198300A}" type="presParOf" srcId="{60C9B78A-9F89-404B-AC05-ADE22BDEE802}" destId="{3DD2BC62-0FA0-4164-90F6-610D29DA2809}" srcOrd="2" destOrd="0" presId="urn:microsoft.com/office/officeart/2008/layout/AlternatingHexagons"/>
    <dgm:cxn modelId="{C9A95CFA-6FA3-4E70-B377-68AD48428C8E}" type="presParOf" srcId="{60C9B78A-9F89-404B-AC05-ADE22BDEE802}" destId="{3CBBE7C4-7A05-4926-9B81-6DC4D3A05C61}" srcOrd="3" destOrd="0" presId="urn:microsoft.com/office/officeart/2008/layout/AlternatingHexagons"/>
    <dgm:cxn modelId="{17DC1058-F458-4C59-A3FF-6CF6478D567C}" type="presParOf" srcId="{60C9B78A-9F89-404B-AC05-ADE22BDEE802}" destId="{5A74A02E-D6A2-4176-BF7E-344F893B4550}" srcOrd="4" destOrd="0" presId="urn:microsoft.com/office/officeart/2008/layout/AlternatingHexagons"/>
    <dgm:cxn modelId="{D2BC83F0-5867-4007-B368-54ECDB13A815}" type="presParOf" srcId="{4D3C39D0-80C1-4A9A-A44A-ED7291BBD9F8}" destId="{BEBFD4D1-BF31-4642-9C3B-DCF29A9BD032}" srcOrd="3" destOrd="0" presId="urn:microsoft.com/office/officeart/2008/layout/AlternatingHexagons"/>
    <dgm:cxn modelId="{1CBFC88D-7E44-4B1A-BD46-C44D27D3A9D4}" type="presParOf" srcId="{4D3C39D0-80C1-4A9A-A44A-ED7291BBD9F8}" destId="{E3102110-A0E0-4AB3-9946-74A45768E109}" srcOrd="4" destOrd="0" presId="urn:microsoft.com/office/officeart/2008/layout/AlternatingHexagons"/>
    <dgm:cxn modelId="{09E9DBFF-C1C2-43B3-8196-B18EF6A64AD7}" type="presParOf" srcId="{E3102110-A0E0-4AB3-9946-74A45768E109}" destId="{D35D6CB2-F60F-4E59-A9D9-D48F32E8B38D}" srcOrd="0" destOrd="0" presId="urn:microsoft.com/office/officeart/2008/layout/AlternatingHexagons"/>
    <dgm:cxn modelId="{33E6716C-40D1-44AA-BCB7-6E5116985D50}" type="presParOf" srcId="{E3102110-A0E0-4AB3-9946-74A45768E109}" destId="{CA539E91-CEB3-4441-8411-52C1655490DF}" srcOrd="1" destOrd="0" presId="urn:microsoft.com/office/officeart/2008/layout/AlternatingHexagons"/>
    <dgm:cxn modelId="{14D75928-DAE2-4D81-89CA-9D225240239A}" type="presParOf" srcId="{E3102110-A0E0-4AB3-9946-74A45768E109}" destId="{F0B9C51F-2C75-408E-B3ED-76E557B64381}" srcOrd="2" destOrd="0" presId="urn:microsoft.com/office/officeart/2008/layout/AlternatingHexagons"/>
    <dgm:cxn modelId="{B9CFA3E0-0351-457F-A99D-D9B161131BF9}" type="presParOf" srcId="{E3102110-A0E0-4AB3-9946-74A45768E109}" destId="{1286F6A5-49DC-4A36-BF92-527F358E34A2}" srcOrd="3" destOrd="0" presId="urn:microsoft.com/office/officeart/2008/layout/AlternatingHexagons"/>
    <dgm:cxn modelId="{C694026A-E178-456F-A4E3-1B3576A65742}" type="presParOf" srcId="{E3102110-A0E0-4AB3-9946-74A45768E109}" destId="{EED77597-4C76-47CE-A861-BB8DCEE844C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51944-DE46-4FF6-BE5F-98823C469A42}">
      <dsp:nvSpPr>
        <dsp:cNvPr id="0" name=""/>
        <dsp:cNvSpPr/>
      </dsp:nvSpPr>
      <dsp:spPr>
        <a:xfrm rot="5400000">
          <a:off x="2427613" y="98493"/>
          <a:ext cx="1486914" cy="129361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Variable 1</a:t>
          </a:r>
        </a:p>
      </dsp:txBody>
      <dsp:txXfrm rot="-5400000">
        <a:off x="2725850" y="233555"/>
        <a:ext cx="890439" cy="1023492"/>
      </dsp:txXfrm>
    </dsp:sp>
    <dsp:sp modelId="{A2C89294-B25F-4F3A-A695-ED9266DE1274}">
      <dsp:nvSpPr>
        <dsp:cNvPr id="0" name=""/>
        <dsp:cNvSpPr/>
      </dsp:nvSpPr>
      <dsp:spPr>
        <a:xfrm>
          <a:off x="3857132" y="299227"/>
          <a:ext cx="1659396" cy="892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8C6866-C7C0-4C7B-B21D-C78C004B095B}">
      <dsp:nvSpPr>
        <dsp:cNvPr id="0" name=""/>
        <dsp:cNvSpPr/>
      </dsp:nvSpPr>
      <dsp:spPr>
        <a:xfrm rot="5400000">
          <a:off x="1030508" y="98493"/>
          <a:ext cx="1486914" cy="129361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kern="1200"/>
        </a:p>
      </dsp:txBody>
      <dsp:txXfrm rot="-5400000">
        <a:off x="1328745" y="233555"/>
        <a:ext cx="890439" cy="1023492"/>
      </dsp:txXfrm>
    </dsp:sp>
    <dsp:sp modelId="{072E9FC9-2551-4ECE-880C-3B6CD815F7E5}">
      <dsp:nvSpPr>
        <dsp:cNvPr id="0" name=""/>
        <dsp:cNvSpPr/>
      </dsp:nvSpPr>
      <dsp:spPr>
        <a:xfrm rot="5400000">
          <a:off x="1726384" y="1360586"/>
          <a:ext cx="1486914" cy="129361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Variable 2</a:t>
          </a:r>
        </a:p>
      </dsp:txBody>
      <dsp:txXfrm rot="-5400000">
        <a:off x="2024621" y="1495648"/>
        <a:ext cx="890439" cy="1023492"/>
      </dsp:txXfrm>
    </dsp:sp>
    <dsp:sp modelId="{D318138F-F9E9-4F8B-9E38-1AB50D362E44}">
      <dsp:nvSpPr>
        <dsp:cNvPr id="0" name=""/>
        <dsp:cNvSpPr/>
      </dsp:nvSpPr>
      <dsp:spPr>
        <a:xfrm>
          <a:off x="163637" y="1561319"/>
          <a:ext cx="1605867" cy="892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4A02E-D6A2-4176-BF7E-344F893B4550}">
      <dsp:nvSpPr>
        <dsp:cNvPr id="0" name=""/>
        <dsp:cNvSpPr/>
      </dsp:nvSpPr>
      <dsp:spPr>
        <a:xfrm rot="5400000">
          <a:off x="3123488" y="1360586"/>
          <a:ext cx="1486914" cy="129361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kern="1200"/>
        </a:p>
      </dsp:txBody>
      <dsp:txXfrm rot="-5400000">
        <a:off x="3421725" y="1495648"/>
        <a:ext cx="890439" cy="1023492"/>
      </dsp:txXfrm>
    </dsp:sp>
    <dsp:sp modelId="{D35D6CB2-F60F-4E59-A9D9-D48F32E8B38D}">
      <dsp:nvSpPr>
        <dsp:cNvPr id="0" name=""/>
        <dsp:cNvSpPr/>
      </dsp:nvSpPr>
      <dsp:spPr>
        <a:xfrm rot="5400000">
          <a:off x="2427613" y="2622679"/>
          <a:ext cx="1486914" cy="129361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Variable 500</a:t>
          </a:r>
        </a:p>
      </dsp:txBody>
      <dsp:txXfrm rot="-5400000">
        <a:off x="2725850" y="2757741"/>
        <a:ext cx="890439" cy="1023492"/>
      </dsp:txXfrm>
    </dsp:sp>
    <dsp:sp modelId="{CA539E91-CEB3-4441-8411-52C1655490DF}">
      <dsp:nvSpPr>
        <dsp:cNvPr id="0" name=""/>
        <dsp:cNvSpPr/>
      </dsp:nvSpPr>
      <dsp:spPr>
        <a:xfrm>
          <a:off x="3857132" y="2823412"/>
          <a:ext cx="1659396" cy="892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77597-4C76-47CE-A861-BB8DCEE844C7}">
      <dsp:nvSpPr>
        <dsp:cNvPr id="0" name=""/>
        <dsp:cNvSpPr/>
      </dsp:nvSpPr>
      <dsp:spPr>
        <a:xfrm rot="5400000">
          <a:off x="1030508" y="2622679"/>
          <a:ext cx="1486914" cy="129361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kern="1200"/>
        </a:p>
      </dsp:txBody>
      <dsp:txXfrm rot="-5400000">
        <a:off x="1328745" y="2757741"/>
        <a:ext cx="890439" cy="1023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51944-DE46-4FF6-BE5F-98823C469A42}">
      <dsp:nvSpPr>
        <dsp:cNvPr id="0" name=""/>
        <dsp:cNvSpPr/>
      </dsp:nvSpPr>
      <dsp:spPr>
        <a:xfrm rot="5400000">
          <a:off x="1824376" y="77044"/>
          <a:ext cx="1177504" cy="10244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Variable 1</a:t>
          </a:r>
        </a:p>
      </dsp:txBody>
      <dsp:txXfrm rot="-5400000">
        <a:off x="2060554" y="184000"/>
        <a:ext cx="705148" cy="810516"/>
      </dsp:txXfrm>
    </dsp:sp>
    <dsp:sp modelId="{A2C89294-B25F-4F3A-A695-ED9266DE1274}">
      <dsp:nvSpPr>
        <dsp:cNvPr id="0" name=""/>
        <dsp:cNvSpPr/>
      </dsp:nvSpPr>
      <dsp:spPr>
        <a:xfrm>
          <a:off x="2956429" y="236007"/>
          <a:ext cx="1314094" cy="706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8C6866-C7C0-4C7B-B21D-C78C004B095B}">
      <dsp:nvSpPr>
        <dsp:cNvPr id="0" name=""/>
        <dsp:cNvSpPr/>
      </dsp:nvSpPr>
      <dsp:spPr>
        <a:xfrm rot="5400000">
          <a:off x="717993" y="77044"/>
          <a:ext cx="1177504" cy="10244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kern="1200"/>
        </a:p>
      </dsp:txBody>
      <dsp:txXfrm rot="-5400000">
        <a:off x="954171" y="184000"/>
        <a:ext cx="705148" cy="810516"/>
      </dsp:txXfrm>
    </dsp:sp>
    <dsp:sp modelId="{072E9FC9-2551-4ECE-880C-3B6CD815F7E5}">
      <dsp:nvSpPr>
        <dsp:cNvPr id="0" name=""/>
        <dsp:cNvSpPr/>
      </dsp:nvSpPr>
      <dsp:spPr>
        <a:xfrm rot="5400000">
          <a:off x="1269065" y="1076510"/>
          <a:ext cx="1177504" cy="10244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Variable 2</a:t>
          </a:r>
        </a:p>
      </dsp:txBody>
      <dsp:txXfrm rot="-5400000">
        <a:off x="1505243" y="1183466"/>
        <a:ext cx="705148" cy="810516"/>
      </dsp:txXfrm>
    </dsp:sp>
    <dsp:sp modelId="{D318138F-F9E9-4F8B-9E38-1AB50D362E44}">
      <dsp:nvSpPr>
        <dsp:cNvPr id="0" name=""/>
        <dsp:cNvSpPr/>
      </dsp:nvSpPr>
      <dsp:spPr>
        <a:xfrm>
          <a:off x="31509" y="1235473"/>
          <a:ext cx="1271704" cy="706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4A02E-D6A2-4176-BF7E-344F893B4550}">
      <dsp:nvSpPr>
        <dsp:cNvPr id="0" name=""/>
        <dsp:cNvSpPr/>
      </dsp:nvSpPr>
      <dsp:spPr>
        <a:xfrm rot="5400000">
          <a:off x="2375448" y="1076510"/>
          <a:ext cx="1177504" cy="10244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kern="1200"/>
        </a:p>
      </dsp:txBody>
      <dsp:txXfrm rot="-5400000">
        <a:off x="2611626" y="1183466"/>
        <a:ext cx="705148" cy="810516"/>
      </dsp:txXfrm>
    </dsp:sp>
    <dsp:sp modelId="{D35D6CB2-F60F-4E59-A9D9-D48F32E8B38D}">
      <dsp:nvSpPr>
        <dsp:cNvPr id="0" name=""/>
        <dsp:cNvSpPr/>
      </dsp:nvSpPr>
      <dsp:spPr>
        <a:xfrm rot="5400000">
          <a:off x="1824376" y="2075975"/>
          <a:ext cx="1177504" cy="10244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Variable 500</a:t>
          </a:r>
        </a:p>
      </dsp:txBody>
      <dsp:txXfrm rot="-5400000">
        <a:off x="2060554" y="2182931"/>
        <a:ext cx="705148" cy="810516"/>
      </dsp:txXfrm>
    </dsp:sp>
    <dsp:sp modelId="{CA539E91-CEB3-4441-8411-52C1655490DF}">
      <dsp:nvSpPr>
        <dsp:cNvPr id="0" name=""/>
        <dsp:cNvSpPr/>
      </dsp:nvSpPr>
      <dsp:spPr>
        <a:xfrm>
          <a:off x="2956429" y="2234938"/>
          <a:ext cx="1314094" cy="706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77597-4C76-47CE-A861-BB8DCEE844C7}">
      <dsp:nvSpPr>
        <dsp:cNvPr id="0" name=""/>
        <dsp:cNvSpPr/>
      </dsp:nvSpPr>
      <dsp:spPr>
        <a:xfrm rot="5400000">
          <a:off x="717993" y="2075975"/>
          <a:ext cx="1177504" cy="10244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kern="1200"/>
        </a:p>
      </dsp:txBody>
      <dsp:txXfrm rot="-5400000">
        <a:off x="954171" y="2182931"/>
        <a:ext cx="705148" cy="810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2E706-5774-43E1-A315-52C9AFBE5292}" type="datetimeFigureOut">
              <a:rPr lang="es-ES" smtClean="0"/>
              <a:t>08/11/2021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E57E-B0AB-403D-95AE-A7D5B4E453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6302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14-A21F-4247-87A1-6C001434B2E9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82DA-6A85-4F77-B3D2-36DCD586848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26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14-A21F-4247-87A1-6C001434B2E9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82DA-6A85-4F77-B3D2-36DCD586848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40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14-A21F-4247-87A1-6C001434B2E9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82DA-6A85-4F77-B3D2-36DCD586848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45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379838" y="6356349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14519" y="6356348"/>
            <a:ext cx="720213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441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661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938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169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622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500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451554" y="6351229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  <p:pic>
        <p:nvPicPr>
          <p:cNvPr id="10" name="Imagen 9" descr="C:\Users\mlumbreras001\AppData\Local\Microsoft\Windows\INetCache\Content.MSO\52E5CD36.tmp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330" y="6039014"/>
            <a:ext cx="2413594" cy="634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00890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06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14-A21F-4247-87A1-6C001434B2E9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82DA-6A85-4F77-B3D2-36DCD586848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6806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309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884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7465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03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14-A21F-4247-87A1-6C001434B2E9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82DA-6A85-4F77-B3D2-36DCD586848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7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14-A21F-4247-87A1-6C001434B2E9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82DA-6A85-4F77-B3D2-36DCD586848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09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14-A21F-4247-87A1-6C001434B2E9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82DA-6A85-4F77-B3D2-36DCD586848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69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14-A21F-4247-87A1-6C001434B2E9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82DA-6A85-4F77-B3D2-36DCD586848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24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14-A21F-4247-87A1-6C001434B2E9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82DA-6A85-4F77-B3D2-36DCD586848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9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14-A21F-4247-87A1-6C001434B2E9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82DA-6A85-4F77-B3D2-36DCD586848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747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14-A21F-4247-87A1-6C001434B2E9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82DA-6A85-4F77-B3D2-36DCD586848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35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86E14-A21F-4247-87A1-6C001434B2E9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982DA-6A85-4F77-B3D2-36DCD586848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69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014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pic>
        <p:nvPicPr>
          <p:cNvPr id="7" name="1 Imagen" descr="Escuela de Doctorado_trilingue_positivo_alta.jp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8" y="5973056"/>
            <a:ext cx="2155210" cy="88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7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berto.garay@tecnalia.com" TargetMode="External"/><Relationship Id="rId2" Type="http://schemas.openxmlformats.org/officeDocument/2006/relationships/hyperlink" Target="mailto:mikel.lumbreras@ehu.eu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41816886_Insights_into_Performance_Fitness_and_Error_Metrics_for_Machine_Learning" TargetMode="Externa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mailto:roberto.garay@tecnalia.com" TargetMode="External"/><Relationship Id="rId2" Type="http://schemas.openxmlformats.org/officeDocument/2006/relationships/hyperlink" Target="mailto:mikel.lumbreras@ehu.eus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rcid.org/0000-0002-1339-7049" TargetMode="External"/><Relationship Id="rId2" Type="http://schemas.openxmlformats.org/officeDocument/2006/relationships/hyperlink" Target="https://doi.org/10.1016/j.energy.2021.122318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obertogaray" TargetMode="External"/><Relationship Id="rId2" Type="http://schemas.openxmlformats.org/officeDocument/2006/relationships/hyperlink" Target="https://orcid.org/0000-0003-2331-6561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jpeg"/><Relationship Id="rId4" Type="http://schemas.openxmlformats.org/officeDocument/2006/relationships/hyperlink" Target="https://robertogaray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7358FC5-0DFC-4396-9893-E44621200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4400" dirty="0"/>
              <a:t>Estudio de consumo de energía mediante métodos de análisis de datos</a:t>
            </a:r>
            <a:br>
              <a:rPr lang="es-ES" sz="4400" dirty="0"/>
            </a:br>
            <a:r>
              <a:rPr lang="es-ES" sz="2800" dirty="0"/>
              <a:t>Contexto, métodos de análisis, herramientas y aplicaciones</a:t>
            </a:r>
            <a:endParaRPr lang="en-GB" sz="44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BE36759-AD9E-492B-A539-7E3579699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10204"/>
          </a:xfrm>
        </p:spPr>
        <p:txBody>
          <a:bodyPr numCol="2">
            <a:normAutofit/>
          </a:bodyPr>
          <a:lstStyle/>
          <a:p>
            <a:pPr algn="l"/>
            <a:r>
              <a:rPr lang="es-ES" sz="2000" dirty="0"/>
              <a:t>Mikel Lumbreras Mugaguren</a:t>
            </a:r>
          </a:p>
          <a:p>
            <a:pPr algn="l"/>
            <a:r>
              <a:rPr lang="es-ES" sz="2000" dirty="0"/>
              <a:t>946014985</a:t>
            </a:r>
          </a:p>
          <a:p>
            <a:pPr algn="l"/>
            <a:r>
              <a:rPr lang="es-ES" sz="2000" dirty="0" err="1">
                <a:hlinkClick r:id="rId2"/>
              </a:rPr>
              <a:t>mikel.lumbreras@ehu.eus</a:t>
            </a:r>
            <a:endParaRPr lang="es-ES" sz="2000" dirty="0"/>
          </a:p>
          <a:p>
            <a:pPr algn="l"/>
            <a:r>
              <a:rPr lang="es-ES" sz="2000" dirty="0"/>
              <a:t>Roberto Garay Martinez</a:t>
            </a:r>
          </a:p>
          <a:p>
            <a:pPr algn="l"/>
            <a:r>
              <a:rPr lang="es-ES" sz="2000" dirty="0"/>
              <a:t>667 178 958</a:t>
            </a:r>
          </a:p>
          <a:p>
            <a:pPr algn="l"/>
            <a:r>
              <a:rPr lang="es-ES" sz="2000" dirty="0">
                <a:hlinkClick r:id="rId3"/>
              </a:rPr>
              <a:t>roberto.garay@tecnalia.com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365467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Módulo 2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146790"/>
              </p:ext>
            </p:extLst>
          </p:nvPr>
        </p:nvGraphicFramePr>
        <p:xfrm>
          <a:off x="537754" y="1877877"/>
          <a:ext cx="5680166" cy="4014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echa derecha 4"/>
          <p:cNvSpPr/>
          <p:nvPr/>
        </p:nvSpPr>
        <p:spPr>
          <a:xfrm>
            <a:off x="5656218" y="3441134"/>
            <a:ext cx="2860765" cy="8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redondeado 6"/>
          <p:cNvSpPr/>
          <p:nvPr/>
        </p:nvSpPr>
        <p:spPr>
          <a:xfrm>
            <a:off x="8882743" y="3095897"/>
            <a:ext cx="2795451" cy="1515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Variable X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205547" y="2855450"/>
            <a:ext cx="3762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Modelo inteligencia artificial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4899659" y="5150799"/>
            <a:ext cx="5720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Para poder introducir esas variables al modelo, éstas tendrán que estar relacionadas de alguna forma con la variable a calcular</a:t>
            </a:r>
          </a:p>
        </p:txBody>
      </p:sp>
    </p:spTree>
    <p:extLst>
      <p:ext uri="{BB962C8B-B14F-4D97-AF65-F5344CB8AC3E}">
        <p14:creationId xmlns:p14="http://schemas.microsoft.com/office/powerpoint/2010/main" val="984488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Módulo 2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304276"/>
              </p:ext>
            </p:extLst>
          </p:nvPr>
        </p:nvGraphicFramePr>
        <p:xfrm>
          <a:off x="537754" y="1877877"/>
          <a:ext cx="4302033" cy="3177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echa derecha 4"/>
          <p:cNvSpPr/>
          <p:nvPr/>
        </p:nvSpPr>
        <p:spPr>
          <a:xfrm>
            <a:off x="4846321" y="3298375"/>
            <a:ext cx="1619793" cy="712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redondeado 6"/>
          <p:cNvSpPr/>
          <p:nvPr/>
        </p:nvSpPr>
        <p:spPr>
          <a:xfrm>
            <a:off x="6657700" y="3047027"/>
            <a:ext cx="2050868" cy="121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Variable X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084315" y="2710724"/>
            <a:ext cx="378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Modelo inteligencia artificial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854529" y="4598177"/>
            <a:ext cx="48408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¿Cómo medimos esa relación?</a:t>
            </a:r>
          </a:p>
          <a:p>
            <a:r>
              <a:rPr lang="es-ES" sz="2800" dirty="0"/>
              <a:t>¿Cómo sabemos si nuestra variable es válida? </a:t>
            </a:r>
          </a:p>
        </p:txBody>
      </p:sp>
      <p:sp>
        <p:nvSpPr>
          <p:cNvPr id="3" name="Flecha derecha 2"/>
          <p:cNvSpPr/>
          <p:nvPr/>
        </p:nvSpPr>
        <p:spPr>
          <a:xfrm>
            <a:off x="5156562" y="4935563"/>
            <a:ext cx="2031272" cy="710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7491548" y="5029064"/>
            <a:ext cx="4840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ANALISIS DE CORRELACIONES</a:t>
            </a:r>
          </a:p>
        </p:txBody>
      </p:sp>
    </p:spTree>
    <p:extLst>
      <p:ext uri="{BB962C8B-B14F-4D97-AF65-F5344CB8AC3E}">
        <p14:creationId xmlns:p14="http://schemas.microsoft.com/office/powerpoint/2010/main" val="824026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  <a:r>
              <a:rPr lang="en-GB" dirty="0"/>
              <a:t> </a:t>
            </a:r>
            <a:r>
              <a:rPr lang="es-ES" dirty="0"/>
              <a:t>Específicos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Analizar la naturaleza estadística de los datos </a:t>
            </a:r>
          </a:p>
          <a:p>
            <a:pPr lvl="1"/>
            <a:r>
              <a:rPr lang="es-ES" dirty="0"/>
              <a:t>Repaso a variables estadísticas más simples</a:t>
            </a:r>
          </a:p>
          <a:p>
            <a:r>
              <a:rPr lang="es-ES" dirty="0"/>
              <a:t>¿Qué es la correlación?</a:t>
            </a:r>
          </a:p>
          <a:p>
            <a:pPr lvl="1"/>
            <a:r>
              <a:rPr lang="es-ES" dirty="0"/>
              <a:t>Índices de correlación </a:t>
            </a:r>
          </a:p>
          <a:p>
            <a:r>
              <a:rPr lang="es-ES" dirty="0"/>
              <a:t>Definición de regresión + tipos de regresores</a:t>
            </a:r>
          </a:p>
          <a:p>
            <a:r>
              <a:rPr lang="es-ES" dirty="0"/>
              <a:t>Definición de clasificación supervisada + tipos de regresores</a:t>
            </a:r>
          </a:p>
          <a:p>
            <a:r>
              <a:rPr lang="es-ES" dirty="0"/>
              <a:t>Analizar las métricas de error mas comunes</a:t>
            </a:r>
          </a:p>
        </p:txBody>
      </p:sp>
    </p:spTree>
    <p:extLst>
      <p:ext uri="{BB962C8B-B14F-4D97-AF65-F5344CB8AC3E}">
        <p14:creationId xmlns:p14="http://schemas.microsoft.com/office/powerpoint/2010/main" val="2512489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</a:t>
            </a:r>
            <a:r>
              <a:rPr lang="en-GB" dirty="0" err="1"/>
              <a:t>Estadísticas</a:t>
            </a:r>
            <a:r>
              <a:rPr lang="en-GB" dirty="0"/>
              <a:t> I</a:t>
            </a:r>
          </a:p>
        </p:txBody>
      </p:sp>
      <p:pic>
        <p:nvPicPr>
          <p:cNvPr id="3074" name="Picture 2" descr="3.4. Población y muestra. Definición de variables estadísticas y escalas de  medición. - PORTAFOLIO USIL 2017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855" y="1808254"/>
            <a:ext cx="8544289" cy="429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/>
          <p:cNvSpPr/>
          <p:nvPr/>
        </p:nvSpPr>
        <p:spPr>
          <a:xfrm>
            <a:off x="1162594" y="2602880"/>
            <a:ext cx="4741817" cy="333890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/>
          <p:cNvSpPr/>
          <p:nvPr/>
        </p:nvSpPr>
        <p:spPr>
          <a:xfrm>
            <a:off x="5904411" y="2602880"/>
            <a:ext cx="4741817" cy="333890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2114605" y="5806733"/>
            <a:ext cx="28377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rgbClr val="002060"/>
                </a:solidFill>
              </a:rPr>
              <a:t>Regresión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473247" y="5841075"/>
            <a:ext cx="3511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rgbClr val="002060"/>
                </a:solidFill>
              </a:rPr>
              <a:t>Clasificación</a:t>
            </a:r>
            <a:endParaRPr lang="es-E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75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</a:t>
            </a:r>
            <a:r>
              <a:rPr lang="en-GB" dirty="0" err="1"/>
              <a:t>Estadísticas</a:t>
            </a:r>
            <a:r>
              <a:rPr lang="en-GB" dirty="0"/>
              <a:t> II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995444"/>
            <a:ext cx="10515600" cy="630190"/>
          </a:xfrm>
        </p:spPr>
        <p:txBody>
          <a:bodyPr/>
          <a:lstStyle/>
          <a:p>
            <a:r>
              <a:rPr lang="es-ES" dirty="0"/>
              <a:t>Series Temporales </a:t>
            </a:r>
            <a:r>
              <a:rPr lang="es-ES" dirty="0">
                <a:sym typeface="Wingdings" panose="05000000000000000000" pitchFamily="2" charset="2"/>
              </a:rPr>
              <a:t> Media, Mediana, Moda, desviación estándar…</a:t>
            </a:r>
            <a:endParaRPr lang="es-ES" dirty="0"/>
          </a:p>
        </p:txBody>
      </p:sp>
      <p:pic>
        <p:nvPicPr>
          <p:cNvPr id="4098" name="Picture 2" descr="Life, the Universe and Everything: Find median or any statistic parameter  in loop by array 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445" y="2625634"/>
            <a:ext cx="5210175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68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</a:t>
            </a:r>
            <a:r>
              <a:rPr lang="en-GB" dirty="0" err="1"/>
              <a:t>Estadísticas</a:t>
            </a:r>
            <a:r>
              <a:rPr lang="en-GB" dirty="0"/>
              <a:t> III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Formulación </a:t>
            </a:r>
          </a:p>
        </p:txBody>
      </p:sp>
      <p:pic>
        <p:nvPicPr>
          <p:cNvPr id="5122" name="Picture 2" descr="Calculando Media aritmética - Estadística con Python - Mi Diario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193" y="2337347"/>
            <a:ext cx="25717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948355" y="4349109"/>
            <a:ext cx="2369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Media</a:t>
            </a:r>
          </a:p>
        </p:txBody>
      </p:sp>
      <p:pic>
        <p:nvPicPr>
          <p:cNvPr id="5126" name="Picture 6" descr="Desviación estándar o típica | 2021 | Econom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430" y="2230492"/>
            <a:ext cx="3894040" cy="174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5593639" y="4041333"/>
            <a:ext cx="35748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Desviación estándar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816936" y="5975300"/>
            <a:ext cx="937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FF0000"/>
                </a:solidFill>
              </a:rPr>
              <a:t>En R (</a:t>
            </a:r>
            <a:r>
              <a:rPr lang="es-ES" sz="2400" b="1" dirty="0" err="1">
                <a:solidFill>
                  <a:srgbClr val="FF0000"/>
                </a:solidFill>
              </a:rPr>
              <a:t>Rstudio</a:t>
            </a:r>
            <a:r>
              <a:rPr lang="es-ES" sz="2400" b="1" dirty="0">
                <a:solidFill>
                  <a:srgbClr val="FF0000"/>
                </a:solidFill>
              </a:rPr>
              <a:t>) existen funciones intrínsecas para calcular estas variables</a:t>
            </a:r>
          </a:p>
        </p:txBody>
      </p:sp>
    </p:spTree>
    <p:extLst>
      <p:ext uri="{BB962C8B-B14F-4D97-AF65-F5344CB8AC3E}">
        <p14:creationId xmlns:p14="http://schemas.microsoft.com/office/powerpoint/2010/main" val="4106881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Correlación</a:t>
            </a:r>
            <a:r>
              <a:rPr lang="en-GB" dirty="0"/>
              <a:t> y </a:t>
            </a:r>
            <a:r>
              <a:rPr lang="en-GB" dirty="0" err="1"/>
              <a:t>Covarianza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062109"/>
            <a:ext cx="10515600" cy="3250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dirty="0"/>
              <a:t>“La correlación en el sentido más amplio es una medida de una asociación entre variables. En correlación datos, el cambio en la magnitud de 1 variable está asociado con un cambio en el magnitud de otra variable, ya sea en la misma (correlación positiva) o en la opuesta (negativa correlación) dirección”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186666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Correlación</a:t>
            </a:r>
            <a:r>
              <a:rPr lang="en-GB" dirty="0"/>
              <a:t> y </a:t>
            </a:r>
            <a:r>
              <a:rPr lang="en-GB" dirty="0" err="1"/>
              <a:t>Covarianza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“</a:t>
            </a:r>
            <a:r>
              <a:rPr lang="es-ES" sz="3600" dirty="0"/>
              <a:t>La covarianza es un valor que indica el grado de variación conjunta de dos variables aleatorias respecto a sus medias. Es el dato básico para determinar si existe una dependencia entre ambas variables”</a:t>
            </a:r>
            <a:endParaRPr lang="en-GB" sz="3600" dirty="0"/>
          </a:p>
        </p:txBody>
      </p:sp>
      <p:pic>
        <p:nvPicPr>
          <p:cNvPr id="7170" name="Picture 2" descr="Cómo se calcula la covarianza entre dos variables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772" y="3832994"/>
            <a:ext cx="4518955" cy="251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838200" y="4797678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COVARIANZA</a:t>
            </a:r>
          </a:p>
        </p:txBody>
      </p:sp>
      <p:sp>
        <p:nvSpPr>
          <p:cNvPr id="5" name="Flecha derecha 4"/>
          <p:cNvSpPr/>
          <p:nvPr/>
        </p:nvSpPr>
        <p:spPr>
          <a:xfrm>
            <a:off x="4188372" y="4790520"/>
            <a:ext cx="1907628" cy="599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5978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Correlación</a:t>
            </a:r>
            <a:r>
              <a:rPr lang="en-GB" dirty="0"/>
              <a:t> y </a:t>
            </a:r>
            <a:r>
              <a:rPr lang="en-GB" dirty="0" err="1"/>
              <a:t>Covarianza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Coeficiente de correlación de Pearson</a:t>
            </a:r>
          </a:p>
          <a:p>
            <a:pPr marL="0" indent="0">
              <a:buNone/>
            </a:pPr>
            <a:r>
              <a:rPr lang="es-ES" dirty="0"/>
              <a:t>Ecuación: </a:t>
            </a:r>
          </a:p>
        </p:txBody>
      </p:sp>
      <p:pic>
        <p:nvPicPr>
          <p:cNvPr id="9218" name="Picture 2" descr="Coeficiente de correlación lineal | 2021 | Econom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13" y="3326525"/>
            <a:ext cx="3897173" cy="209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5081450" y="3095716"/>
            <a:ext cx="65183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“El coeficiente de correlación de Pearson se calcula como la covarianza entre las pares de variables X e Y dividido por la desviación estándar de X y la desviación estándar de Y”</a:t>
            </a:r>
          </a:p>
        </p:txBody>
      </p:sp>
    </p:spTree>
    <p:extLst>
      <p:ext uri="{BB962C8B-B14F-4D97-AF65-F5344CB8AC3E}">
        <p14:creationId xmlns:p14="http://schemas.microsoft.com/office/powerpoint/2010/main" val="2958675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Correlación</a:t>
            </a:r>
            <a:r>
              <a:rPr lang="en-GB" dirty="0"/>
              <a:t> y </a:t>
            </a:r>
            <a:r>
              <a:rPr lang="en-GB" dirty="0" err="1"/>
              <a:t>Covarianza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Coeficiente de correlación de Pearson</a:t>
            </a:r>
          </a:p>
          <a:p>
            <a:pPr marL="0" indent="0">
              <a:buNone/>
            </a:pPr>
            <a:r>
              <a:rPr lang="es-ES" dirty="0"/>
              <a:t>Ecuación: </a:t>
            </a:r>
          </a:p>
        </p:txBody>
      </p:sp>
      <p:pic>
        <p:nvPicPr>
          <p:cNvPr id="9218" name="Picture 2" descr="Coeficiente de correlación lineal | 2021 | Econom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13" y="3326525"/>
            <a:ext cx="3897173" cy="209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373" y="3013916"/>
            <a:ext cx="6764333" cy="271814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662057" y="2294203"/>
            <a:ext cx="338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Interpretación</a:t>
            </a:r>
          </a:p>
        </p:txBody>
      </p:sp>
    </p:spTree>
    <p:extLst>
      <p:ext uri="{BB962C8B-B14F-4D97-AF65-F5344CB8AC3E}">
        <p14:creationId xmlns:p14="http://schemas.microsoft.com/office/powerpoint/2010/main" val="22442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876DF-B3E3-43EA-B556-5A0D56EB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General</a:t>
            </a:r>
            <a:endParaRPr lang="en-GB" dirty="0"/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803D551A-E37E-40C9-B653-44E77665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La tecnología evoluciona. En 2021…</a:t>
            </a:r>
          </a:p>
          <a:p>
            <a:pPr lvl="1"/>
            <a:r>
              <a:rPr lang="es-ES" dirty="0"/>
              <a:t>Los sistemas de monitorización y control son capaces de entregar grandes volúmenes de información</a:t>
            </a:r>
          </a:p>
          <a:p>
            <a:pPr lvl="1"/>
            <a:r>
              <a:rPr lang="en-GB" dirty="0" err="1"/>
              <a:t>Existen</a:t>
            </a:r>
            <a:r>
              <a:rPr lang="en-GB" dirty="0"/>
              <a:t> </a:t>
            </a:r>
            <a:r>
              <a:rPr lang="en-GB" dirty="0" err="1"/>
              <a:t>herramientas</a:t>
            </a:r>
            <a:r>
              <a:rPr lang="en-GB" dirty="0"/>
              <a:t> de </a:t>
            </a:r>
            <a:r>
              <a:rPr lang="en-GB" dirty="0" err="1"/>
              <a:t>análisis</a:t>
            </a:r>
            <a:r>
              <a:rPr lang="en-GB" dirty="0"/>
              <a:t> </a:t>
            </a:r>
            <a:r>
              <a:rPr lang="en-GB" dirty="0" err="1"/>
              <a:t>avanzadas</a:t>
            </a:r>
            <a:endParaRPr lang="en-GB" dirty="0"/>
          </a:p>
          <a:p>
            <a:r>
              <a:rPr lang="en-GB" dirty="0"/>
              <a:t>Las </a:t>
            </a:r>
            <a:r>
              <a:rPr lang="en-GB" dirty="0" err="1"/>
              <a:t>aplicaciones</a:t>
            </a:r>
            <a:r>
              <a:rPr lang="en-GB" dirty="0"/>
              <a:t> </a:t>
            </a:r>
            <a:r>
              <a:rPr lang="en-GB" dirty="0" err="1"/>
              <a:t>energéticas</a:t>
            </a:r>
            <a:r>
              <a:rPr lang="en-GB" dirty="0"/>
              <a:t> </a:t>
            </a:r>
            <a:r>
              <a:rPr lang="en-GB" dirty="0" err="1"/>
              <a:t>evolucionan</a:t>
            </a:r>
            <a:endParaRPr lang="en-GB" dirty="0"/>
          </a:p>
          <a:p>
            <a:pPr lvl="1"/>
            <a:r>
              <a:rPr lang="es-ES" dirty="0"/>
              <a:t>Relevancia creciente de la variabilidad en el precio de la energía (eléctrica)</a:t>
            </a:r>
          </a:p>
          <a:p>
            <a:pPr lvl="1"/>
            <a:r>
              <a:rPr lang="es-ES" dirty="0"/>
              <a:t>Diseño cada vez más ajustado de los sistemas de producción y distribución de energía al consumo previsto</a:t>
            </a:r>
          </a:p>
          <a:p>
            <a:pPr lvl="1"/>
            <a:r>
              <a:rPr lang="es-ES" dirty="0"/>
              <a:t>Mercado incipiente de los servicios energéticos y/o de flexibilidad.</a:t>
            </a:r>
          </a:p>
          <a:p>
            <a:r>
              <a:rPr lang="es-ES" dirty="0"/>
              <a:t>Es necesario reenfocar los estudios energéticos</a:t>
            </a:r>
          </a:p>
          <a:p>
            <a:pPr lvl="1"/>
            <a:r>
              <a:rPr lang="es-ES" dirty="0"/>
              <a:t>Complementar los procesos de diseño, modelado y dimensionamiento</a:t>
            </a:r>
          </a:p>
          <a:p>
            <a:pPr lvl="1"/>
            <a:r>
              <a:rPr lang="es-ES" dirty="0"/>
              <a:t>Introducir un enfoque basado en datos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i="1" dirty="0" err="1"/>
              <a:t>Empecemos</a:t>
            </a:r>
            <a:r>
              <a:rPr lang="en-GB" i="1" dirty="0"/>
              <a:t> por un </a:t>
            </a:r>
            <a:r>
              <a:rPr lang="en-GB" i="1" dirty="0" err="1"/>
              <a:t>pequeño</a:t>
            </a:r>
            <a:r>
              <a:rPr lang="en-GB" i="1" dirty="0"/>
              <a:t> </a:t>
            </a:r>
            <a:r>
              <a:rPr lang="en-GB" i="1" dirty="0" err="1"/>
              <a:t>seminario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524550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Coeficiente de correlación de Pearson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Correlación</a:t>
            </a:r>
            <a:r>
              <a:rPr lang="en-GB" dirty="0"/>
              <a:t> y </a:t>
            </a:r>
            <a:r>
              <a:rPr lang="en-GB" dirty="0" err="1"/>
              <a:t>Covarianza</a:t>
            </a:r>
            <a:endParaRPr lang="en-GB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633" y="2287149"/>
            <a:ext cx="7576457" cy="457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27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Coeficiente de correlación de Pearson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Correlación</a:t>
            </a:r>
            <a:r>
              <a:rPr lang="en-GB" dirty="0"/>
              <a:t> y </a:t>
            </a:r>
            <a:r>
              <a:rPr lang="en-GB" dirty="0" err="1"/>
              <a:t>Covarianza</a:t>
            </a:r>
            <a:endParaRPr lang="en-GB" dirty="0"/>
          </a:p>
        </p:txBody>
      </p:sp>
      <p:pic>
        <p:nvPicPr>
          <p:cNvPr id="6" name="Picture 8" descr="Better Heatmaps and Correlation Matrix Plots in Python | by Drazen Zaric |  Towards Data Scien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903" y="2479425"/>
            <a:ext cx="4611190" cy="407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8268789" y="3696789"/>
            <a:ext cx="3422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Tabla de correlaciones de Pearson en R</a:t>
            </a:r>
          </a:p>
        </p:txBody>
      </p:sp>
    </p:spTree>
    <p:extLst>
      <p:ext uri="{BB962C8B-B14F-4D97-AF65-F5344CB8AC3E}">
        <p14:creationId xmlns:p14="http://schemas.microsoft.com/office/powerpoint/2010/main" val="2602142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Otros Coeficientes: SPEARMAN RANK CORRELATION</a:t>
            </a:r>
          </a:p>
          <a:p>
            <a:pPr marL="0" indent="0">
              <a:buNone/>
            </a:pPr>
            <a:r>
              <a:rPr lang="es-ES" sz="3200" dirty="0"/>
              <a:t>“El coeficiente de </a:t>
            </a:r>
            <a:r>
              <a:rPr lang="es-ES" sz="3200" dirty="0" err="1"/>
              <a:t>Spearman</a:t>
            </a:r>
            <a:r>
              <a:rPr lang="es-ES" sz="3200" dirty="0"/>
              <a:t> es una correlación de Pearson coeficiente calculado con los rangos de los valores de cada de las 2 variables en lugar de sus valores reales”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Correlación</a:t>
            </a:r>
            <a:r>
              <a:rPr lang="en-GB" dirty="0"/>
              <a:t> y </a:t>
            </a:r>
            <a:r>
              <a:rPr lang="en-GB" dirty="0" err="1"/>
              <a:t>Covarianza</a:t>
            </a:r>
            <a:endParaRPr lang="en-GB" dirty="0"/>
          </a:p>
        </p:txBody>
      </p:sp>
      <p:pic>
        <p:nvPicPr>
          <p:cNvPr id="10243" name="Picture 3" descr="Coeficiente de Correlación por Rangos de Spearman - Monografia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539" y="3754614"/>
            <a:ext cx="7018660" cy="222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520" y="3832994"/>
            <a:ext cx="2636959" cy="948546"/>
          </a:xfrm>
          <a:prstGeom prst="rect">
            <a:avLst/>
          </a:prstGeom>
        </p:spPr>
      </p:pic>
      <p:sp>
        <p:nvSpPr>
          <p:cNvPr id="7" name="Flecha abajo 6"/>
          <p:cNvSpPr/>
          <p:nvPr/>
        </p:nvSpPr>
        <p:spPr>
          <a:xfrm>
            <a:off x="9919538" y="4781540"/>
            <a:ext cx="629732" cy="6867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9333644" y="5605968"/>
            <a:ext cx="211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Igual que Pearson</a:t>
            </a:r>
          </a:p>
        </p:txBody>
      </p:sp>
    </p:spTree>
    <p:extLst>
      <p:ext uri="{BB962C8B-B14F-4D97-AF65-F5344CB8AC3E}">
        <p14:creationId xmlns:p14="http://schemas.microsoft.com/office/powerpoint/2010/main" val="2602687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Otros Coeficientes: SPEARMAN RANK CORRELATION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Correlación</a:t>
            </a:r>
            <a:r>
              <a:rPr lang="en-GB" dirty="0"/>
              <a:t> y </a:t>
            </a:r>
            <a:r>
              <a:rPr lang="en-GB" dirty="0" err="1"/>
              <a:t>Covarianza</a:t>
            </a:r>
            <a:endParaRPr lang="en-GB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940" y="2340428"/>
            <a:ext cx="5740718" cy="412815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464732" y="2731819"/>
            <a:ext cx="34094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/>
              <a:t>A, una curva estrictamente monótona</a:t>
            </a:r>
          </a:p>
          <a:p>
            <a:pPr algn="just"/>
            <a:r>
              <a:rPr lang="es-ES" sz="1400" dirty="0"/>
              <a:t>con un coeficiente de correlación de Pearson (r) de +0,84. También en el piso del lado izquierdo parte, la curva es continuamente ligeramente creciente. Después de clasificar los valores de ambas variables de menor a mayor, los rangos muestran una relación lineal perfecta</a:t>
            </a:r>
          </a:p>
          <a:p>
            <a:pPr algn="just"/>
            <a:r>
              <a:rPr lang="es-ES" sz="1400" dirty="0"/>
              <a:t>(B). La correlación de rango de </a:t>
            </a:r>
            <a:r>
              <a:rPr lang="es-ES" sz="1400" dirty="0" err="1"/>
              <a:t>Spearman</a:t>
            </a:r>
            <a:r>
              <a:rPr lang="es-ES" sz="1400" dirty="0"/>
              <a:t> es</a:t>
            </a:r>
          </a:p>
          <a:p>
            <a:pPr algn="just"/>
            <a:r>
              <a:rPr lang="es-ES" sz="1400" dirty="0"/>
              <a:t>Correlación de Pearson calculada con la rangos de datos en lugar de sus valores reales. Por tanto, el coeficiente de </a:t>
            </a:r>
            <a:r>
              <a:rPr lang="es-ES" sz="1400" dirty="0" err="1"/>
              <a:t>Spearman</a:t>
            </a:r>
            <a:r>
              <a:rPr lang="es-ES" sz="1400" dirty="0"/>
              <a:t> (ρ) de +1.0 en A corresponde a la correlación de Pearson de +1.0 en B.</a:t>
            </a:r>
          </a:p>
        </p:txBody>
      </p:sp>
    </p:spTree>
    <p:extLst>
      <p:ext uri="{BB962C8B-B14F-4D97-AF65-F5344CB8AC3E}">
        <p14:creationId xmlns:p14="http://schemas.microsoft.com/office/powerpoint/2010/main" val="2385583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Regresiones</a:t>
            </a:r>
            <a:r>
              <a:rPr lang="en-GB" dirty="0"/>
              <a:t> </a:t>
            </a:r>
            <a:r>
              <a:rPr lang="en-GB" dirty="0" err="1"/>
              <a:t>Lineales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“</a:t>
            </a:r>
            <a:r>
              <a:rPr lang="es-ES" dirty="0"/>
              <a:t>En estadística, la regresión lineal es un enfoque lineal para modelar la relación entre una respuesta escalar y una o más variables explicativas (también conocidas como variables dependientes e independientes)”</a:t>
            </a:r>
            <a:endParaRPr lang="en-GB" dirty="0"/>
          </a:p>
        </p:txBody>
      </p:sp>
      <p:pic>
        <p:nvPicPr>
          <p:cNvPr id="14339" name="Picture 3" descr="Intro to Linear Regression — Machine Learning 101 | by Martin Tin |  DataDrivenInves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419" y="3192447"/>
            <a:ext cx="5512526" cy="345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223" y="4052982"/>
            <a:ext cx="3609703" cy="164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23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Regresiones</a:t>
            </a:r>
            <a:r>
              <a:rPr lang="en-GB" dirty="0"/>
              <a:t> </a:t>
            </a:r>
            <a:r>
              <a:rPr lang="en-GB" dirty="0" err="1"/>
              <a:t>Lineales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932550"/>
            <a:ext cx="10515600" cy="4014736"/>
          </a:xfrm>
        </p:spPr>
        <p:txBody>
          <a:bodyPr/>
          <a:lstStyle/>
          <a:p>
            <a:r>
              <a:rPr lang="es-ES" dirty="0" err="1"/>
              <a:t>Univariables</a:t>
            </a:r>
            <a:r>
              <a:rPr lang="es-ES" dirty="0"/>
              <a:t> vs </a:t>
            </a:r>
            <a:r>
              <a:rPr lang="es-ES" dirty="0" err="1"/>
              <a:t>Multivariables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En general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Matricial 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380" y="2536644"/>
            <a:ext cx="3275240" cy="1058154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>
            <a:off x="2860766" y="2850184"/>
            <a:ext cx="1597614" cy="431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766" y="4039931"/>
            <a:ext cx="619125" cy="13049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846" y="3939918"/>
            <a:ext cx="2943225" cy="15049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655" y="3835143"/>
            <a:ext cx="723900" cy="16097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4310" y="3944680"/>
            <a:ext cx="666750" cy="1390650"/>
          </a:xfrm>
          <a:prstGeom prst="rect">
            <a:avLst/>
          </a:prstGeom>
        </p:spPr>
      </p:pic>
      <p:sp>
        <p:nvSpPr>
          <p:cNvPr id="11" name="Igual que 10"/>
          <p:cNvSpPr/>
          <p:nvPr/>
        </p:nvSpPr>
        <p:spPr>
          <a:xfrm>
            <a:off x="3583373" y="4583822"/>
            <a:ext cx="497273" cy="21714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2" name="Más 11"/>
          <p:cNvSpPr/>
          <p:nvPr/>
        </p:nvSpPr>
        <p:spPr>
          <a:xfrm>
            <a:off x="7777026" y="4326496"/>
            <a:ext cx="630690" cy="62701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104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Métricas</a:t>
            </a:r>
            <a:r>
              <a:rPr lang="en-GB" dirty="0"/>
              <a:t> de Error </a:t>
            </a:r>
            <a:r>
              <a:rPr lang="en-GB" dirty="0" err="1"/>
              <a:t>Regresión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Se presentan las siguientes métricas estadísticas:</a:t>
            </a:r>
          </a:p>
          <a:p>
            <a:pPr marL="0" indent="0">
              <a:buNone/>
            </a:pPr>
            <a:r>
              <a:rPr lang="es-ES" dirty="0"/>
              <a:t>Coeficiente de determinación: R</a:t>
            </a:r>
            <a:r>
              <a:rPr lang="es-ES" baseline="30000" dirty="0"/>
              <a:t>2</a:t>
            </a:r>
          </a:p>
          <a:p>
            <a:pPr marL="0" indent="0">
              <a:buNone/>
            </a:pPr>
            <a:endParaRPr lang="es-ES" baseline="30000" dirty="0"/>
          </a:p>
          <a:p>
            <a:pPr marL="0" indent="0">
              <a:buNone/>
            </a:pPr>
            <a:endParaRPr lang="es-ES" baseline="30000" dirty="0"/>
          </a:p>
          <a:p>
            <a:pPr marL="0" indent="0">
              <a:buNone/>
            </a:pPr>
            <a:endParaRPr lang="es-ES" baseline="30000" dirty="0"/>
          </a:p>
          <a:p>
            <a:pPr marL="0" indent="0">
              <a:buNone/>
            </a:pPr>
            <a:endParaRPr lang="es-ES" baseline="30000" dirty="0"/>
          </a:p>
          <a:p>
            <a:pPr marL="0" indent="0">
              <a:buNone/>
            </a:pPr>
            <a:r>
              <a:rPr lang="es-ES" dirty="0"/>
              <a:t>Se puede interpretar un valor R</a:t>
            </a:r>
            <a:r>
              <a:rPr lang="es-ES" baseline="30000" dirty="0"/>
              <a:t>2 </a:t>
            </a:r>
            <a:r>
              <a:rPr lang="es-ES" dirty="0"/>
              <a:t>de 0.9 como: "Noventa por ciento de la varianza en la línea de base los valores pueden explicarse mediante los valores modelados”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4039"/>
            <a:ext cx="36385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49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Métricas</a:t>
            </a:r>
            <a:r>
              <a:rPr lang="en-GB" dirty="0"/>
              <a:t> de Error </a:t>
            </a:r>
            <a:r>
              <a:rPr lang="en-GB" dirty="0" err="1"/>
              <a:t>Regresión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Root mean squared error (RMSE)/Error </a:t>
            </a:r>
            <a:r>
              <a:rPr lang="en-US" dirty="0" err="1"/>
              <a:t>cuadrático</a:t>
            </a:r>
            <a:r>
              <a:rPr lang="en-US" dirty="0"/>
              <a:t> </a:t>
            </a:r>
            <a:r>
              <a:rPr lang="en-US" dirty="0" err="1"/>
              <a:t>medio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S" dirty="0"/>
              <a:t>Representa el desviación estándar muestra de las diferencias entre valores modelados y de referencia.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Se desea un valor bajo de esta métrica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3570"/>
            <a:ext cx="4526910" cy="127934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687409" y="2821632"/>
            <a:ext cx="3344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Desde 0 hasta ∞</a:t>
            </a:r>
          </a:p>
        </p:txBody>
      </p:sp>
    </p:spTree>
    <p:extLst>
      <p:ext uri="{BB962C8B-B14F-4D97-AF65-F5344CB8AC3E}">
        <p14:creationId xmlns:p14="http://schemas.microsoft.com/office/powerpoint/2010/main" val="4072556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Métricas</a:t>
            </a:r>
            <a:r>
              <a:rPr lang="en-GB" dirty="0"/>
              <a:t> de Error </a:t>
            </a:r>
            <a:r>
              <a:rPr lang="en-GB" dirty="0" err="1"/>
              <a:t>Regresión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Coefficient of variance of root mean squared error </a:t>
            </a:r>
            <a:r>
              <a:rPr lang="es-ES" dirty="0"/>
              <a:t>(CVRMSE)/ Coeficiente de varianza del error cuadrático medio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s-ES" dirty="0"/>
              <a:t>Deriva normalizando el RMSE con la media de los datos</a:t>
            </a:r>
            <a:endParaRPr lang="en-GB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9405"/>
            <a:ext cx="38100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30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Métricas</a:t>
            </a:r>
            <a:r>
              <a:rPr lang="en-GB" dirty="0"/>
              <a:t> de Error </a:t>
            </a:r>
            <a:r>
              <a:rPr lang="en-GB" dirty="0" err="1"/>
              <a:t>Regresión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Mean Bias Error (MBE)/Error de </a:t>
            </a:r>
            <a:r>
              <a:rPr lang="en-GB" dirty="0" err="1"/>
              <a:t>sesgo</a:t>
            </a:r>
            <a:r>
              <a:rPr lang="en-GB" dirty="0"/>
              <a:t> </a:t>
            </a:r>
            <a:r>
              <a:rPr lang="en-GB" dirty="0" err="1"/>
              <a:t>medio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s-ES" dirty="0"/>
              <a:t>Los valores positivos indican que el modelo a continuación predice</a:t>
            </a:r>
          </a:p>
          <a:p>
            <a:pPr marL="0" indent="0">
              <a:buNone/>
            </a:pPr>
            <a:r>
              <a:rPr lang="es-ES" dirty="0"/>
              <a:t>los valores de la línea de base; los valores negativos indican</a:t>
            </a:r>
          </a:p>
          <a:p>
            <a:pPr marL="0" indent="0">
              <a:buNone/>
            </a:pPr>
            <a:r>
              <a:rPr lang="es-ES" dirty="0"/>
              <a:t>que el modelo predice los valores de referencia</a:t>
            </a:r>
            <a:endParaRPr lang="en-GB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28" y="2616925"/>
            <a:ext cx="4318093" cy="93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22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AEBB48-7A95-45B0-8B83-C465E7AE5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Comprender las cargas térmicas en la edificación y sus dinámicas principales</a:t>
            </a:r>
          </a:p>
          <a:p>
            <a:r>
              <a:rPr lang="es-ES" dirty="0"/>
              <a:t>Introducir el concepto de Medida y Verificación de ahorros energéticos</a:t>
            </a:r>
          </a:p>
          <a:p>
            <a:r>
              <a:rPr lang="es-ES" dirty="0"/>
              <a:t>Disponer de herramientas para la realización de análisis de datos</a:t>
            </a:r>
          </a:p>
          <a:p>
            <a:r>
              <a:rPr lang="es-ES" dirty="0"/>
              <a:t>Identificar las variables relevantes y modelar la dependencia de las cargas térmicas frente a las mismas</a:t>
            </a:r>
          </a:p>
          <a:p>
            <a:r>
              <a:rPr lang="es-ES" dirty="0"/>
              <a:t>Conocer los métodos de análisis estadístico y las métricas de error</a:t>
            </a:r>
          </a:p>
          <a:p>
            <a:r>
              <a:rPr lang="es-ES" dirty="0"/>
              <a:t>Introducir distintos métodos de análisis clásicos y modernos</a:t>
            </a:r>
          </a:p>
          <a:p>
            <a:r>
              <a:rPr lang="es-ES" dirty="0"/>
              <a:t>Introducir métodos de clasificación y segmentación de datos</a:t>
            </a:r>
          </a:p>
          <a:p>
            <a:r>
              <a:rPr lang="es-ES" dirty="0"/>
              <a:t>Introducir métodos de detección de errores y reparación de series temporales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i="1" dirty="0"/>
              <a:t>Enunciar los problemas, posibles vías de solución, proporcionar herramientas y referencias útiles</a:t>
            </a:r>
          </a:p>
        </p:txBody>
      </p:sp>
    </p:spTree>
    <p:extLst>
      <p:ext uri="{BB962C8B-B14F-4D97-AF65-F5344CB8AC3E}">
        <p14:creationId xmlns:p14="http://schemas.microsoft.com/office/powerpoint/2010/main" val="280258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Métricas</a:t>
            </a:r>
            <a:r>
              <a:rPr lang="en-GB" dirty="0"/>
              <a:t> de Error </a:t>
            </a:r>
            <a:r>
              <a:rPr lang="en-GB" dirty="0" err="1"/>
              <a:t>Regresión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Existen otras muchas métricas que se adecuan a un tipo de regresión o a otro.</a:t>
            </a:r>
          </a:p>
          <a:p>
            <a:endParaRPr lang="es-ES" dirty="0"/>
          </a:p>
          <a:p>
            <a:pPr marL="0" indent="0">
              <a:buNone/>
            </a:pPr>
            <a:r>
              <a:rPr lang="en-US" dirty="0"/>
              <a:t>Reference: Insights into Performance Fitness and Error Metrics for Machine Learning (</a:t>
            </a:r>
            <a:r>
              <a:rPr lang="en-US" dirty="0">
                <a:hlinkClick r:id="rId2"/>
              </a:rPr>
              <a:t>https://www.researchgate.net/publication/341816886_Insights_into_Performance_Fitness_and_Error_Metrics_for_Machine_Learning</a:t>
            </a:r>
            <a:r>
              <a:rPr lang="en-US" dirty="0"/>
              <a:t>) 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0436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Modelos</a:t>
            </a:r>
            <a:r>
              <a:rPr lang="en-GB" dirty="0"/>
              <a:t> de </a:t>
            </a:r>
            <a:r>
              <a:rPr lang="en-GB" dirty="0" err="1"/>
              <a:t>Clasificación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“Cuando la variable dependiente es un factor o una variable tipo cualitativo, los modelos que se generan para su calculo se denominan modelos de clasificación” </a:t>
            </a:r>
          </a:p>
        </p:txBody>
      </p:sp>
      <p:pic>
        <p:nvPicPr>
          <p:cNvPr id="15362" name="Picture 2" descr="Classification Models in Machine Learning | Classification Mode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558" y="3158883"/>
            <a:ext cx="6010093" cy="334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81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Modelos</a:t>
            </a:r>
            <a:r>
              <a:rPr lang="en-GB" dirty="0"/>
              <a:t> de </a:t>
            </a:r>
            <a:r>
              <a:rPr lang="en-GB" dirty="0" err="1"/>
              <a:t>Clasificación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Modelos de Clasificación mas comunes: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Support</a:t>
            </a:r>
            <a:r>
              <a:rPr lang="es-ES" dirty="0"/>
              <a:t> Vector </a:t>
            </a:r>
            <a:r>
              <a:rPr lang="es-ES" dirty="0" err="1"/>
              <a:t>Classiffier</a:t>
            </a:r>
            <a:endParaRPr lang="es-ES" dirty="0"/>
          </a:p>
          <a:p>
            <a:r>
              <a:rPr lang="es-ES" dirty="0"/>
              <a:t>Regresión Logística</a:t>
            </a:r>
          </a:p>
          <a:p>
            <a:r>
              <a:rPr lang="es-ES" dirty="0"/>
              <a:t>Arboles de Decisión</a:t>
            </a:r>
          </a:p>
          <a:p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</a:t>
            </a:r>
            <a:endParaRPr lang="es-ES" dirty="0"/>
          </a:p>
          <a:p>
            <a:r>
              <a:rPr lang="es-E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19561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Matriz</a:t>
            </a:r>
            <a:r>
              <a:rPr lang="en-GB" dirty="0"/>
              <a:t> de </a:t>
            </a:r>
            <a:r>
              <a:rPr lang="en-GB" dirty="0" err="1"/>
              <a:t>Confusión</a:t>
            </a:r>
            <a:r>
              <a:rPr lang="en-GB" dirty="0"/>
              <a:t> y </a:t>
            </a:r>
            <a:r>
              <a:rPr lang="en-GB" dirty="0" err="1"/>
              <a:t>Precisión</a:t>
            </a:r>
            <a:r>
              <a:rPr lang="en-GB" dirty="0"/>
              <a:t> // Confusion Matrix &amp; Accuracy </a:t>
            </a:r>
          </a:p>
        </p:txBody>
      </p:sp>
      <p:pic>
        <p:nvPicPr>
          <p:cNvPr id="5122" name="Picture 2" descr="https://www.analyticsvidhya.com/wp-content/uploads/2015/01/Confusion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2533"/>
            <a:ext cx="10855127" cy="261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838200" y="320735"/>
            <a:ext cx="10515600" cy="1325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Metricas de Error Clasificación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6281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Metricas</a:t>
            </a:r>
            <a:r>
              <a:rPr lang="en-GB" dirty="0"/>
              <a:t> de Error </a:t>
            </a:r>
            <a:r>
              <a:rPr lang="en-GB" dirty="0" err="1"/>
              <a:t>Clasificación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Recuperación y F-1 por clase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dirty="0"/>
              <a:t>f1 = 2 * precision * recall / (precision + recall) 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147" name="Picture 3" descr="https://upload.wikimedia.org/wikipedia/commons/thumb/2/26/Precisionrecall.svg/800px-Precisionrecal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531" y="220029"/>
            <a:ext cx="3592285" cy="653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492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Conclusiones</a:t>
            </a:r>
            <a:r>
              <a:rPr lang="en-GB" dirty="0"/>
              <a:t> Finales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Un análisis de correlaciones entre las variables nos ayudará a determinar cuáles son las variables óptimas para incluirlas en los modelos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 estudian los modelos de regresión y sus métricas de error más comunes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 estudian los modelos de clasificación mas comunes y las métricas de error más comunes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Pasamos a la práctica</a:t>
            </a:r>
          </a:p>
        </p:txBody>
      </p:sp>
    </p:spTree>
    <p:extLst>
      <p:ext uri="{BB962C8B-B14F-4D97-AF65-F5344CB8AC3E}">
        <p14:creationId xmlns:p14="http://schemas.microsoft.com/office/powerpoint/2010/main" val="4044856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7358FC5-0DFC-4396-9893-E44621200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4400" dirty="0"/>
              <a:t>Estudio de consumo de energía mediante métodos de análisis de datos</a:t>
            </a:r>
            <a:br>
              <a:rPr lang="es-ES" sz="4400" dirty="0"/>
            </a:br>
            <a:r>
              <a:rPr lang="es-ES" sz="2800" dirty="0"/>
              <a:t>Contexto, métodos de análisis, herramientas y aplicaciones</a:t>
            </a:r>
            <a:endParaRPr lang="en-GB" sz="44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BE36759-AD9E-492B-A539-7E3579699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10204"/>
          </a:xfrm>
        </p:spPr>
        <p:txBody>
          <a:bodyPr numCol="2">
            <a:normAutofit/>
          </a:bodyPr>
          <a:lstStyle/>
          <a:p>
            <a:pPr algn="l"/>
            <a:r>
              <a:rPr lang="es-ES" sz="2000" dirty="0"/>
              <a:t>Mikel Lumbreras Mugaguren</a:t>
            </a:r>
          </a:p>
          <a:p>
            <a:pPr algn="l"/>
            <a:r>
              <a:rPr lang="es-ES" sz="2000" dirty="0"/>
              <a:t>946014985</a:t>
            </a:r>
          </a:p>
          <a:p>
            <a:pPr algn="l"/>
            <a:r>
              <a:rPr lang="es-ES" sz="2000" dirty="0" err="1">
                <a:hlinkClick r:id="rId2"/>
              </a:rPr>
              <a:t>mikel.lumbreras@ehu.eus</a:t>
            </a:r>
            <a:endParaRPr lang="es-ES" sz="2000" dirty="0"/>
          </a:p>
          <a:p>
            <a:pPr algn="l"/>
            <a:r>
              <a:rPr lang="es-ES" sz="2000" dirty="0"/>
              <a:t>Roberto Garay Martinez</a:t>
            </a:r>
          </a:p>
          <a:p>
            <a:pPr algn="l"/>
            <a:r>
              <a:rPr lang="es-ES" sz="2000" dirty="0"/>
              <a:t>667 178 958</a:t>
            </a:r>
          </a:p>
          <a:p>
            <a:pPr algn="l"/>
            <a:r>
              <a:rPr lang="es-ES" sz="2000" dirty="0">
                <a:hlinkClick r:id="rId3"/>
              </a:rPr>
              <a:t>roberto.garay@tecnalia.com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65960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120E8-22F2-4E66-9200-1EA2D697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seminario</a:t>
            </a:r>
            <a:endParaRPr lang="en-GB" dirty="0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3A62E472-57DE-45F4-89B6-E389A35DC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560020"/>
              </p:ext>
            </p:extLst>
          </p:nvPr>
        </p:nvGraphicFramePr>
        <p:xfrm>
          <a:off x="965790" y="1260825"/>
          <a:ext cx="10857615" cy="463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428">
                  <a:extLst>
                    <a:ext uri="{9D8B030D-6E8A-4147-A177-3AD203B41FA5}">
                      <a16:colId xmlns:a16="http://schemas.microsoft.com/office/drawing/2014/main" val="783413096"/>
                    </a:ext>
                  </a:extLst>
                </a:gridCol>
                <a:gridCol w="4561368">
                  <a:extLst>
                    <a:ext uri="{9D8B030D-6E8A-4147-A177-3AD203B41FA5}">
                      <a16:colId xmlns:a16="http://schemas.microsoft.com/office/drawing/2014/main" val="719105427"/>
                    </a:ext>
                  </a:extLst>
                </a:gridCol>
                <a:gridCol w="4316819">
                  <a:extLst>
                    <a:ext uri="{9D8B030D-6E8A-4147-A177-3AD203B41FA5}">
                      <a16:colId xmlns:a16="http://schemas.microsoft.com/office/drawing/2014/main" val="43669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Módulo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Teoría (2h)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Práctica (4h)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5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I</a:t>
                      </a:r>
                    </a:p>
                    <a:p>
                      <a:r>
                        <a:rPr lang="es-ES" sz="1600" dirty="0"/>
                        <a:t>2021/11/09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Introducción.</a:t>
                      </a: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Cargas térmicas en la edificación.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Procesos de Medida y Verificación.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Introducción a la Herramienta R/</a:t>
                      </a:r>
                      <a:r>
                        <a:rPr lang="es-E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RStudio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Carga y estructuración de datos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Operaciones básicas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Visualización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51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II</a:t>
                      </a:r>
                    </a:p>
                    <a:p>
                      <a:r>
                        <a:rPr lang="es-ES" sz="1600" dirty="0"/>
                        <a:t>2021/11/16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Análisis Estadístico y Correlaciones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Métricas de error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Análisis de cargas térmicas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Identificación de variables relevantes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65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III</a:t>
                      </a:r>
                    </a:p>
                    <a:p>
                      <a:r>
                        <a:rPr lang="es-ES" sz="1600" dirty="0"/>
                        <a:t>2021/11/23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Métodos de análisis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Métodos tradicionales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Métodos modernos. </a:t>
                      </a:r>
                      <a:r>
                        <a:rPr lang="es-E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</a:t>
                      </a:r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boosting</a:t>
                      </a:r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segmentación avanzada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Calificación de métodos s/ objetivos de análisis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Análisis de cargas térmicas de un edificio</a:t>
                      </a:r>
                    </a:p>
                    <a:p>
                      <a:endParaRPr lang="en-GB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67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IV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2021/11/30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Métodos de clasificación no supervisada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Segmentación de datos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Detección de errores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Reparación de series temporales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Caso práctico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Limpieza de series temporales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Identificación de variaciones estacionales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Segmentación de datos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Construcción de un modelo completo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224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22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812C0-AC1C-4730-AC04-A68DDA05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Ponentes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DBBE8A-E929-4EB4-AA1D-22CBEB996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8410"/>
            <a:ext cx="10515600" cy="40147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b="1" dirty="0"/>
              <a:t>Mikel LUMBRERAS MUGAGUREN,</a:t>
            </a:r>
            <a:r>
              <a:rPr lang="es-ES" dirty="0"/>
              <a:t> </a:t>
            </a:r>
            <a:r>
              <a:rPr lang="en-GB" dirty="0" err="1">
                <a:ea typeface="Times New Roman" panose="02020603050405020304" pitchFamily="18" charset="0"/>
              </a:rPr>
              <a:t>estudiante</a:t>
            </a:r>
            <a:r>
              <a:rPr lang="en-GB" dirty="0">
                <a:ea typeface="Times New Roman" panose="02020603050405020304" pitchFamily="18" charset="0"/>
              </a:rPr>
              <a:t> predoctoral PD EESIA </a:t>
            </a:r>
          </a:p>
          <a:p>
            <a:pPr marL="0" indent="0">
              <a:buNone/>
            </a:pPr>
            <a:r>
              <a:rPr lang="en-GB" dirty="0" err="1">
                <a:ea typeface="Times New Roman" panose="02020603050405020304" pitchFamily="18" charset="0"/>
              </a:rPr>
              <a:t>Máster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Ingeniería</a:t>
            </a:r>
            <a:r>
              <a:rPr lang="en-GB" dirty="0">
                <a:ea typeface="Times New Roman" panose="02020603050405020304" pitchFamily="18" charset="0"/>
              </a:rPr>
              <a:t> industrial. </a:t>
            </a:r>
            <a:r>
              <a:rPr lang="en-GB" dirty="0" err="1">
                <a:ea typeface="Times New Roman" panose="02020603050405020304" pitchFamily="18" charset="0"/>
              </a:rPr>
              <a:t>Especialidad</a:t>
            </a:r>
            <a:r>
              <a:rPr lang="en-GB" dirty="0">
                <a:ea typeface="Times New Roman" panose="02020603050405020304" pitchFamily="18" charset="0"/>
              </a:rPr>
              <a:t>: </a:t>
            </a:r>
            <a:r>
              <a:rPr lang="en-GB" dirty="0" err="1">
                <a:ea typeface="Times New Roman" panose="02020603050405020304" pitchFamily="18" charset="0"/>
              </a:rPr>
              <a:t>Termoenergía</a:t>
            </a:r>
            <a:r>
              <a:rPr lang="en-GB" dirty="0">
                <a:ea typeface="Times New Roman" panose="02020603050405020304" pitchFamily="18" charset="0"/>
              </a:rPr>
              <a:t>. </a:t>
            </a:r>
            <a:r>
              <a:rPr lang="en-GB" dirty="0" err="1">
                <a:ea typeface="Times New Roman" panose="02020603050405020304" pitchFamily="18" charset="0"/>
              </a:rPr>
              <a:t>Actuálmente</a:t>
            </a:r>
            <a:r>
              <a:rPr lang="en-GB" dirty="0">
                <a:ea typeface="Times New Roman" panose="02020603050405020304" pitchFamily="18" charset="0"/>
              </a:rPr>
              <a:t> consultor de web analytics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Mainstrat</a:t>
            </a:r>
            <a:r>
              <a:rPr lang="en-GB" dirty="0">
                <a:ea typeface="Times New Roman" panose="02020603050405020304" pitchFamily="18" charset="0"/>
              </a:rPr>
              <a:t> (https://mainstrat.com/). Mas de dos </a:t>
            </a:r>
            <a:r>
              <a:rPr lang="en-GB" dirty="0" err="1">
                <a:ea typeface="Times New Roman" panose="02020603050405020304" pitchFamily="18" charset="0"/>
              </a:rPr>
              <a:t>años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como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investigador</a:t>
            </a:r>
            <a:r>
              <a:rPr lang="en-GB" dirty="0">
                <a:ea typeface="Times New Roman" panose="02020603050405020304" pitchFamily="18" charset="0"/>
              </a:rPr>
              <a:t> junior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Tecnalia</a:t>
            </a:r>
            <a:r>
              <a:rPr lang="en-GB" dirty="0">
                <a:ea typeface="Times New Roman" panose="02020603050405020304" pitchFamily="18" charset="0"/>
              </a:rPr>
              <a:t> y &gt;1 </a:t>
            </a:r>
            <a:r>
              <a:rPr lang="en-GB" dirty="0" err="1">
                <a:ea typeface="Times New Roman" panose="02020603050405020304" pitchFamily="18" charset="0"/>
              </a:rPr>
              <a:t>año</a:t>
            </a:r>
            <a:r>
              <a:rPr lang="en-GB" dirty="0">
                <a:ea typeface="Times New Roman" panose="02020603050405020304" pitchFamily="18" charset="0"/>
              </a:rPr>
              <a:t> de PIC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ENEDI (EHU/UPV).</a:t>
            </a:r>
          </a:p>
          <a:p>
            <a:pPr marL="0" indent="0" algn="just">
              <a:spcAft>
                <a:spcPts val="300"/>
              </a:spcAft>
              <a:buNone/>
            </a:pPr>
            <a:r>
              <a:rPr lang="en-GB" b="1" u="sng" dirty="0">
                <a:ea typeface="Times New Roman" panose="02020603050405020304" pitchFamily="18" charset="0"/>
              </a:rPr>
              <a:t>Autor de </a:t>
            </a:r>
            <a:r>
              <a:rPr lang="en-GB" b="1" u="sng" dirty="0" err="1">
                <a:ea typeface="Times New Roman" panose="02020603050405020304" pitchFamily="18" charset="0"/>
              </a:rPr>
              <a:t>diversos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artículos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cientificos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publicados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en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revistas</a:t>
            </a:r>
            <a:r>
              <a:rPr lang="en-GB" b="1" u="sng" dirty="0">
                <a:ea typeface="Times New Roman" panose="02020603050405020304" pitchFamily="18" charset="0"/>
              </a:rPr>
              <a:t> de alto </a:t>
            </a:r>
            <a:r>
              <a:rPr lang="en-GB" b="1" u="sng" dirty="0" err="1">
                <a:ea typeface="Times New Roman" panose="02020603050405020304" pitchFamily="18" charset="0"/>
              </a:rPr>
              <a:t>impacto</a:t>
            </a:r>
            <a:r>
              <a:rPr lang="en-GB" b="1" u="sng" dirty="0">
                <a:ea typeface="Times New Roman" panose="02020603050405020304" pitchFamily="18" charset="0"/>
              </a:rPr>
              <a:t> (Q1 JCR) y </a:t>
            </a:r>
            <a:r>
              <a:rPr lang="en-GB" b="1" u="sng" dirty="0" err="1">
                <a:ea typeface="Times New Roman" panose="02020603050405020304" pitchFamily="18" charset="0"/>
              </a:rPr>
              <a:t>artículos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congresos</a:t>
            </a:r>
            <a:r>
              <a:rPr lang="en-GB" b="1" u="sng" dirty="0">
                <a:ea typeface="Times New Roman" panose="02020603050405020304" pitchFamily="18" charset="0"/>
              </a:rPr>
              <a:t> y </a:t>
            </a:r>
            <a:r>
              <a:rPr lang="en-GB" b="1" u="sng" dirty="0" err="1">
                <a:ea typeface="Times New Roman" panose="02020603050405020304" pitchFamily="18" charset="0"/>
              </a:rPr>
              <a:t>conferencias</a:t>
            </a:r>
            <a:endParaRPr lang="en-GB" b="1" u="sng" dirty="0">
              <a:ea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s-ES" b="0" i="0" u="none" strike="noStrike" dirty="0">
                <a:solidFill>
                  <a:srgbClr val="0C7DBB"/>
                </a:solidFill>
                <a:effectLst/>
                <a:latin typeface="NexusSans"/>
                <a:hlinkClick r:id="rId2" tooltip="Persistent link using digital object identifier"/>
              </a:rPr>
              <a:t>https://doi.org/10.1016/j.energy.2021.122318</a:t>
            </a:r>
            <a:endParaRPr lang="en-GB" b="1" u="sng" dirty="0">
              <a:ea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b="1" u="sng" dirty="0" err="1">
                <a:ea typeface="Times New Roman" panose="02020603050405020304" pitchFamily="18" charset="0"/>
              </a:rPr>
              <a:t>Trabaja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desde</a:t>
            </a:r>
            <a:r>
              <a:rPr lang="en-GB" b="1" u="sng" dirty="0">
                <a:ea typeface="Times New Roman" panose="02020603050405020304" pitchFamily="18" charset="0"/>
              </a:rPr>
              <a:t> 2019 </a:t>
            </a:r>
            <a:r>
              <a:rPr lang="en-GB" b="1" u="sng" dirty="0" err="1">
                <a:ea typeface="Times New Roman" panose="02020603050405020304" pitchFamily="18" charset="0"/>
              </a:rPr>
              <a:t>sobre</a:t>
            </a:r>
            <a:r>
              <a:rPr lang="en-GB" b="1" u="sng" dirty="0">
                <a:ea typeface="Times New Roman" panose="02020603050405020304" pitchFamily="18" charset="0"/>
              </a:rPr>
              <a:t> un conjunto de </a:t>
            </a:r>
            <a:r>
              <a:rPr lang="en-GB" b="1" u="sng" dirty="0" err="1">
                <a:ea typeface="Times New Roman" panose="02020603050405020304" pitchFamily="18" charset="0"/>
              </a:rPr>
              <a:t>datos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consumo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calor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en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edificios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conectados</a:t>
            </a:r>
            <a:r>
              <a:rPr lang="en-GB" b="1" u="sng" dirty="0">
                <a:ea typeface="Times New Roman" panose="02020603050405020304" pitchFamily="18" charset="0"/>
              </a:rPr>
              <a:t> a la red  de </a:t>
            </a:r>
            <a:r>
              <a:rPr lang="en-GB" b="1" u="sng" dirty="0" err="1">
                <a:ea typeface="Times New Roman" panose="02020603050405020304" pitchFamily="18" charset="0"/>
              </a:rPr>
              <a:t>distrito</a:t>
            </a:r>
            <a:r>
              <a:rPr lang="en-GB" b="1" u="sng" dirty="0">
                <a:ea typeface="Times New Roman" panose="02020603050405020304" pitchFamily="18" charset="0"/>
              </a:rPr>
              <a:t> de Tartu.</a:t>
            </a:r>
          </a:p>
          <a:p>
            <a:pPr marL="0" indent="0" algn="just">
              <a:spcAft>
                <a:spcPts val="300"/>
              </a:spcAft>
              <a:buNone/>
            </a:pPr>
            <a:r>
              <a:rPr lang="en-GB" u="sng" dirty="0">
                <a:solidFill>
                  <a:srgbClr val="0000FF"/>
                </a:solidFill>
                <a:ea typeface="Times New Roman" panose="02020603050405020304" pitchFamily="18" charset="0"/>
                <a:hlinkClick r:id="rId3"/>
              </a:rPr>
              <a:t>ORCID: https://orcid.org/0000-0002-1339-7049</a:t>
            </a:r>
            <a:endParaRPr lang="en-GB" u="sng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sz="2900" u="sng" dirty="0">
                <a:solidFill>
                  <a:srgbClr val="0000FF"/>
                </a:solidFill>
                <a:ea typeface="Times New Roman" panose="02020603050405020304" pitchFamily="18" charset="0"/>
              </a:rPr>
              <a:t>https://www.linkedin.com/in/mikel-lumbreras-mugaguren-79b3b5167/</a:t>
            </a:r>
          </a:p>
        </p:txBody>
      </p:sp>
      <p:pic>
        <p:nvPicPr>
          <p:cNvPr id="5" name="Imagen 4" descr="imagen de perfil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79" y="0"/>
            <a:ext cx="1992221" cy="19875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64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812C0-AC1C-4730-AC04-A68DDA05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Ponentes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DBBE8A-E929-4EB4-AA1D-22CBEB996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b="1" dirty="0"/>
              <a:t>Dr Roberto GARAY MARTINEZ,</a:t>
            </a:r>
            <a:r>
              <a:rPr lang="es-ES" dirty="0"/>
              <a:t> </a:t>
            </a:r>
            <a:r>
              <a:rPr lang="en-GB" dirty="0" err="1">
                <a:ea typeface="Times New Roman" panose="02020603050405020304" pitchFamily="18" charset="0"/>
              </a:rPr>
              <a:t>Investigador</a:t>
            </a:r>
            <a:r>
              <a:rPr lang="en-GB" dirty="0">
                <a:ea typeface="Times New Roman" panose="02020603050405020304" pitchFamily="18" charset="0"/>
              </a:rPr>
              <a:t> Principal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Física</a:t>
            </a:r>
            <a:r>
              <a:rPr lang="en-GB" dirty="0">
                <a:ea typeface="Times New Roman" panose="02020603050405020304" pitchFamily="18" charset="0"/>
              </a:rPr>
              <a:t> del </a:t>
            </a:r>
            <a:r>
              <a:rPr lang="en-GB" dirty="0" err="1">
                <a:ea typeface="Times New Roman" panose="02020603050405020304" pitchFamily="18" charset="0"/>
              </a:rPr>
              <a:t>Edificio</a:t>
            </a:r>
            <a:r>
              <a:rPr lang="en-GB" dirty="0">
                <a:ea typeface="Times New Roman" panose="02020603050405020304" pitchFamily="18" charset="0"/>
              </a:rPr>
              <a:t> y Gestor de </a:t>
            </a:r>
            <a:r>
              <a:rPr lang="en-GB" dirty="0" err="1">
                <a:ea typeface="Times New Roman" panose="02020603050405020304" pitchFamily="18" charset="0"/>
              </a:rPr>
              <a:t>Proyectos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TECNALIA.</a:t>
            </a:r>
          </a:p>
          <a:p>
            <a:pPr marL="0" indent="0">
              <a:buNone/>
            </a:pPr>
            <a:r>
              <a:rPr lang="en-GB" dirty="0" err="1">
                <a:ea typeface="Times New Roman" panose="02020603050405020304" pitchFamily="18" charset="0"/>
              </a:rPr>
              <a:t>Activo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caracterización</a:t>
            </a:r>
            <a:r>
              <a:rPr lang="en-GB" dirty="0">
                <a:ea typeface="Times New Roman" panose="02020603050405020304" pitchFamily="18" charset="0"/>
              </a:rPr>
              <a:t> de </a:t>
            </a:r>
            <a:r>
              <a:rPr lang="en-GB" dirty="0" err="1">
                <a:ea typeface="Times New Roman" panose="02020603050405020304" pitchFamily="18" charset="0"/>
              </a:rPr>
              <a:t>edificios</a:t>
            </a:r>
            <a:r>
              <a:rPr lang="en-GB" dirty="0">
                <a:ea typeface="Times New Roman" panose="02020603050405020304" pitchFamily="18" charset="0"/>
              </a:rPr>
              <a:t> y </a:t>
            </a:r>
            <a:r>
              <a:rPr lang="en-GB" dirty="0" err="1">
                <a:ea typeface="Times New Roman" panose="02020603050405020304" pitchFamily="18" charset="0"/>
              </a:rPr>
              <a:t>sistemas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energéticos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la </a:t>
            </a:r>
            <a:r>
              <a:rPr lang="en-GB" dirty="0" err="1">
                <a:ea typeface="Times New Roman" panose="02020603050405020304" pitchFamily="18" charset="0"/>
              </a:rPr>
              <a:t>edificación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desde</a:t>
            </a:r>
            <a:r>
              <a:rPr lang="en-GB" dirty="0">
                <a:ea typeface="Times New Roman" panose="02020603050405020304" pitchFamily="18" charset="0"/>
              </a:rPr>
              <a:t> 2008 e </a:t>
            </a:r>
            <a:r>
              <a:rPr lang="en-GB" dirty="0" err="1">
                <a:ea typeface="Times New Roman" panose="02020603050405020304" pitchFamily="18" charset="0"/>
              </a:rPr>
              <a:t>investigador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experimentalista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la </a:t>
            </a:r>
            <a:r>
              <a:rPr lang="en-GB" dirty="0" err="1">
                <a:ea typeface="Times New Roman" panose="02020603050405020304" pitchFamily="18" charset="0"/>
              </a:rPr>
              <a:t>infraestructura</a:t>
            </a:r>
            <a:r>
              <a:rPr lang="en-GB" dirty="0">
                <a:ea typeface="Times New Roman" panose="02020603050405020304" pitchFamily="18" charset="0"/>
              </a:rPr>
              <a:t> experimental KUBIK de Tecnalia </a:t>
            </a:r>
            <a:r>
              <a:rPr lang="en-GB" dirty="0" err="1">
                <a:ea typeface="Times New Roman" panose="02020603050405020304" pitchFamily="18" charset="0"/>
              </a:rPr>
              <a:t>desde</a:t>
            </a:r>
            <a:r>
              <a:rPr lang="en-GB" dirty="0">
                <a:ea typeface="Times New Roman" panose="02020603050405020304" pitchFamily="18" charset="0"/>
              </a:rPr>
              <a:t> 2011.</a:t>
            </a:r>
          </a:p>
          <a:p>
            <a:pPr marL="0" indent="0">
              <a:buNone/>
            </a:pPr>
            <a:r>
              <a:rPr lang="en-GB" dirty="0" err="1">
                <a:ea typeface="Times New Roman" panose="02020603050405020304" pitchFamily="18" charset="0"/>
              </a:rPr>
              <a:t>Experto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certificado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como</a:t>
            </a:r>
            <a:r>
              <a:rPr lang="en-GB" dirty="0">
                <a:ea typeface="Times New Roman" panose="02020603050405020304" pitchFamily="18" charset="0"/>
              </a:rPr>
              <a:t> “Certified Energy Manager” (CEM), Certified Energy Auditor” (CEA) and “Certified Measurement &amp; Verification Professional” (CMVP) por la the US Association of Energy Engineers (AEE).</a:t>
            </a:r>
          </a:p>
          <a:p>
            <a:pPr marL="0" indent="0">
              <a:buNone/>
            </a:pPr>
            <a:r>
              <a:rPr lang="en-GB" dirty="0">
                <a:ea typeface="Times New Roman" panose="02020603050405020304" pitchFamily="18" charset="0"/>
              </a:rPr>
              <a:t>Co-</a:t>
            </a:r>
            <a:r>
              <a:rPr lang="en-GB" dirty="0" err="1">
                <a:ea typeface="Times New Roman" panose="02020603050405020304" pitchFamily="18" charset="0"/>
              </a:rPr>
              <a:t>autor</a:t>
            </a:r>
            <a:r>
              <a:rPr lang="en-GB" dirty="0">
                <a:ea typeface="Times New Roman" panose="02020603050405020304" pitchFamily="18" charset="0"/>
              </a:rPr>
              <a:t> de multiples </a:t>
            </a:r>
            <a:r>
              <a:rPr lang="en-GB" dirty="0" err="1">
                <a:ea typeface="Times New Roman" panose="02020603050405020304" pitchFamily="18" charset="0"/>
              </a:rPr>
              <a:t>artículos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científicos</a:t>
            </a:r>
            <a:r>
              <a:rPr lang="en-GB" dirty="0">
                <a:ea typeface="Times New Roman" panose="02020603050405020304" pitchFamily="18" charset="0"/>
              </a:rPr>
              <a:t> (&gt;30, 6 de alto </a:t>
            </a:r>
            <a:r>
              <a:rPr lang="en-GB" dirty="0" err="1">
                <a:ea typeface="Times New Roman" panose="02020603050405020304" pitchFamily="18" charset="0"/>
              </a:rPr>
              <a:t>impacto</a:t>
            </a:r>
            <a:r>
              <a:rPr lang="en-GB" dirty="0">
                <a:ea typeface="Times New Roman" panose="02020603050405020304" pitchFamily="18" charset="0"/>
              </a:rPr>
              <a:t>), </a:t>
            </a:r>
            <a:r>
              <a:rPr lang="en-GB" dirty="0" err="1">
                <a:ea typeface="Times New Roman" panose="02020603050405020304" pitchFamily="18" charset="0"/>
              </a:rPr>
              <a:t>libros</a:t>
            </a:r>
            <a:r>
              <a:rPr lang="en-GB" dirty="0">
                <a:ea typeface="Times New Roman" panose="02020603050405020304" pitchFamily="18" charset="0"/>
              </a:rPr>
              <a:t> (3), </a:t>
            </a:r>
            <a:r>
              <a:rPr lang="en-GB" dirty="0" err="1">
                <a:ea typeface="Times New Roman" panose="02020603050405020304" pitchFamily="18" charset="0"/>
              </a:rPr>
              <a:t>patentes</a:t>
            </a:r>
            <a:r>
              <a:rPr lang="en-GB" dirty="0">
                <a:ea typeface="Times New Roman" panose="02020603050405020304" pitchFamily="18" charset="0"/>
              </a:rPr>
              <a:t> (3), </a:t>
            </a:r>
            <a:r>
              <a:rPr lang="en-GB" dirty="0" err="1">
                <a:ea typeface="Times New Roman" panose="02020603050405020304" pitchFamily="18" charset="0"/>
              </a:rPr>
              <a:t>registros</a:t>
            </a:r>
            <a:r>
              <a:rPr lang="en-GB" dirty="0">
                <a:ea typeface="Times New Roman" panose="02020603050405020304" pitchFamily="18" charset="0"/>
              </a:rPr>
              <a:t> de software (2)  e </a:t>
            </a:r>
            <a:r>
              <a:rPr lang="en-GB" dirty="0" err="1">
                <a:ea typeface="Times New Roman" panose="02020603050405020304" pitchFamily="18" charset="0"/>
              </a:rPr>
              <a:t>informes</a:t>
            </a:r>
            <a:r>
              <a:rPr lang="en-GB" dirty="0">
                <a:ea typeface="Times New Roman" panose="02020603050405020304" pitchFamily="18" charset="0"/>
              </a:rPr>
              <a:t> IEA &amp; CEN (3). </a:t>
            </a:r>
            <a:r>
              <a:rPr lang="en-GB" dirty="0" err="1">
                <a:ea typeface="Times New Roman" panose="02020603050405020304" pitchFamily="18" charset="0"/>
              </a:rPr>
              <a:t>Ocasionalmente</a:t>
            </a:r>
            <a:r>
              <a:rPr lang="en-GB" dirty="0">
                <a:ea typeface="Times New Roman" panose="02020603050405020304" pitchFamily="18" charset="0"/>
              </a:rPr>
              <a:t>, Ponente/</a:t>
            </a:r>
            <a:r>
              <a:rPr lang="en-GB" dirty="0" err="1">
                <a:ea typeface="Times New Roman" panose="02020603050405020304" pitchFamily="18" charset="0"/>
              </a:rPr>
              <a:t>Profesor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invitado</a:t>
            </a:r>
            <a:r>
              <a:rPr lang="en-GB" dirty="0">
                <a:ea typeface="Times New Roman" panose="02020603050405020304" pitchFamily="18" charset="0"/>
              </a:rPr>
              <a:t> (UPV/EHU 2021 </a:t>
            </a:r>
            <a:r>
              <a:rPr lang="en-GB" dirty="0">
                <a:ea typeface="Times New Roman" panose="02020603050405020304" pitchFamily="18" charset="0"/>
                <a:sym typeface="Wingdings" panose="05000000000000000000" pitchFamily="2" charset="2"/>
              </a:rPr>
              <a:t>).</a:t>
            </a:r>
            <a:endParaRPr lang="en-GB" dirty="0">
              <a:ea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b="1" u="sng" dirty="0">
                <a:ea typeface="Times New Roman" panose="02020603050405020304" pitchFamily="18" charset="0"/>
              </a:rPr>
              <a:t>Ha </a:t>
            </a:r>
            <a:r>
              <a:rPr lang="en-GB" b="1" u="sng" dirty="0" err="1">
                <a:ea typeface="Times New Roman" panose="02020603050405020304" pitchFamily="18" charset="0"/>
              </a:rPr>
              <a:t>participado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en</a:t>
            </a:r>
            <a:r>
              <a:rPr lang="en-GB" b="1" u="sng" dirty="0">
                <a:ea typeface="Times New Roman" panose="02020603050405020304" pitchFamily="18" charset="0"/>
              </a:rPr>
              <a:t> el </a:t>
            </a:r>
            <a:r>
              <a:rPr lang="en-GB" b="1" u="sng" dirty="0" err="1">
                <a:ea typeface="Times New Roman" panose="02020603050405020304" pitchFamily="18" charset="0"/>
              </a:rPr>
              <a:t>diseño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varios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procesos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análisis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edificios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basados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en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datos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consumo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energía</a:t>
            </a:r>
            <a:r>
              <a:rPr lang="en-GB" b="1" u="sng" dirty="0">
                <a:ea typeface="Times New Roman" panose="02020603050405020304" pitchFamily="18" charset="0"/>
              </a:rPr>
              <a:t>. </a:t>
            </a:r>
            <a:r>
              <a:rPr lang="en-GB" b="1" u="sng" dirty="0" err="1">
                <a:ea typeface="Times New Roman" panose="02020603050405020304" pitchFamily="18" charset="0"/>
              </a:rPr>
              <a:t>Trabaja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desde</a:t>
            </a:r>
            <a:r>
              <a:rPr lang="en-GB" b="1" u="sng" dirty="0">
                <a:ea typeface="Times New Roman" panose="02020603050405020304" pitchFamily="18" charset="0"/>
              </a:rPr>
              <a:t> 2017 </a:t>
            </a:r>
            <a:r>
              <a:rPr lang="en-GB" b="1" u="sng" dirty="0" err="1">
                <a:ea typeface="Times New Roman" panose="02020603050405020304" pitchFamily="18" charset="0"/>
              </a:rPr>
              <a:t>sobre</a:t>
            </a:r>
            <a:r>
              <a:rPr lang="en-GB" b="1" u="sng" dirty="0">
                <a:ea typeface="Times New Roman" panose="02020603050405020304" pitchFamily="18" charset="0"/>
              </a:rPr>
              <a:t> un conjunto de </a:t>
            </a:r>
            <a:r>
              <a:rPr lang="en-GB" b="1" u="sng" dirty="0" err="1">
                <a:ea typeface="Times New Roman" panose="02020603050405020304" pitchFamily="18" charset="0"/>
              </a:rPr>
              <a:t>datos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consumo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calor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en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edificios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conectados</a:t>
            </a:r>
            <a:r>
              <a:rPr lang="en-GB" b="1" u="sng" dirty="0">
                <a:ea typeface="Times New Roman" panose="02020603050405020304" pitchFamily="18" charset="0"/>
              </a:rPr>
              <a:t> a la red  de </a:t>
            </a:r>
            <a:r>
              <a:rPr lang="en-GB" b="1" u="sng" dirty="0" err="1">
                <a:ea typeface="Times New Roman" panose="02020603050405020304" pitchFamily="18" charset="0"/>
              </a:rPr>
              <a:t>distrito</a:t>
            </a:r>
            <a:r>
              <a:rPr lang="en-GB" b="1" u="sng" dirty="0">
                <a:ea typeface="Times New Roman" panose="02020603050405020304" pitchFamily="18" charset="0"/>
              </a:rPr>
              <a:t> de Tartu.</a:t>
            </a:r>
          </a:p>
          <a:p>
            <a:pPr marL="0" indent="0" algn="just">
              <a:spcAft>
                <a:spcPts val="300"/>
              </a:spcAft>
              <a:buNone/>
            </a:pPr>
            <a:endParaRPr lang="en-GB" u="sng" dirty="0">
              <a:solidFill>
                <a:srgbClr val="0000FF"/>
              </a:solidFill>
              <a:ea typeface="Times New Roman" panose="02020603050405020304" pitchFamily="18" charset="0"/>
              <a:hlinkClick r:id="rId2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u="sng" dirty="0">
                <a:solidFill>
                  <a:srgbClr val="0000FF"/>
                </a:solidFill>
                <a:ea typeface="Times New Roman" panose="02020603050405020304" pitchFamily="18" charset="0"/>
                <a:hlinkClick r:id="rId2"/>
              </a:rPr>
              <a:t>https://orcid.org/0000-0003-2331-6561</a:t>
            </a:r>
            <a:endParaRPr lang="en-GB" u="sng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u="sng" dirty="0">
                <a:solidFill>
                  <a:srgbClr val="0000FF"/>
                </a:solidFill>
                <a:ea typeface="Times New Roman" panose="02020603050405020304" pitchFamily="18" charset="0"/>
                <a:hlinkClick r:id="rId3"/>
              </a:rPr>
              <a:t>linkedin.com/in/</a:t>
            </a:r>
            <a:r>
              <a:rPr lang="en-GB" u="sng" dirty="0" err="1">
                <a:solidFill>
                  <a:srgbClr val="0000FF"/>
                </a:solidFill>
                <a:ea typeface="Times New Roman" panose="02020603050405020304" pitchFamily="18" charset="0"/>
                <a:hlinkClick r:id="rId3"/>
              </a:rPr>
              <a:t>robertogaray</a:t>
            </a:r>
            <a:endParaRPr lang="en-GB" u="sng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u="sng" dirty="0">
                <a:solidFill>
                  <a:srgbClr val="0000FF"/>
                </a:solidFill>
                <a:ea typeface="Times New Roman" panose="02020603050405020304" pitchFamily="18" charset="0"/>
                <a:hlinkClick r:id="rId4"/>
              </a:rPr>
              <a:t>https://robertogaray.com</a:t>
            </a:r>
            <a:endParaRPr lang="en-GB" dirty="0">
              <a:ea typeface="Times New Roman" panose="02020603050405020304" pitchFamily="18" charset="0"/>
            </a:endParaRPr>
          </a:p>
        </p:txBody>
      </p:sp>
      <p:pic>
        <p:nvPicPr>
          <p:cNvPr id="5" name="Imagen 4" descr="Un hombre con lentes y traje&#10;&#10;Descripción generada automáticamente">
            <a:extLst>
              <a:ext uri="{FF2B5EF4-FFF2-40B4-BE49-F238E27FC236}">
                <a16:creationId xmlns:a16="http://schemas.microsoft.com/office/drawing/2014/main" id="{DAC8D888-9DEF-4ED1-9E75-45ED3DE35E8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5479" y="0"/>
            <a:ext cx="1846521" cy="151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3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7358FC5-0DFC-4396-9893-E44621200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6252" y="160338"/>
            <a:ext cx="9144000" cy="1930400"/>
          </a:xfrm>
        </p:spPr>
        <p:txBody>
          <a:bodyPr>
            <a:noAutofit/>
          </a:bodyPr>
          <a:lstStyle/>
          <a:p>
            <a:r>
              <a:rPr lang="es-ES" sz="4800" b="1" u="sng" dirty="0"/>
              <a:t>Módulo 2: </a:t>
            </a:r>
            <a:r>
              <a:rPr lang="es-ES" sz="4800" dirty="0"/>
              <a:t>Análisis de Correlación y Métricas de Error</a:t>
            </a:r>
            <a:endParaRPr lang="en-GB" sz="4800" dirty="0"/>
          </a:p>
        </p:txBody>
      </p:sp>
      <p:pic>
        <p:nvPicPr>
          <p:cNvPr id="1026" name="Picture 2" descr="Correlations among dormancy release traits. (A) Correlation chart of... |  Download Scientific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286" y="1915199"/>
            <a:ext cx="3391663" cy="481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Better Heatmaps and Correlation Matrix Plots in Python | by Drazen Zaric |  Towards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2" name="Picture 8" descr="Better Heatmaps and Correlation Matrix Plots in Python | by Drazen Zaric |  Towards Data Scien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772" y="2654852"/>
            <a:ext cx="3984172" cy="352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000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 Clase 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  <a:p>
            <a:r>
              <a:rPr lang="en-GB" dirty="0"/>
              <a:t>Objet</a:t>
            </a:r>
            <a:r>
              <a:rPr lang="es-ES" dirty="0" err="1"/>
              <a:t>ivos</a:t>
            </a:r>
            <a:r>
              <a:rPr lang="es-ES" dirty="0"/>
              <a:t> principales teoría</a:t>
            </a:r>
          </a:p>
          <a:p>
            <a:r>
              <a:rPr lang="en-GB" dirty="0" err="1"/>
              <a:t>Repaso</a:t>
            </a:r>
            <a:r>
              <a:rPr lang="en-GB" dirty="0"/>
              <a:t> Variables </a:t>
            </a:r>
            <a:r>
              <a:rPr lang="en-GB" dirty="0" err="1"/>
              <a:t>Estadísticas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s-ES" dirty="0"/>
              <a:t>Comunes</a:t>
            </a:r>
          </a:p>
          <a:p>
            <a:r>
              <a:rPr lang="es-ES" dirty="0"/>
              <a:t>Correlación y Covarianza</a:t>
            </a:r>
          </a:p>
          <a:p>
            <a:r>
              <a:rPr lang="es-ES" dirty="0"/>
              <a:t>Regresión Lineal y Métricas de error</a:t>
            </a:r>
          </a:p>
          <a:p>
            <a:r>
              <a:rPr lang="es-ES" dirty="0"/>
              <a:t>Clasificación Supervisada + Métricas de error</a:t>
            </a:r>
          </a:p>
          <a:p>
            <a:r>
              <a:rPr lang="es-ES" dirty="0"/>
              <a:t>Conclusiones e introducción a la práctica</a:t>
            </a:r>
          </a:p>
        </p:txBody>
      </p:sp>
    </p:spTree>
    <p:extLst>
      <p:ext uri="{BB962C8B-B14F-4D97-AF65-F5344CB8AC3E}">
        <p14:creationId xmlns:p14="http://schemas.microsoft.com/office/powerpoint/2010/main" val="140135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Módulo 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Big Data </a:t>
            </a:r>
            <a:r>
              <a:rPr lang="es-ES" dirty="0">
                <a:sym typeface="Wingdings" panose="05000000000000000000" pitchFamily="2" charset="2"/>
              </a:rPr>
              <a:t> Múltiples variables medidas y guardadas</a:t>
            </a:r>
          </a:p>
          <a:p>
            <a:r>
              <a:rPr lang="es-ES" dirty="0">
                <a:sym typeface="Wingdings" panose="05000000000000000000" pitchFamily="2" charset="2"/>
              </a:rPr>
              <a:t>Múltiples fuentes de datos</a:t>
            </a:r>
            <a:endParaRPr lang="es-ES" dirty="0"/>
          </a:p>
        </p:txBody>
      </p:sp>
      <p:pic>
        <p:nvPicPr>
          <p:cNvPr id="2050" name="Picture 2" descr="Del Big Data al Good Data: datos y tecnología como armas contra la COVID-19  | OpenMi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03" y="2963589"/>
            <a:ext cx="7849652" cy="268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1665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1712</Words>
  <Application>Microsoft Office PowerPoint</Application>
  <PresentationFormat>Panorámica</PresentationFormat>
  <Paragraphs>233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NexusSans</vt:lpstr>
      <vt:lpstr>Tema de Office</vt:lpstr>
      <vt:lpstr>1_Tema de Office</vt:lpstr>
      <vt:lpstr>Estudio de consumo de energía mediante métodos de análisis de datos Contexto, métodos de análisis, herramientas y aplicaciones</vt:lpstr>
      <vt:lpstr>Introducción General</vt:lpstr>
      <vt:lpstr>Objetivos</vt:lpstr>
      <vt:lpstr>Estructura del seminario</vt:lpstr>
      <vt:lpstr>Ponentes</vt:lpstr>
      <vt:lpstr>Ponentes</vt:lpstr>
      <vt:lpstr>Módulo 2: Análisis de Correlación y Métricas de Error</vt:lpstr>
      <vt:lpstr>Índice Clase 2</vt:lpstr>
      <vt:lpstr>Introducción Módulo 2</vt:lpstr>
      <vt:lpstr>Introducción Módulo 2</vt:lpstr>
      <vt:lpstr>Introducción Módulo 2</vt:lpstr>
      <vt:lpstr>Objetivos Específicos</vt:lpstr>
      <vt:lpstr>Variables Estadísticas I</vt:lpstr>
      <vt:lpstr>Variables Estadísticas II</vt:lpstr>
      <vt:lpstr>Variables Estadísticas III</vt:lpstr>
      <vt:lpstr>Correlación y Covarianza</vt:lpstr>
      <vt:lpstr>Correlación y Covarianza</vt:lpstr>
      <vt:lpstr>Correlación y Covarianza</vt:lpstr>
      <vt:lpstr>Correlación y Covarianza</vt:lpstr>
      <vt:lpstr>Correlación y Covarianza</vt:lpstr>
      <vt:lpstr>Correlación y Covarianza</vt:lpstr>
      <vt:lpstr>Correlación y Covarianza</vt:lpstr>
      <vt:lpstr>Correlación y Covarianza</vt:lpstr>
      <vt:lpstr>Regresiones Lineales</vt:lpstr>
      <vt:lpstr>Regresiones Lineales</vt:lpstr>
      <vt:lpstr>Métricas de Error Regresión</vt:lpstr>
      <vt:lpstr>Métricas de Error Regresión</vt:lpstr>
      <vt:lpstr>Métricas de Error Regresión</vt:lpstr>
      <vt:lpstr>Métricas de Error Regresión</vt:lpstr>
      <vt:lpstr>Métricas de Error Regresión</vt:lpstr>
      <vt:lpstr>Modelos de Clasificación</vt:lpstr>
      <vt:lpstr>Modelos de Clasificación</vt:lpstr>
      <vt:lpstr>Presentación de PowerPoint</vt:lpstr>
      <vt:lpstr>Metricas de Error Clasificación</vt:lpstr>
      <vt:lpstr>Conclusiones Finales</vt:lpstr>
      <vt:lpstr>Estudio de consumo de energía mediante métodos de análisis de datos Contexto, métodos de análisis, herramientas y aplicaciones</vt:lpstr>
    </vt:vector>
  </TitlesOfParts>
  <Company>UPV/EHU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 de consumo de energía mediante métodos de análisis de datos Contexto, métodos de análisis, herramientas y aplicaciones</dc:title>
  <dc:creator>Mikel LUMBRERAS</dc:creator>
  <cp:lastModifiedBy>Mikel Lumbreras</cp:lastModifiedBy>
  <cp:revision>29</cp:revision>
  <dcterms:created xsi:type="dcterms:W3CDTF">2021-08-24T08:09:02Z</dcterms:created>
  <dcterms:modified xsi:type="dcterms:W3CDTF">2021-11-08T16:25:49Z</dcterms:modified>
</cp:coreProperties>
</file>