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82" r:id="rId3"/>
    <p:sldId id="270" r:id="rId4"/>
    <p:sldId id="299" r:id="rId5"/>
    <p:sldId id="271" r:id="rId6"/>
    <p:sldId id="285" r:id="rId7"/>
    <p:sldId id="286" r:id="rId8"/>
    <p:sldId id="283" r:id="rId9"/>
    <p:sldId id="288" r:id="rId10"/>
    <p:sldId id="284" r:id="rId11"/>
    <p:sldId id="287" r:id="rId12"/>
    <p:sldId id="289" r:id="rId13"/>
    <p:sldId id="307" r:id="rId14"/>
    <p:sldId id="275" r:id="rId15"/>
    <p:sldId id="302" r:id="rId16"/>
    <p:sldId id="308" r:id="rId17"/>
    <p:sldId id="311" r:id="rId18"/>
    <p:sldId id="310" r:id="rId19"/>
    <p:sldId id="318" r:id="rId20"/>
    <p:sldId id="309" r:id="rId21"/>
    <p:sldId id="303" r:id="rId22"/>
    <p:sldId id="312" r:id="rId23"/>
    <p:sldId id="313" r:id="rId24"/>
    <p:sldId id="314" r:id="rId25"/>
    <p:sldId id="315" r:id="rId26"/>
    <p:sldId id="317" r:id="rId27"/>
    <p:sldId id="316" r:id="rId28"/>
    <p:sldId id="296" r:id="rId29"/>
    <p:sldId id="305" r:id="rId30"/>
    <p:sldId id="306" r:id="rId31"/>
    <p:sldId id="319" r:id="rId32"/>
    <p:sldId id="321" r:id="rId33"/>
    <p:sldId id="322" r:id="rId34"/>
    <p:sldId id="323" r:id="rId35"/>
    <p:sldId id="320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absolute_erro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stackoverflow.com/questions/40901445/function-to-calculate-r2-r-squared-in-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player.fr/57528916-Lesosai-5-calcul-du-bilan-thermique-d-une-construction-sia-380-1-en832-et-minergi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16/j.energy.2021.12231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doi.org/10.1016/j.energy.2021.122318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doi.org/10.1016/j.energy.2021.122318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doi.org/10.1016/j.energy.2021.12231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latedproject.e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obgaray/PhD_Course_Practice_03.gi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978-0D0E-4868-96DE-6FD40CB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 proyecto nuevo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10746-6799-4FA5-B383-26DBA969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51400" cy="4014736"/>
          </a:xfrm>
        </p:spPr>
        <p:txBody>
          <a:bodyPr/>
          <a:lstStyle/>
          <a:p>
            <a:r>
              <a:rPr lang="es-ES" dirty="0"/>
              <a:t>File&gt;New Project</a:t>
            </a:r>
          </a:p>
          <a:p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Directory</a:t>
            </a:r>
            <a:endParaRPr lang="es-ES" dirty="0"/>
          </a:p>
          <a:p>
            <a:r>
              <a:rPr lang="es-ES" dirty="0"/>
              <a:t>Elegir el directorio que contiene los archivos</a:t>
            </a:r>
          </a:p>
          <a:p>
            <a:r>
              <a:rPr lang="es-ES" dirty="0" err="1"/>
              <a:t>Create</a:t>
            </a:r>
            <a:r>
              <a:rPr lang="es-ES" dirty="0"/>
              <a:t> Project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121AC-2A22-4D71-A0BA-1ED7DCAE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0" y="197191"/>
            <a:ext cx="4272351" cy="298699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9B6C3A-1F76-41F8-B886-0E176803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9" y="3352119"/>
            <a:ext cx="4272351" cy="303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Operativa básica 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235700" cy="4014736"/>
          </a:xfrm>
        </p:spPr>
        <p:txBody>
          <a:bodyPr/>
          <a:lstStyle/>
          <a:p>
            <a:r>
              <a:rPr lang="es-ES" dirty="0"/>
              <a:t>Utilizar el explorador de archivos Cuadro abajo-derecha</a:t>
            </a:r>
          </a:p>
          <a:p>
            <a:r>
              <a:rPr lang="es-ES" dirty="0"/>
              <a:t>4_Scripts</a:t>
            </a:r>
          </a:p>
          <a:p>
            <a:r>
              <a:rPr lang="es-ES" dirty="0"/>
              <a:t>Elegir Pr01_scrp01.R</a:t>
            </a:r>
          </a:p>
          <a:p>
            <a:r>
              <a:rPr lang="es-ES" dirty="0"/>
              <a:t>Se abrirá el script en el cuadro superior-izquierda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08E3D-7BB0-4A43-A79C-60D74D7D9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83" t="38133" b="7110"/>
          <a:stretch/>
        </p:blipFill>
        <p:spPr>
          <a:xfrm>
            <a:off x="7073900" y="365125"/>
            <a:ext cx="473709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Heating Degree days </a:t>
            </a:r>
            <a:r>
              <a:rPr lang="es-ES" dirty="0"/>
              <a:t>[Script 1]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[SCRIPT1]</a:t>
            </a:r>
          </a:p>
          <a:p>
            <a:pPr marL="342900" indent="-342900">
              <a:buAutoNum type="arabicPeriod"/>
            </a:pPr>
            <a:r>
              <a:rPr lang="es-ES" sz="1600" dirty="0"/>
              <a:t>Apertura de 1 archivo climático</a:t>
            </a:r>
          </a:p>
          <a:p>
            <a:pPr marL="342900" indent="-342900">
              <a:buAutoNum type="arabicPeriod"/>
            </a:pPr>
            <a:r>
              <a:rPr lang="es-ES" sz="1600" dirty="0"/>
              <a:t>Cálculo de Grados-día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Agreación</a:t>
            </a:r>
            <a:r>
              <a:rPr lang="es-ES" sz="1600" dirty="0"/>
              <a:t> mensual</a:t>
            </a:r>
          </a:p>
          <a:p>
            <a:pPr marL="342900" indent="-342900">
              <a:buAutoNum type="arabicPeriod"/>
            </a:pPr>
            <a:r>
              <a:rPr lang="es-ES" sz="1600" dirty="0" err="1"/>
              <a:t>Graficación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4581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Aggregate</a:t>
            </a:r>
            <a:r>
              <a:rPr lang="es-ES" dirty="0"/>
              <a:t>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Función de agregación de R</a:t>
            </a:r>
          </a:p>
          <a:p>
            <a:r>
              <a:rPr lang="es-ES_tradnl" dirty="0"/>
              <a:t>Agrega datos en base a una o varias variables índice</a:t>
            </a:r>
          </a:p>
          <a:p>
            <a:r>
              <a:rPr lang="es-ES_tradnl" dirty="0"/>
              <a:t>Aplica la función que se desee.</a:t>
            </a:r>
          </a:p>
          <a:p>
            <a:pPr lvl="1"/>
            <a:r>
              <a:rPr lang="es-ES_tradnl" dirty="0"/>
              <a:t>Típicamente, </a:t>
            </a:r>
            <a:r>
              <a:rPr lang="es-ES_tradnl" dirty="0" err="1"/>
              <a:t>max</a:t>
            </a:r>
            <a:r>
              <a:rPr lang="es-ES_tradnl" dirty="0"/>
              <a:t>, min, mean, sum</a:t>
            </a:r>
          </a:p>
          <a:p>
            <a:pPr lvl="1"/>
            <a:endParaRPr lang="es-ES_tradnl" dirty="0"/>
          </a:p>
          <a:p>
            <a:pPr marL="0" indent="0">
              <a:buNone/>
            </a:pPr>
            <a:r>
              <a:rPr lang="es-ES" altLang="es-ES" dirty="0" err="1">
                <a:latin typeface="Arial Unicode MS"/>
              </a:rPr>
              <a:t>group_mean</a:t>
            </a:r>
            <a:r>
              <a:rPr lang="es-ES" altLang="es-ES" dirty="0">
                <a:latin typeface="Arial Unicode MS"/>
              </a:rPr>
              <a:t> &lt;- </a:t>
            </a:r>
            <a:r>
              <a:rPr lang="es-ES" altLang="es-ES" dirty="0" err="1">
                <a:latin typeface="Arial Unicode MS"/>
              </a:rPr>
              <a:t>aggregate</a:t>
            </a:r>
            <a:r>
              <a:rPr lang="es-ES" altLang="es-ES" dirty="0">
                <a:latin typeface="Arial Unicode MS"/>
              </a:rPr>
              <a:t>(</a:t>
            </a:r>
            <a:r>
              <a:rPr lang="es-ES" altLang="es-ES" dirty="0" err="1">
                <a:latin typeface="Arial Unicode MS"/>
              </a:rPr>
              <a:t>df$weight</a:t>
            </a:r>
            <a:r>
              <a:rPr lang="es-ES" altLang="es-ES" dirty="0">
                <a:latin typeface="Arial Unicode MS"/>
              </a:rPr>
              <a:t>, </a:t>
            </a:r>
            <a:r>
              <a:rPr lang="es-ES" altLang="es-ES" dirty="0" err="1">
                <a:latin typeface="Arial Unicode MS"/>
              </a:rPr>
              <a:t>list</a:t>
            </a:r>
            <a:r>
              <a:rPr lang="es-ES" altLang="es-ES" dirty="0">
                <a:latin typeface="Arial Unicode MS"/>
              </a:rPr>
              <a:t>(</a:t>
            </a:r>
            <a:r>
              <a:rPr lang="es-ES" altLang="es-ES" dirty="0" err="1">
                <a:latin typeface="Arial Unicode MS"/>
              </a:rPr>
              <a:t>df$feed</a:t>
            </a:r>
            <a:r>
              <a:rPr lang="es-ES" altLang="es-ES" dirty="0">
                <a:latin typeface="Arial Unicode MS"/>
              </a:rPr>
              <a:t>), mean)</a:t>
            </a:r>
          </a:p>
          <a:p>
            <a:pPr marL="0" indent="0">
              <a:buNone/>
            </a:pPr>
            <a:r>
              <a:rPr lang="es-ES" altLang="es-ES" dirty="0" err="1">
                <a:latin typeface="Arial Unicode MS"/>
              </a:rPr>
              <a:t>group_mean</a:t>
            </a:r>
            <a:r>
              <a:rPr lang="es-ES" altLang="es-ES" dirty="0">
                <a:latin typeface="Arial Unicode MS"/>
              </a:rPr>
              <a:t> &lt;- </a:t>
            </a:r>
            <a:r>
              <a:rPr lang="es-ES" altLang="es-ES" dirty="0" err="1">
                <a:latin typeface="Arial Unicode MS"/>
              </a:rPr>
              <a:t>aggregate</a:t>
            </a:r>
            <a:r>
              <a:rPr lang="es-ES" altLang="es-ES" dirty="0">
                <a:latin typeface="Arial Unicode MS"/>
              </a:rPr>
              <a:t>(</a:t>
            </a:r>
            <a:r>
              <a:rPr lang="es-ES" altLang="es-ES" dirty="0" err="1">
                <a:latin typeface="Arial Unicode MS"/>
              </a:rPr>
              <a:t>weight</a:t>
            </a:r>
            <a:r>
              <a:rPr lang="es-ES" altLang="es-ES" dirty="0">
                <a:latin typeface="Arial Unicode MS"/>
              </a:rPr>
              <a:t> ~ </a:t>
            </a:r>
            <a:r>
              <a:rPr lang="es-ES" altLang="es-ES" dirty="0" err="1">
                <a:latin typeface="Arial Unicode MS"/>
              </a:rPr>
              <a:t>feed</a:t>
            </a:r>
            <a:r>
              <a:rPr lang="es-ES" altLang="es-ES" dirty="0">
                <a:latin typeface="Arial Unicode MS"/>
              </a:rPr>
              <a:t>, data = </a:t>
            </a:r>
            <a:r>
              <a:rPr lang="es-ES" altLang="es-ES" dirty="0" err="1">
                <a:latin typeface="Arial Unicode MS"/>
              </a:rPr>
              <a:t>df</a:t>
            </a:r>
            <a:r>
              <a:rPr lang="es-ES" altLang="es-ES" dirty="0">
                <a:latin typeface="Arial Unicode MS"/>
              </a:rPr>
              <a:t>, mean) </a:t>
            </a:r>
            <a:endParaRPr lang="es-ES" altLang="es-E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16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6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PRISM </a:t>
            </a:r>
            <a:r>
              <a:rPr lang="es-ES" dirty="0"/>
              <a:t>[Script 2]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[SCRIPT2]</a:t>
            </a:r>
          </a:p>
          <a:p>
            <a:r>
              <a:rPr lang="pt-BR" sz="1600" dirty="0"/>
              <a:t>Cálculo de Grados-Día</a:t>
            </a:r>
          </a:p>
          <a:p>
            <a:r>
              <a:rPr lang="pt-BR" sz="1600" dirty="0"/>
              <a:t>Agregación memsual de Grados-Dia y Cargas térmicas</a:t>
            </a:r>
          </a:p>
          <a:p>
            <a:r>
              <a:rPr lang="pt-BR" sz="1600" dirty="0"/>
              <a:t>PRISM: Regresión</a:t>
            </a:r>
          </a:p>
          <a:p>
            <a:r>
              <a:rPr lang="pt-BR" sz="1600" dirty="0"/>
              <a:t>Proyección de modelos sobre series climáticas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394608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lm()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Función para el cálculo de coeficientes de regresión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Summary_month$Load.kWh</a:t>
            </a:r>
            <a:r>
              <a:rPr lang="en-US" dirty="0"/>
              <a:t> ~ </a:t>
            </a:r>
            <a:r>
              <a:rPr lang="en-US" dirty="0" err="1"/>
              <a:t>Summary_month$HDD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Forzando </a:t>
            </a:r>
            <a:r>
              <a:rPr lang="en-US" dirty="0" err="1"/>
              <a:t>intersección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Summary_month$Load.kWh</a:t>
            </a:r>
            <a:r>
              <a:rPr lang="en-US" dirty="0"/>
              <a:t> ~ Summary_month$HDD+0)</a:t>
            </a: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23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predict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/>
              <a:t>Se emplea para aplicar un modelo calibrado sobre otra serie de datos.</a:t>
            </a:r>
          </a:p>
          <a:p>
            <a:pPr marL="514350" indent="-514350">
              <a:buAutoNum type="arabicPeriod"/>
            </a:pPr>
            <a:r>
              <a:rPr lang="es-ES_tradnl" dirty="0"/>
              <a:t>Se predice un modelo.</a:t>
            </a:r>
          </a:p>
          <a:p>
            <a:pPr lvl="1"/>
            <a:r>
              <a:rPr lang="es-ES_tradnl" dirty="0"/>
              <a:t>Datos del año 1</a:t>
            </a:r>
          </a:p>
          <a:p>
            <a:pPr lvl="2"/>
            <a:r>
              <a:rPr lang="es-ES_tradnl" dirty="0"/>
              <a:t>Se conoce el clima y la carga</a:t>
            </a:r>
          </a:p>
          <a:p>
            <a:pPr lvl="1"/>
            <a:r>
              <a:rPr lang="es-ES_tradnl" dirty="0"/>
              <a:t>Se obtienen los coeficientes</a:t>
            </a:r>
          </a:p>
          <a:p>
            <a:pPr lvl="2"/>
            <a:r>
              <a:rPr lang="es-ES_tradnl" dirty="0"/>
              <a:t>Por ejemplo con lm()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 proyecta un modelo</a:t>
            </a:r>
          </a:p>
          <a:p>
            <a:pPr lvl="1"/>
            <a:r>
              <a:rPr lang="es-ES_tradnl" dirty="0"/>
              <a:t>Datos del año 2</a:t>
            </a:r>
          </a:p>
          <a:p>
            <a:pPr lvl="2"/>
            <a:r>
              <a:rPr lang="es-ES_tradnl" dirty="0"/>
              <a:t>Se conoce el clima</a:t>
            </a:r>
          </a:p>
          <a:p>
            <a:pPr lvl="1"/>
            <a:r>
              <a:rPr lang="es-ES_tradnl" dirty="0"/>
              <a:t>Coeficientes obtenidos en el año 1</a:t>
            </a:r>
          </a:p>
          <a:p>
            <a:pPr lvl="1"/>
            <a:r>
              <a:rPr lang="es-ES_tradnl" dirty="0"/>
              <a:t>Se estiman las cargas</a:t>
            </a:r>
          </a:p>
          <a:p>
            <a:pPr lvl="2"/>
            <a:r>
              <a:rPr lang="es-ES_tradnl" dirty="0"/>
              <a:t>Con </a:t>
            </a:r>
            <a:r>
              <a:rPr lang="es-ES_tradnl" dirty="0" err="1"/>
              <a:t>predict</a:t>
            </a:r>
            <a:r>
              <a:rPr lang="es-ES_trad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146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C74DB-4F8A-4CFB-BDF7-DDAB57C0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Grafica Q-t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71C68-6BA6-4627-BF93-1934F26C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Carga (Q) vs Tiempo (t)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5B3B83-E43E-4891-AEF2-D287A414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0" y="2903574"/>
            <a:ext cx="5736410" cy="20230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190621-0376-4074-AD41-D1F8477CB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2903574"/>
            <a:ext cx="5575300" cy="26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2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DDC4C-8E59-48AA-9A4F-08F7C598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Grafica Q-T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1AEFC-292E-45E0-9C61-9AB8AF71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Carga (Q) vs Temperatura (T)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CF09B7-D279-492A-911A-4E828E46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9" y="2425701"/>
            <a:ext cx="9282741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D1C79-9D7B-4016-9388-737BE80E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39717-FE91-4305-91C5-83DC6B5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climático</a:t>
            </a:r>
          </a:p>
          <a:p>
            <a:pPr lvl="1"/>
            <a:r>
              <a:rPr lang="es-ES" dirty="0"/>
              <a:t>Método de Grados-Día</a:t>
            </a:r>
          </a:p>
          <a:p>
            <a:r>
              <a:rPr lang="es-ES" dirty="0"/>
              <a:t>Análisis energético de edificios</a:t>
            </a:r>
          </a:p>
          <a:p>
            <a:pPr lvl="1"/>
            <a:r>
              <a:rPr lang="es-ES" dirty="0"/>
              <a:t>PRISM</a:t>
            </a:r>
          </a:p>
          <a:p>
            <a:pPr lvl="1"/>
            <a:r>
              <a:rPr lang="es-ES" dirty="0"/>
              <a:t>ASHRAE </a:t>
            </a:r>
            <a:r>
              <a:rPr lang="es-ES" dirty="0" err="1"/>
              <a:t>Changepoint</a:t>
            </a:r>
            <a:endParaRPr lang="es-ES" dirty="0"/>
          </a:p>
          <a:p>
            <a:r>
              <a:rPr lang="es-ES" dirty="0"/>
              <a:t>Variables Relevantes</a:t>
            </a:r>
          </a:p>
        </p:txBody>
      </p:sp>
    </p:spTree>
    <p:extLst>
      <p:ext uri="{BB962C8B-B14F-4D97-AF65-F5344CB8AC3E}">
        <p14:creationId xmlns:p14="http://schemas.microsoft.com/office/powerpoint/2010/main" val="357222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1189-F904-439D-BA2C-BFE40DEA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Grafica Q-Q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D9D20-8892-42F1-AC0F-F5F07C39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Carga del modelo (Q) vs Carga real (Q)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4AA2CE-584D-4F1D-BEFE-58A11AFD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3149600"/>
            <a:ext cx="9169400" cy="21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8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ASHRAE Changepoint </a:t>
            </a:r>
            <a:r>
              <a:rPr lang="es-ES" dirty="0"/>
              <a:t>[Script 3]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[SCRIPT3]</a:t>
            </a:r>
          </a:p>
          <a:p>
            <a:r>
              <a:rPr lang="es-ES" sz="1600" dirty="0"/>
              <a:t>Función </a:t>
            </a:r>
            <a:r>
              <a:rPr lang="es-ES" sz="1600" dirty="0" err="1"/>
              <a:t>changepoint</a:t>
            </a:r>
            <a:endParaRPr lang="es-ES" sz="1600" dirty="0"/>
          </a:p>
          <a:p>
            <a:r>
              <a:rPr lang="es-ES" sz="1600" dirty="0"/>
              <a:t>Uso manual de la función</a:t>
            </a:r>
          </a:p>
          <a:p>
            <a:r>
              <a:rPr lang="es-ES" sz="1600" dirty="0"/>
              <a:t>Optimización</a:t>
            </a:r>
          </a:p>
          <a:p>
            <a:r>
              <a:rPr lang="es-ES" sz="1600" dirty="0"/>
              <a:t>Formulación alternativa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3522853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()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6FB961F-A781-4266-9B70-291BEB6D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14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sumario_carga_mes</a:t>
            </a:r>
            <a:r>
              <a:rPr lang="en-GB" dirty="0"/>
              <a:t>&lt;- function(</a:t>
            </a:r>
            <a:r>
              <a:rPr lang="en-GB" dirty="0" err="1"/>
              <a:t>dataset,month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	subset		&lt;- dataset[</a:t>
            </a:r>
            <a:r>
              <a:rPr lang="en-GB" dirty="0" err="1"/>
              <a:t>dataset$Month</a:t>
            </a:r>
            <a:r>
              <a:rPr lang="en-GB" dirty="0"/>
              <a:t>==month,]</a:t>
            </a:r>
          </a:p>
          <a:p>
            <a:pPr marL="0" indent="0">
              <a:buNone/>
            </a:pPr>
            <a:r>
              <a:rPr lang="en-GB" dirty="0"/>
              <a:t>	MIN		&lt;-min(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MEAN		&lt;-mean(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MAX		&lt;-max(</a:t>
            </a:r>
            <a:r>
              <a:rPr lang="en-GB" dirty="0" err="1"/>
              <a:t>subset$Power.kW</a:t>
            </a:r>
            <a:r>
              <a:rPr lang="en-GB" dirty="0"/>
              <a:t>.)</a:t>
            </a:r>
          </a:p>
          <a:p>
            <a:pPr marL="0" indent="0">
              <a:buNone/>
            </a:pPr>
            <a:r>
              <a:rPr lang="en-GB" dirty="0"/>
              <a:t>	VAR_SALIDA	&lt;-c(MIN, MEAN, MAX)</a:t>
            </a:r>
          </a:p>
          <a:p>
            <a:pPr marL="0" indent="0">
              <a:buNone/>
            </a:pPr>
            <a:r>
              <a:rPr lang="en-GB" dirty="0"/>
              <a:t>	return(VAR_SALIDA)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EBF576-7C2A-4A81-A92B-D69644060895}"/>
              </a:ext>
            </a:extLst>
          </p:cNvPr>
          <p:cNvSpPr txBox="1"/>
          <p:nvPr/>
        </p:nvSpPr>
        <p:spPr>
          <a:xfrm>
            <a:off x="7810501" y="1155700"/>
            <a:ext cx="4381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 variables de entrada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Cálculos intermedios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Agrupa las variables de salida en un único vector</a:t>
            </a:r>
          </a:p>
          <a:p>
            <a:r>
              <a:rPr lang="es-ES" dirty="0">
                <a:solidFill>
                  <a:srgbClr val="FF0000"/>
                </a:solidFill>
              </a:rPr>
              <a:t>(podría ser un </a:t>
            </a:r>
            <a:r>
              <a:rPr lang="es-ES" dirty="0" err="1">
                <a:solidFill>
                  <a:srgbClr val="FF0000"/>
                </a:solidFill>
              </a:rPr>
              <a:t>dataframe</a:t>
            </a:r>
            <a:r>
              <a:rPr lang="es-ES" dirty="0">
                <a:solidFill>
                  <a:srgbClr val="FF0000"/>
                </a:solidFill>
              </a:rPr>
              <a:t>, lista,…)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Define la salida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29A38E-D8A2-4B3D-B46A-7EF54551D0BC}"/>
              </a:ext>
            </a:extLst>
          </p:cNvPr>
          <p:cNvCxnSpPr>
            <a:cxnSpLocks/>
          </p:cNvCxnSpPr>
          <p:nvPr/>
        </p:nvCxnSpPr>
        <p:spPr>
          <a:xfrm flipH="1">
            <a:off x="6972300" y="1346200"/>
            <a:ext cx="838201" cy="479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C406935-7187-4369-A38F-10C7FB5E8FC8}"/>
              </a:ext>
            </a:extLst>
          </p:cNvPr>
          <p:cNvCxnSpPr>
            <a:cxnSpLocks/>
          </p:cNvCxnSpPr>
          <p:nvPr/>
        </p:nvCxnSpPr>
        <p:spPr>
          <a:xfrm flipH="1">
            <a:off x="6972300" y="2432050"/>
            <a:ext cx="838202" cy="239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3456F3B-933A-4D92-8F16-5106BDA71F74}"/>
              </a:ext>
            </a:extLst>
          </p:cNvPr>
          <p:cNvCxnSpPr>
            <a:cxnSpLocks/>
          </p:cNvCxnSpPr>
          <p:nvPr/>
        </p:nvCxnSpPr>
        <p:spPr>
          <a:xfrm flipH="1">
            <a:off x="6756400" y="4699000"/>
            <a:ext cx="10541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D45B188-999B-4697-AFEE-2D2E3CD38D64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5168900"/>
            <a:ext cx="3060701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R2 &amp; MAE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219193" cy="4014736"/>
          </a:xfrm>
        </p:spPr>
        <p:txBody>
          <a:bodyPr/>
          <a:lstStyle/>
          <a:p>
            <a:r>
              <a:rPr lang="es-ES_tradnl" dirty="0"/>
              <a:t>MAE (Mean Absolute Error)</a:t>
            </a:r>
          </a:p>
          <a:p>
            <a:pPr lvl="1"/>
            <a:r>
              <a:rPr lang="es-ES_tradnl" dirty="0"/>
              <a:t>Indicativo del error global</a:t>
            </a:r>
          </a:p>
          <a:p>
            <a:pPr lvl="1"/>
            <a:endParaRPr lang="es-ES_tradnl" dirty="0"/>
          </a:p>
          <a:p>
            <a:pPr marL="457200" lvl="1" indent="0">
              <a:buNone/>
            </a:pPr>
            <a:endParaRPr lang="es-ES_tradnl" dirty="0"/>
          </a:p>
          <a:p>
            <a:r>
              <a:rPr lang="es-ES_tradnl" dirty="0"/>
              <a:t>R2.</a:t>
            </a:r>
          </a:p>
          <a:p>
            <a:pPr lvl="1"/>
            <a:r>
              <a:rPr lang="es-ES_tradnl" dirty="0"/>
              <a:t>Capacidad del modelo de explicar los datos (0-1)</a:t>
            </a:r>
          </a:p>
          <a:p>
            <a:pPr lvl="1"/>
            <a:r>
              <a:rPr lang="es-ES_tradnl" dirty="0"/>
              <a:t>Indicativo de la dispersión del modelo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362708-3551-4F25-B82D-1A43D4B3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20" y="1825626"/>
            <a:ext cx="5248275" cy="10763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A5EAB84-B29D-420B-A68F-41664F81630E}"/>
              </a:ext>
            </a:extLst>
          </p:cNvPr>
          <p:cNvSpPr/>
          <p:nvPr/>
        </p:nvSpPr>
        <p:spPr>
          <a:xfrm>
            <a:off x="3242500" y="6040288"/>
            <a:ext cx="8353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https://en.wikipedia.org/wiki/Mean_absolute_error</a:t>
            </a:r>
            <a:endParaRPr lang="es-ES" dirty="0"/>
          </a:p>
          <a:p>
            <a:r>
              <a:rPr lang="es-ES" dirty="0">
                <a:hlinkClick r:id="rId4"/>
              </a:rPr>
              <a:t>https://stackoverflow.com/questions/40901445/function-to-calculate-r2-r-squared-in-r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AEC950-2498-4F7F-ADA2-273AC15DA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393" y="3832994"/>
            <a:ext cx="5092002" cy="8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6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3F28B-5C9A-4383-BBBA-902B64A3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quantile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7F58E-B2A8-49CF-BACF-BAB8CFC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Calcula los cuantiles (percentiles) de una muestra</a:t>
            </a:r>
          </a:p>
          <a:p>
            <a:r>
              <a:rPr lang="es-ES_tradnl" dirty="0"/>
              <a:t>Valor que supera una determinada fracción de una muestra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dirty="0" err="1"/>
              <a:t>quantile</a:t>
            </a:r>
            <a:r>
              <a:rPr lang="es-ES_tradnl" dirty="0"/>
              <a:t> (datos, 0.25) 		valor que supera al 25% de la muestra</a:t>
            </a:r>
            <a:endParaRPr lang="es-ES" dirty="0"/>
          </a:p>
        </p:txBody>
      </p:sp>
      <p:pic>
        <p:nvPicPr>
          <p:cNvPr id="6" name="Imagen 5" descr="Gráfico, Histograma&#10;&#10;Descripción generada automáticamente">
            <a:extLst>
              <a:ext uri="{FF2B5EF4-FFF2-40B4-BE49-F238E27FC236}">
                <a16:creationId xmlns:a16="http://schemas.microsoft.com/office/drawing/2014/main" id="{71F2A0FE-D7DA-4C5F-8C7C-3FDF311F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69" y="3905302"/>
            <a:ext cx="4399085" cy="27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1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56BC-4C58-4985-B4CF-5BD4638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Changepoint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FB6C1-8FA6-4675-A384-3B599AC3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carga se define por 2 modelos lineales.</a:t>
            </a:r>
          </a:p>
          <a:p>
            <a:r>
              <a:rPr lang="es-ES" dirty="0"/>
              <a:t>Punto de separación  -&gt; </a:t>
            </a:r>
            <a:r>
              <a:rPr lang="es-ES" dirty="0" err="1"/>
              <a:t>Changepoint</a:t>
            </a:r>
            <a:endParaRPr lang="es-ES" dirty="0"/>
          </a:p>
          <a:p>
            <a:r>
              <a:rPr lang="es-ES" dirty="0"/>
              <a:t>Lado caliente (T&gt;</a:t>
            </a:r>
            <a:r>
              <a:rPr lang="es-ES" dirty="0" err="1"/>
              <a:t>Tch</a:t>
            </a:r>
            <a:r>
              <a:rPr lang="es-ES" dirty="0"/>
              <a:t>) -&gt; Carga Constante</a:t>
            </a:r>
          </a:p>
          <a:p>
            <a:r>
              <a:rPr lang="es-ES" dirty="0"/>
              <a:t>Lado frío         (T&lt;</a:t>
            </a:r>
            <a:r>
              <a:rPr lang="es-ES" dirty="0" err="1"/>
              <a:t>Tch</a:t>
            </a:r>
            <a:r>
              <a:rPr lang="es-ES" dirty="0"/>
              <a:t>) -&gt; Carga creciente a temperaturas decrecientes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21D0A6-29DB-444A-BDE2-1B607C3B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16" y="4063999"/>
            <a:ext cx="5319624" cy="2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3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DD4B-587B-4451-B139-20B48681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max</a:t>
            </a:r>
            <a:r>
              <a:rPr lang="es-ES_tradnl" dirty="0"/>
              <a:t>() vs </a:t>
            </a:r>
            <a:r>
              <a:rPr lang="es-ES_tradnl" dirty="0" err="1"/>
              <a:t>pmax</a:t>
            </a:r>
            <a:r>
              <a:rPr lang="es-ES_tradnl" dirty="0"/>
              <a:t>()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DE7D79-925A-4B92-9D3C-6DB10108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max</a:t>
            </a:r>
            <a:r>
              <a:rPr lang="es-ES_tradnl" dirty="0"/>
              <a:t>	() 		1 valor máximo de un conjunto de datos</a:t>
            </a:r>
          </a:p>
          <a:p>
            <a:r>
              <a:rPr lang="es-ES_tradnl" dirty="0" err="1"/>
              <a:t>pmax</a:t>
            </a:r>
            <a:r>
              <a:rPr lang="es-ES_tradnl" dirty="0"/>
              <a:t>()</a:t>
            </a:r>
          </a:p>
          <a:p>
            <a:pPr lvl="1"/>
            <a:r>
              <a:rPr lang="es-ES_tradnl" dirty="0"/>
              <a:t>compara 2 vectores de igual longitud</a:t>
            </a:r>
          </a:p>
          <a:p>
            <a:pPr lvl="1"/>
            <a:r>
              <a:rPr lang="es-ES_tradnl" dirty="0"/>
              <a:t>Devuelve un vector</a:t>
            </a:r>
          </a:p>
          <a:p>
            <a:pPr lvl="1"/>
            <a:r>
              <a:rPr lang="es-ES_tradnl" dirty="0"/>
              <a:t>cada valor [i] es igual al valor máximo de las posiciones [i] de los vectores originales</a:t>
            </a:r>
          </a:p>
          <a:p>
            <a:r>
              <a:rPr lang="es-ES_tradnl" dirty="0" err="1"/>
              <a:t>Idem</a:t>
            </a:r>
            <a:r>
              <a:rPr lang="es-ES_tradnl" dirty="0"/>
              <a:t> con min() vs </a:t>
            </a:r>
            <a:r>
              <a:rPr lang="es-ES_tradnl" dirty="0" err="1"/>
              <a:t>pmin</a:t>
            </a:r>
            <a:r>
              <a:rPr lang="es-ES_trad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2996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C56BC-4C58-4985-B4CF-5BD46383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Formulación alternativa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FB6C1-8FA6-4675-A384-3B599AC3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ASHRAE CHANGEPOINT</a:t>
            </a:r>
          </a:p>
          <a:p>
            <a:pPr lvl="1"/>
            <a:r>
              <a:rPr lang="es-ES" dirty="0"/>
              <a:t>Define el punto de cambio en base a la temperatura (variable de entrada).</a:t>
            </a:r>
          </a:p>
          <a:p>
            <a:pPr lvl="1"/>
            <a:r>
              <a:rPr lang="es-ES" dirty="0"/>
              <a:t>Difícil de generalizar para varias variables de entrada</a:t>
            </a:r>
          </a:p>
          <a:p>
            <a:r>
              <a:rPr lang="es-ES" dirty="0"/>
              <a:t>Propuesta -&gt; Q de corte</a:t>
            </a:r>
          </a:p>
          <a:p>
            <a:pPr lvl="1"/>
            <a:r>
              <a:rPr lang="es-ES" dirty="0"/>
              <a:t> Q = </a:t>
            </a:r>
            <a:r>
              <a:rPr lang="es-ES" dirty="0" err="1"/>
              <a:t>max</a:t>
            </a:r>
            <a:r>
              <a:rPr lang="es-ES" dirty="0"/>
              <a:t> (</a:t>
            </a:r>
            <a:r>
              <a:rPr lang="es-ES" dirty="0" err="1"/>
              <a:t>Q_corte</a:t>
            </a:r>
            <a:r>
              <a:rPr lang="es-ES" dirty="0"/>
              <a:t>, Q(x1, x2,…))</a:t>
            </a:r>
          </a:p>
          <a:p>
            <a:pPr lvl="1"/>
            <a:r>
              <a:rPr lang="es-ES" dirty="0"/>
              <a:t>X1, x2,… -&gt; temperatura, radiación solar,…</a:t>
            </a:r>
          </a:p>
        </p:txBody>
      </p:sp>
    </p:spTree>
    <p:extLst>
      <p:ext uri="{BB962C8B-B14F-4D97-AF65-F5344CB8AC3E}">
        <p14:creationId xmlns:p14="http://schemas.microsoft.com/office/powerpoint/2010/main" val="2849054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4757-F0BD-48F2-B31F-C47D318B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D81336-D9D5-41C5-9288-3C8CC28D5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75" y="1931988"/>
            <a:ext cx="3248025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61EEA5-C445-4341-AB93-C826CE84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94" y="1506782"/>
            <a:ext cx="6390206" cy="45943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96A4B4-608A-49DE-9084-15531410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352" y="5155235"/>
            <a:ext cx="1130268" cy="15799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6F65EEF-4FDC-4D63-B075-74B4E0968546}"/>
              </a:ext>
            </a:extLst>
          </p:cNvPr>
          <p:cNvSpPr/>
          <p:nvPr/>
        </p:nvSpPr>
        <p:spPr>
          <a:xfrm>
            <a:off x="4635500" y="6119336"/>
            <a:ext cx="74460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LESOSAI 5. </a:t>
            </a:r>
            <a:r>
              <a:rPr lang="es-ES" sz="1400" dirty="0" err="1"/>
              <a:t>Mode</a:t>
            </a:r>
            <a:r>
              <a:rPr lang="es-ES" sz="1400" dirty="0"/>
              <a:t> de </a:t>
            </a:r>
            <a:r>
              <a:rPr lang="es-ES" sz="1400" dirty="0" err="1"/>
              <a:t>Emploi</a:t>
            </a:r>
            <a:r>
              <a:rPr lang="es-ES" sz="1400" dirty="0"/>
              <a:t>. 2002. </a:t>
            </a:r>
          </a:p>
          <a:p>
            <a:r>
              <a:rPr lang="es-ES" sz="1400" dirty="0">
                <a:hlinkClick r:id="rId4"/>
              </a:rPr>
              <a:t>https://docplayer.fr/57528916-Lesosai-5-calcul-du-bilan-thermique-d-une-construction-sia-380-1-en832-et-minergie.html</a:t>
            </a:r>
            <a:endParaRPr lang="es-ES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9FDA8E-93A0-4792-82DB-7A361D301F26}"/>
              </a:ext>
            </a:extLst>
          </p:cNvPr>
          <p:cNvSpPr/>
          <p:nvPr/>
        </p:nvSpPr>
        <p:spPr>
          <a:xfrm>
            <a:off x="5114259" y="3242930"/>
            <a:ext cx="1616149" cy="24667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Carga térmica</a:t>
            </a:r>
          </a:p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525D4BA-8209-4A91-85FB-00FEC8A80663}"/>
              </a:ext>
            </a:extLst>
          </p:cNvPr>
          <p:cNvSpPr/>
          <p:nvPr/>
        </p:nvSpPr>
        <p:spPr>
          <a:xfrm>
            <a:off x="4975704" y="2883932"/>
            <a:ext cx="1754704" cy="43342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D6C43D1-1EB0-487F-8AC4-71FE9B7F6739}"/>
              </a:ext>
            </a:extLst>
          </p:cNvPr>
          <p:cNvSpPr/>
          <p:nvPr/>
        </p:nvSpPr>
        <p:spPr>
          <a:xfrm>
            <a:off x="4975704" y="2469566"/>
            <a:ext cx="1754704" cy="43342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055AAE4-7EDF-4F7C-9919-0AE18CF172A0}"/>
              </a:ext>
            </a:extLst>
          </p:cNvPr>
          <p:cNvSpPr/>
          <p:nvPr/>
        </p:nvSpPr>
        <p:spPr>
          <a:xfrm>
            <a:off x="9954696" y="1473974"/>
            <a:ext cx="1754704" cy="3433057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ES" sz="2800" dirty="0">
              <a:solidFill>
                <a:schemeClr val="accent6"/>
              </a:solidFill>
            </a:endParaRPr>
          </a:p>
          <a:p>
            <a:pPr algn="ctr"/>
            <a:r>
              <a:rPr lang="es-ES" sz="2800" dirty="0">
                <a:solidFill>
                  <a:schemeClr val="accent6"/>
                </a:solidFill>
              </a:rPr>
              <a:t>Temperatura</a:t>
            </a:r>
          </a:p>
        </p:txBody>
      </p:sp>
    </p:spTree>
    <p:extLst>
      <p:ext uri="{BB962C8B-B14F-4D97-AF65-F5344CB8AC3E}">
        <p14:creationId xmlns:p14="http://schemas.microsoft.com/office/powerpoint/2010/main" val="421025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  <a:endParaRPr lang="en-GB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98BFB42-C4FF-482F-B4C8-5104F075E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27987"/>
              </p:ext>
            </p:extLst>
          </p:nvPr>
        </p:nvGraphicFramePr>
        <p:xfrm>
          <a:off x="3771900" y="1151731"/>
          <a:ext cx="656272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49">
                  <a:extLst>
                    <a:ext uri="{9D8B030D-6E8A-4147-A177-3AD203B41FA5}">
                      <a16:colId xmlns:a16="http://schemas.microsoft.com/office/drawing/2014/main" val="52558882"/>
                    </a:ext>
                  </a:extLst>
                </a:gridCol>
                <a:gridCol w="1642451">
                  <a:extLst>
                    <a:ext uri="{9D8B030D-6E8A-4147-A177-3AD203B41FA5}">
                      <a16:colId xmlns:a16="http://schemas.microsoft.com/office/drawing/2014/main" val="6201794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464287355"/>
                    </a:ext>
                  </a:extLst>
                </a:gridCol>
                <a:gridCol w="1133474">
                  <a:extLst>
                    <a:ext uri="{9D8B030D-6E8A-4147-A177-3AD203B41FA5}">
                      <a16:colId xmlns:a16="http://schemas.microsoft.com/office/drawing/2014/main" val="93509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2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5’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Datos a utilizar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Conocimientos prácticos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7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Puesta</a:t>
                      </a:r>
                      <a:r>
                        <a:rPr lang="en-GB" dirty="0"/>
                        <a:t> a punto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5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Heating Degree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97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Script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ASHRAE </a:t>
                      </a:r>
                      <a:r>
                        <a:rPr lang="es-ES" dirty="0" err="1">
                          <a:effectLst/>
                        </a:rPr>
                        <a:t>Changepoint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Script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0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Variables Relevantes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Teoría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7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Práctica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Script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0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7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r>
              <a:rPr lang="en-GB" dirty="0"/>
              <a:t> </a:t>
            </a:r>
            <a:r>
              <a:rPr lang="es-ES" dirty="0"/>
              <a:t>[Script 4]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81411-16DD-4714-8888-AA3FCFE0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1500" dirty="0"/>
              <a:t>[SCRIPT4]</a:t>
            </a:r>
          </a:p>
          <a:p>
            <a:r>
              <a:rPr lang="es-ES" sz="1600" dirty="0"/>
              <a:t>Definición función con Q de corte</a:t>
            </a:r>
          </a:p>
          <a:p>
            <a:r>
              <a:rPr lang="es-ES" sz="1600" dirty="0"/>
              <a:t>Optimización</a:t>
            </a:r>
          </a:p>
          <a:p>
            <a:r>
              <a:rPr lang="es-ES" sz="1600" dirty="0"/>
              <a:t>Definición función con Q de corte multidimensional</a:t>
            </a:r>
          </a:p>
          <a:p>
            <a:r>
              <a:rPr lang="es-ES" sz="1600" dirty="0"/>
              <a:t>Optimización</a:t>
            </a:r>
          </a:p>
        </p:txBody>
      </p:sp>
    </p:spTree>
    <p:extLst>
      <p:ext uri="{BB962C8B-B14F-4D97-AF65-F5344CB8AC3E}">
        <p14:creationId xmlns:p14="http://schemas.microsoft.com/office/powerpoint/2010/main" val="4188609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6DCAD6-2445-423A-BEBD-E7D501A4D50D}"/>
              </a:ext>
            </a:extLst>
          </p:cNvPr>
          <p:cNvSpPr txBox="1"/>
          <p:nvPr/>
        </p:nvSpPr>
        <p:spPr>
          <a:xfrm>
            <a:off x="3397988" y="6108405"/>
            <a:ext cx="83828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Mikel Lumbreras, Roberto Garay-Martinez, Beñat Arregi, Koldobika Martin-Escudero, Gonzalo Diarce, Margus Raud, Indrek Hagu, Data </a:t>
            </a:r>
            <a:r>
              <a:rPr lang="es-ES" sz="1100" dirty="0" err="1"/>
              <a:t>driven</a:t>
            </a:r>
            <a:r>
              <a:rPr lang="es-ES" sz="1100" dirty="0"/>
              <a:t> </a:t>
            </a:r>
            <a:r>
              <a:rPr lang="es-ES" sz="1100" dirty="0" err="1"/>
              <a:t>model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</a:t>
            </a:r>
            <a:r>
              <a:rPr lang="es-ES" sz="1100" dirty="0" err="1"/>
              <a:t>heat</a:t>
            </a:r>
            <a:r>
              <a:rPr lang="es-ES" sz="1100" dirty="0"/>
              <a:t> load </a:t>
            </a:r>
            <a:r>
              <a:rPr lang="es-ES" sz="1100" dirty="0" err="1"/>
              <a:t>prediction</a:t>
            </a:r>
            <a:r>
              <a:rPr lang="es-ES" sz="1100" dirty="0"/>
              <a:t> in </a:t>
            </a:r>
            <a:r>
              <a:rPr lang="es-ES" sz="1100" dirty="0" err="1"/>
              <a:t>buildings</a:t>
            </a:r>
            <a:r>
              <a:rPr lang="es-ES" sz="1100" dirty="0"/>
              <a:t> </a:t>
            </a:r>
            <a:r>
              <a:rPr lang="es-ES" sz="1100" dirty="0" err="1"/>
              <a:t>connected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District</a:t>
            </a:r>
            <a:r>
              <a:rPr lang="es-ES" sz="1100" dirty="0"/>
              <a:t> </a:t>
            </a:r>
            <a:r>
              <a:rPr lang="es-ES" sz="1100" dirty="0" err="1"/>
              <a:t>Heating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</a:t>
            </a:r>
            <a:r>
              <a:rPr lang="es-ES" sz="1100" dirty="0" err="1"/>
              <a:t>using</a:t>
            </a:r>
            <a:r>
              <a:rPr lang="es-ES" sz="1100" dirty="0"/>
              <a:t> </a:t>
            </a:r>
            <a:r>
              <a:rPr lang="es-ES" sz="1100" dirty="0" err="1"/>
              <a:t>smart</a:t>
            </a:r>
            <a:r>
              <a:rPr lang="es-ES" sz="1100" dirty="0"/>
              <a:t> </a:t>
            </a:r>
            <a:r>
              <a:rPr lang="es-ES" sz="1100" dirty="0" err="1"/>
              <a:t>heat</a:t>
            </a:r>
            <a:r>
              <a:rPr lang="es-ES" sz="1100" dirty="0"/>
              <a:t> </a:t>
            </a:r>
            <a:r>
              <a:rPr lang="es-ES" sz="1100" dirty="0" err="1"/>
              <a:t>meters</a:t>
            </a:r>
            <a:r>
              <a:rPr lang="es-ES" sz="1100" dirty="0"/>
              <a:t>, Energy, 2022, </a:t>
            </a:r>
            <a:r>
              <a:rPr lang="es-ES" sz="1100" dirty="0">
                <a:hlinkClick r:id="rId2"/>
              </a:rPr>
              <a:t>https://doi.org/10.1016/j.energy.2021.122318</a:t>
            </a:r>
            <a:endParaRPr lang="es-ES" sz="11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8E21F7-0535-4941-9089-0041E2C8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85" y="1803400"/>
            <a:ext cx="5295405" cy="3833812"/>
          </a:xfrm>
          <a:prstGeom prst="rect">
            <a:avLst/>
          </a:prstGeom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1EA3BF18-FA17-4661-88FA-6A90CF5A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312" y="1825626"/>
            <a:ext cx="5207488" cy="4014736"/>
          </a:xfrm>
        </p:spPr>
        <p:txBody>
          <a:bodyPr>
            <a:normAutofit/>
          </a:bodyPr>
          <a:lstStyle/>
          <a:p>
            <a:r>
              <a:rPr lang="es-ES" sz="1600" dirty="0"/>
              <a:t>Proceso completo</a:t>
            </a:r>
          </a:p>
          <a:p>
            <a:r>
              <a:rPr lang="es-ES" sz="1600" dirty="0"/>
              <a:t>Incorpora más información</a:t>
            </a:r>
          </a:p>
        </p:txBody>
      </p:sp>
    </p:spTree>
    <p:extLst>
      <p:ext uri="{BB962C8B-B14F-4D97-AF65-F5344CB8AC3E}">
        <p14:creationId xmlns:p14="http://schemas.microsoft.com/office/powerpoint/2010/main" val="2752339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6DCAD6-2445-423A-BEBD-E7D501A4D50D}"/>
              </a:ext>
            </a:extLst>
          </p:cNvPr>
          <p:cNvSpPr txBox="1"/>
          <p:nvPr/>
        </p:nvSpPr>
        <p:spPr>
          <a:xfrm>
            <a:off x="3397988" y="6108405"/>
            <a:ext cx="83828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Mikel Lumbreras, Roberto Garay-Martinez, Beñat Arregi, Koldobika Martin-Escudero, Gonzalo Diarce, Margus Raud, Indrek Hagu, Data </a:t>
            </a:r>
            <a:r>
              <a:rPr lang="es-ES" sz="1100" dirty="0" err="1"/>
              <a:t>driven</a:t>
            </a:r>
            <a:r>
              <a:rPr lang="es-ES" sz="1100" dirty="0"/>
              <a:t> </a:t>
            </a:r>
            <a:r>
              <a:rPr lang="es-ES" sz="1100" dirty="0" err="1"/>
              <a:t>model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</a:t>
            </a:r>
            <a:r>
              <a:rPr lang="es-ES" sz="1100" dirty="0" err="1"/>
              <a:t>heat</a:t>
            </a:r>
            <a:r>
              <a:rPr lang="es-ES" sz="1100" dirty="0"/>
              <a:t> load </a:t>
            </a:r>
            <a:r>
              <a:rPr lang="es-ES" sz="1100" dirty="0" err="1"/>
              <a:t>prediction</a:t>
            </a:r>
            <a:r>
              <a:rPr lang="es-ES" sz="1100" dirty="0"/>
              <a:t> in </a:t>
            </a:r>
            <a:r>
              <a:rPr lang="es-ES" sz="1100" dirty="0" err="1"/>
              <a:t>buildings</a:t>
            </a:r>
            <a:r>
              <a:rPr lang="es-ES" sz="1100" dirty="0"/>
              <a:t> </a:t>
            </a:r>
            <a:r>
              <a:rPr lang="es-ES" sz="1100" dirty="0" err="1"/>
              <a:t>connected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District</a:t>
            </a:r>
            <a:r>
              <a:rPr lang="es-ES" sz="1100" dirty="0"/>
              <a:t> </a:t>
            </a:r>
            <a:r>
              <a:rPr lang="es-ES" sz="1100" dirty="0" err="1"/>
              <a:t>Heating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</a:t>
            </a:r>
            <a:r>
              <a:rPr lang="es-ES" sz="1100" dirty="0" err="1"/>
              <a:t>using</a:t>
            </a:r>
            <a:r>
              <a:rPr lang="es-ES" sz="1100" dirty="0"/>
              <a:t> </a:t>
            </a:r>
            <a:r>
              <a:rPr lang="es-ES" sz="1100" dirty="0" err="1"/>
              <a:t>smart</a:t>
            </a:r>
            <a:r>
              <a:rPr lang="es-ES" sz="1100" dirty="0"/>
              <a:t> </a:t>
            </a:r>
            <a:r>
              <a:rPr lang="es-ES" sz="1100" dirty="0" err="1"/>
              <a:t>heat</a:t>
            </a:r>
            <a:r>
              <a:rPr lang="es-ES" sz="1100" dirty="0"/>
              <a:t> </a:t>
            </a:r>
            <a:r>
              <a:rPr lang="es-ES" sz="1100" dirty="0" err="1"/>
              <a:t>meters</a:t>
            </a:r>
            <a:r>
              <a:rPr lang="es-ES" sz="1100" dirty="0"/>
              <a:t>, Energy, 2022, </a:t>
            </a:r>
            <a:r>
              <a:rPr lang="es-ES" sz="1100" dirty="0">
                <a:hlinkClick r:id="rId2"/>
              </a:rPr>
              <a:t>https://doi.org/10.1016/j.energy.2021.122318</a:t>
            </a:r>
            <a:endParaRPr lang="es-ES" sz="1100" dirty="0"/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4B98096-4F9D-4778-8634-316BB455F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21" y="1893086"/>
            <a:ext cx="7489397" cy="3999714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492E578-F120-4641-B9E1-68F1E47C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968256" cy="4014736"/>
          </a:xfrm>
        </p:spPr>
        <p:txBody>
          <a:bodyPr>
            <a:normAutofit/>
          </a:bodyPr>
          <a:lstStyle/>
          <a:p>
            <a:r>
              <a:rPr lang="es-ES" sz="1600" dirty="0"/>
              <a:t>Hora del día.</a:t>
            </a:r>
          </a:p>
        </p:txBody>
      </p:sp>
    </p:spTree>
    <p:extLst>
      <p:ext uri="{BB962C8B-B14F-4D97-AF65-F5344CB8AC3E}">
        <p14:creationId xmlns:p14="http://schemas.microsoft.com/office/powerpoint/2010/main" val="3287696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6DCAD6-2445-423A-BEBD-E7D501A4D50D}"/>
              </a:ext>
            </a:extLst>
          </p:cNvPr>
          <p:cNvSpPr txBox="1"/>
          <p:nvPr/>
        </p:nvSpPr>
        <p:spPr>
          <a:xfrm>
            <a:off x="3397988" y="6108405"/>
            <a:ext cx="83828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Mikel Lumbreras, Roberto Garay-Martinez, Beñat Arregi, Koldobika Martin-Escudero, Gonzalo Diarce, Margus Raud, Indrek Hagu, Data </a:t>
            </a:r>
            <a:r>
              <a:rPr lang="es-ES" sz="1100" dirty="0" err="1"/>
              <a:t>driven</a:t>
            </a:r>
            <a:r>
              <a:rPr lang="es-ES" sz="1100" dirty="0"/>
              <a:t> </a:t>
            </a:r>
            <a:r>
              <a:rPr lang="es-ES" sz="1100" dirty="0" err="1"/>
              <a:t>model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</a:t>
            </a:r>
            <a:r>
              <a:rPr lang="es-ES" sz="1100" dirty="0" err="1"/>
              <a:t>heat</a:t>
            </a:r>
            <a:r>
              <a:rPr lang="es-ES" sz="1100" dirty="0"/>
              <a:t> load </a:t>
            </a:r>
            <a:r>
              <a:rPr lang="es-ES" sz="1100" dirty="0" err="1"/>
              <a:t>prediction</a:t>
            </a:r>
            <a:r>
              <a:rPr lang="es-ES" sz="1100" dirty="0"/>
              <a:t> in </a:t>
            </a:r>
            <a:r>
              <a:rPr lang="es-ES" sz="1100" dirty="0" err="1"/>
              <a:t>buildings</a:t>
            </a:r>
            <a:r>
              <a:rPr lang="es-ES" sz="1100" dirty="0"/>
              <a:t> </a:t>
            </a:r>
            <a:r>
              <a:rPr lang="es-ES" sz="1100" dirty="0" err="1"/>
              <a:t>connected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District</a:t>
            </a:r>
            <a:r>
              <a:rPr lang="es-ES" sz="1100" dirty="0"/>
              <a:t> </a:t>
            </a:r>
            <a:r>
              <a:rPr lang="es-ES" sz="1100" dirty="0" err="1"/>
              <a:t>Heating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</a:t>
            </a:r>
            <a:r>
              <a:rPr lang="es-ES" sz="1100" dirty="0" err="1"/>
              <a:t>using</a:t>
            </a:r>
            <a:r>
              <a:rPr lang="es-ES" sz="1100" dirty="0"/>
              <a:t> </a:t>
            </a:r>
            <a:r>
              <a:rPr lang="es-ES" sz="1100" dirty="0" err="1"/>
              <a:t>smart</a:t>
            </a:r>
            <a:r>
              <a:rPr lang="es-ES" sz="1100" dirty="0"/>
              <a:t> </a:t>
            </a:r>
            <a:r>
              <a:rPr lang="es-ES" sz="1100" dirty="0" err="1"/>
              <a:t>heat</a:t>
            </a:r>
            <a:r>
              <a:rPr lang="es-ES" sz="1100" dirty="0"/>
              <a:t> </a:t>
            </a:r>
            <a:r>
              <a:rPr lang="es-ES" sz="1100" dirty="0" err="1"/>
              <a:t>meters</a:t>
            </a:r>
            <a:r>
              <a:rPr lang="es-ES" sz="1100" dirty="0"/>
              <a:t>, Energy, 2022, </a:t>
            </a:r>
            <a:r>
              <a:rPr lang="es-ES" sz="1100" dirty="0">
                <a:hlinkClick r:id="rId2"/>
              </a:rPr>
              <a:t>https://doi.org/10.1016/j.energy.2021.122318</a:t>
            </a:r>
            <a:endParaRPr lang="es-ES" sz="1100" dirty="0"/>
          </a:p>
        </p:txBody>
      </p:sp>
      <p:pic>
        <p:nvPicPr>
          <p:cNvPr id="5" name="Imagen 4" descr="Gráfico, Gráfico de barras, Gráfico de cajas y bigotes&#10;&#10;Descripción generada automáticamente">
            <a:extLst>
              <a:ext uri="{FF2B5EF4-FFF2-40B4-BE49-F238E27FC236}">
                <a16:creationId xmlns:a16="http://schemas.microsoft.com/office/drawing/2014/main" id="{E34F2C73-BBAB-42DB-8457-AB1D0D56B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22" y="2071273"/>
            <a:ext cx="7794878" cy="4037132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950F0FE-0892-4CEA-8F65-265D4036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968256" cy="4014736"/>
          </a:xfrm>
        </p:spPr>
        <p:txBody>
          <a:bodyPr>
            <a:normAutofit/>
          </a:bodyPr>
          <a:lstStyle/>
          <a:p>
            <a:r>
              <a:rPr lang="es-ES" sz="1600" dirty="0"/>
              <a:t>Día de la semana</a:t>
            </a:r>
          </a:p>
        </p:txBody>
      </p:sp>
    </p:spTree>
    <p:extLst>
      <p:ext uri="{BB962C8B-B14F-4D97-AF65-F5344CB8AC3E}">
        <p14:creationId xmlns:p14="http://schemas.microsoft.com/office/powerpoint/2010/main" val="272489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784B-A5CB-4BC9-BAD7-AC16D0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</a:t>
            </a:r>
            <a:r>
              <a:rPr lang="en-GB" dirty="0" err="1"/>
              <a:t>Relevantes</a:t>
            </a:r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6DCAD6-2445-423A-BEBD-E7D501A4D50D}"/>
              </a:ext>
            </a:extLst>
          </p:cNvPr>
          <p:cNvSpPr txBox="1"/>
          <p:nvPr/>
        </p:nvSpPr>
        <p:spPr>
          <a:xfrm>
            <a:off x="3397988" y="6108405"/>
            <a:ext cx="83828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Mikel Lumbreras, Roberto Garay-Martinez, Beñat Arregi, Koldobika Martin-Escudero, Gonzalo Diarce, Margus Raud, Indrek Hagu, Data </a:t>
            </a:r>
            <a:r>
              <a:rPr lang="es-ES" sz="1100" dirty="0" err="1"/>
              <a:t>driven</a:t>
            </a:r>
            <a:r>
              <a:rPr lang="es-ES" sz="1100" dirty="0"/>
              <a:t> </a:t>
            </a:r>
            <a:r>
              <a:rPr lang="es-ES" sz="1100" dirty="0" err="1"/>
              <a:t>model</a:t>
            </a:r>
            <a:r>
              <a:rPr lang="es-ES" sz="1100" dirty="0"/>
              <a:t> </a:t>
            </a:r>
            <a:r>
              <a:rPr lang="es-ES" sz="1100" dirty="0" err="1"/>
              <a:t>for</a:t>
            </a:r>
            <a:r>
              <a:rPr lang="es-ES" sz="1100" dirty="0"/>
              <a:t> </a:t>
            </a:r>
            <a:r>
              <a:rPr lang="es-ES" sz="1100" dirty="0" err="1"/>
              <a:t>heat</a:t>
            </a:r>
            <a:r>
              <a:rPr lang="es-ES" sz="1100" dirty="0"/>
              <a:t> load </a:t>
            </a:r>
            <a:r>
              <a:rPr lang="es-ES" sz="1100" dirty="0" err="1"/>
              <a:t>prediction</a:t>
            </a:r>
            <a:r>
              <a:rPr lang="es-ES" sz="1100" dirty="0"/>
              <a:t> in </a:t>
            </a:r>
            <a:r>
              <a:rPr lang="es-ES" sz="1100" dirty="0" err="1"/>
              <a:t>buildings</a:t>
            </a:r>
            <a:r>
              <a:rPr lang="es-ES" sz="1100" dirty="0"/>
              <a:t> </a:t>
            </a:r>
            <a:r>
              <a:rPr lang="es-ES" sz="1100" dirty="0" err="1"/>
              <a:t>connected</a:t>
            </a:r>
            <a:r>
              <a:rPr lang="es-ES" sz="1100" dirty="0"/>
              <a:t> 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District</a:t>
            </a:r>
            <a:r>
              <a:rPr lang="es-ES" sz="1100" dirty="0"/>
              <a:t> </a:t>
            </a:r>
            <a:r>
              <a:rPr lang="es-ES" sz="1100" dirty="0" err="1"/>
              <a:t>Heating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</a:t>
            </a:r>
            <a:r>
              <a:rPr lang="es-ES" sz="1100" dirty="0" err="1"/>
              <a:t>using</a:t>
            </a:r>
            <a:r>
              <a:rPr lang="es-ES" sz="1100" dirty="0"/>
              <a:t> </a:t>
            </a:r>
            <a:r>
              <a:rPr lang="es-ES" sz="1100" dirty="0" err="1"/>
              <a:t>smart</a:t>
            </a:r>
            <a:r>
              <a:rPr lang="es-ES" sz="1100" dirty="0"/>
              <a:t> </a:t>
            </a:r>
            <a:r>
              <a:rPr lang="es-ES" sz="1100" dirty="0" err="1"/>
              <a:t>heat</a:t>
            </a:r>
            <a:r>
              <a:rPr lang="es-ES" sz="1100" dirty="0"/>
              <a:t> </a:t>
            </a:r>
            <a:r>
              <a:rPr lang="es-ES" sz="1100" dirty="0" err="1"/>
              <a:t>meters</a:t>
            </a:r>
            <a:r>
              <a:rPr lang="es-ES" sz="1100" dirty="0"/>
              <a:t>, Energy, 2022, </a:t>
            </a:r>
            <a:r>
              <a:rPr lang="es-ES" sz="1100" dirty="0">
                <a:hlinkClick r:id="rId2"/>
              </a:rPr>
              <a:t>https://doi.org/10.1016/j.energy.2021.122318</a:t>
            </a:r>
            <a:endParaRPr lang="es-ES" sz="1100" dirty="0"/>
          </a:p>
        </p:txBody>
      </p:sp>
      <p:pic>
        <p:nvPicPr>
          <p:cNvPr id="4" name="Imagen 3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2BA76FE2-D698-4A5D-8E03-023974055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97004" y="2679405"/>
            <a:ext cx="4619792" cy="3429000"/>
          </a:xfrm>
          <a:prstGeom prst="rect">
            <a:avLst/>
          </a:prstGeom>
        </p:spPr>
      </p:pic>
      <p:pic>
        <p:nvPicPr>
          <p:cNvPr id="8" name="Imagen 7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2EEE6ADD-4C08-4D51-8C4B-7CA3A6BA7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161082" y="2679403"/>
            <a:ext cx="4619792" cy="3429001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9B3F640-8564-46E0-BCBE-0F098CE37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515599" cy="4014736"/>
          </a:xfrm>
        </p:spPr>
        <p:txBody>
          <a:bodyPr>
            <a:normAutofit/>
          </a:bodyPr>
          <a:lstStyle/>
          <a:p>
            <a:r>
              <a:rPr lang="es-ES" sz="1600" dirty="0"/>
              <a:t>Los modelos son adecuados para algunos edificios</a:t>
            </a:r>
          </a:p>
          <a:p>
            <a:r>
              <a:rPr lang="es-ES" sz="1600" dirty="0"/>
              <a:t>Otros edificios presentan aún grandes errores de caracterización y predicción.</a:t>
            </a:r>
          </a:p>
        </p:txBody>
      </p:sp>
    </p:spTree>
    <p:extLst>
      <p:ext uri="{BB962C8B-B14F-4D97-AF65-F5344CB8AC3E}">
        <p14:creationId xmlns:p14="http://schemas.microsoft.com/office/powerpoint/2010/main" val="602263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68606-69E6-4C7D-B87F-D05B8E1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F521F6-13F5-44F3-9FCD-FD0A967D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datos empleados en esta práctica han sido recopilados en el marco del proyecto h2020 RELaTED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1F24FC-2B05-4DA9-B4BF-4138D641FF8A}"/>
              </a:ext>
            </a:extLst>
          </p:cNvPr>
          <p:cNvSpPr txBox="1"/>
          <p:nvPr/>
        </p:nvSpPr>
        <p:spPr>
          <a:xfrm>
            <a:off x="838200" y="4035531"/>
            <a:ext cx="86460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has received funding from the European Union’s Horizon 2020 research and innovation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under grant agreement No 768567.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4E0C1A-4A9A-407A-874E-2BA105EF8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82" y="4256096"/>
            <a:ext cx="1405756" cy="943864"/>
          </a:xfrm>
          <a:prstGeom prst="rect">
            <a:avLst/>
          </a:prstGeom>
        </p:spPr>
      </p:pic>
      <p:pic>
        <p:nvPicPr>
          <p:cNvPr id="10" name="Imagen 9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D0234106-D9A8-4B03-BED3-9790CF5DC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6" y="2951864"/>
            <a:ext cx="1428750" cy="5715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34B731-F935-4C1A-843D-439A08F2C473}"/>
              </a:ext>
            </a:extLst>
          </p:cNvPr>
          <p:cNvSpPr txBox="1"/>
          <p:nvPr/>
        </p:nvSpPr>
        <p:spPr>
          <a:xfrm>
            <a:off x="2513962" y="315403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http://www.relatedproject.eu/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7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3291-C94B-4E2A-97F2-77263CA0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B4DA3-35DE-4DDC-A773-2B4B75D5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un </a:t>
            </a:r>
            <a:r>
              <a:rPr lang="en-US" dirty="0" err="1"/>
              <a:t>edificio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Tartu (Estonia)</a:t>
            </a:r>
          </a:p>
          <a:p>
            <a:pPr lvl="1"/>
            <a:r>
              <a:rPr lang="en-US" dirty="0"/>
              <a:t>Carga </a:t>
            </a:r>
            <a:r>
              <a:rPr lang="en-US" dirty="0" err="1"/>
              <a:t>térmica</a:t>
            </a:r>
            <a:r>
              <a:rPr lang="en-US" dirty="0"/>
              <a:t>, </a:t>
            </a:r>
            <a:r>
              <a:rPr lang="en-US" dirty="0" err="1"/>
              <a:t>horaria</a:t>
            </a:r>
            <a:endParaRPr lang="en-US" dirty="0"/>
          </a:p>
          <a:p>
            <a:pPr lvl="1"/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climáticos</a:t>
            </a:r>
            <a:r>
              <a:rPr lang="en-US" dirty="0"/>
              <a:t>, </a:t>
            </a:r>
            <a:r>
              <a:rPr lang="en-US" dirty="0" err="1"/>
              <a:t>horarios</a:t>
            </a:r>
            <a:endParaRPr lang="en-US" dirty="0"/>
          </a:p>
          <a:p>
            <a:pPr lvl="1"/>
            <a:r>
              <a:rPr lang="en-US" dirty="0" err="1"/>
              <a:t>Calendario</a:t>
            </a:r>
            <a:endParaRPr lang="en-US" dirty="0"/>
          </a:p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86AA993-0560-4DC5-9FE7-15B2DF228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14"/>
          <a:stretch/>
        </p:blipFill>
        <p:spPr>
          <a:xfrm>
            <a:off x="3594986" y="4307203"/>
            <a:ext cx="8348037" cy="251460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6C5038F-2CE9-429D-99DB-805B4834FF12}"/>
              </a:ext>
            </a:extLst>
          </p:cNvPr>
          <p:cNvSpPr/>
          <p:nvPr/>
        </p:nvSpPr>
        <p:spPr>
          <a:xfrm>
            <a:off x="3848986" y="3429000"/>
            <a:ext cx="4412512" cy="3429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Calendario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88C804F-B1D2-4639-AC69-DC2D1C21A7C7}"/>
              </a:ext>
            </a:extLst>
          </p:cNvPr>
          <p:cNvSpPr/>
          <p:nvPr/>
        </p:nvSpPr>
        <p:spPr>
          <a:xfrm>
            <a:off x="9207795" y="3429000"/>
            <a:ext cx="2874269" cy="3429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Clima</a:t>
            </a: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rgbClr val="FF0000"/>
                </a:solidFill>
              </a:rPr>
              <a:t>ºC</a:t>
            </a:r>
            <a:r>
              <a:rPr lang="es-ES" dirty="0">
                <a:solidFill>
                  <a:srgbClr val="FF0000"/>
                </a:solidFill>
              </a:rPr>
              <a:t>                                  W/m2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AF5AE3D-5696-462A-88F1-72C667D47748}"/>
              </a:ext>
            </a:extLst>
          </p:cNvPr>
          <p:cNvSpPr/>
          <p:nvPr/>
        </p:nvSpPr>
        <p:spPr>
          <a:xfrm>
            <a:off x="8261498" y="3429000"/>
            <a:ext cx="946298" cy="3429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Carga</a:t>
            </a:r>
          </a:p>
          <a:p>
            <a:r>
              <a:rPr lang="es-ES" dirty="0">
                <a:solidFill>
                  <a:srgbClr val="FF0000"/>
                </a:solidFill>
              </a:rPr>
              <a:t>KW</a:t>
            </a:r>
          </a:p>
          <a:p>
            <a:r>
              <a:rPr lang="es-ES" dirty="0">
                <a:solidFill>
                  <a:srgbClr val="FF0000"/>
                </a:solidFill>
              </a:rPr>
              <a:t>KWh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BE8C3B8-3868-4043-9E95-4220859F3D53}"/>
              </a:ext>
            </a:extLst>
          </p:cNvPr>
          <p:cNvCxnSpPr>
            <a:cxnSpLocks/>
          </p:cNvCxnSpPr>
          <p:nvPr/>
        </p:nvCxnSpPr>
        <p:spPr>
          <a:xfrm>
            <a:off x="4416800" y="5195172"/>
            <a:ext cx="0" cy="10355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6D13161-283D-42EC-B367-9C2847A49482}"/>
              </a:ext>
            </a:extLst>
          </p:cNvPr>
          <p:cNvSpPr txBox="1"/>
          <p:nvPr/>
        </p:nvSpPr>
        <p:spPr>
          <a:xfrm>
            <a:off x="4577252" y="5195172"/>
            <a:ext cx="15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Datos horarios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808FFA9-3FE8-4272-A4F3-196235B885E0}"/>
              </a:ext>
            </a:extLst>
          </p:cNvPr>
          <p:cNvSpPr txBox="1"/>
          <p:nvPr/>
        </p:nvSpPr>
        <p:spPr>
          <a:xfrm>
            <a:off x="4577252" y="5564504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Debería haber 8760h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308BA2-B310-40CF-B75D-6F87B309B4D3}"/>
              </a:ext>
            </a:extLst>
          </p:cNvPr>
          <p:cNvSpPr txBox="1"/>
          <p:nvPr/>
        </p:nvSpPr>
        <p:spPr>
          <a:xfrm>
            <a:off x="4577252" y="5933836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Pero hay algo de pérdida</a:t>
            </a:r>
          </a:p>
          <a:p>
            <a:r>
              <a:rPr lang="es-ES" dirty="0">
                <a:solidFill>
                  <a:srgbClr val="FF0000"/>
                </a:solidFill>
              </a:rPr>
              <a:t>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42161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FE76-68E6-4F49-9608-81E1711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Puesta a punto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886CB-2631-48EE-BE85-8936A1D9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Descargar la información de GITHUB</a:t>
            </a:r>
          </a:p>
          <a:p>
            <a:r>
              <a:rPr lang="es-ES" dirty="0"/>
              <a:t>Volcar la información en el directorio del proyecto</a:t>
            </a:r>
          </a:p>
          <a:p>
            <a:r>
              <a:rPr lang="es-ES" dirty="0"/>
              <a:t>Abrir R Studio</a:t>
            </a:r>
          </a:p>
          <a:p>
            <a:r>
              <a:rPr lang="es-ES" dirty="0"/>
              <a:t>Crear un proyecto nuevo</a:t>
            </a:r>
          </a:p>
          <a:p>
            <a:r>
              <a:rPr lang="es-ES" dirty="0"/>
              <a:t>Operativa básica [Script 1]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0DBE4-541E-4EBE-833B-66949AF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Descargar la información de GITHUB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797F6-AAB9-4FDB-879F-EF5F5D71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la URL de la práctica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https://github.com/robgaray/PhD_Course_Practice_03.git</a:t>
            </a:r>
            <a:endParaRPr lang="es-ES" dirty="0">
              <a:highlight>
                <a:srgbClr val="FFFF00"/>
              </a:highlight>
            </a:endParaRPr>
          </a:p>
          <a:p>
            <a:r>
              <a:rPr lang="es-ES" dirty="0"/>
              <a:t>Descargar material en zip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469D-96F1-42C2-BBC6-C785D720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3429000"/>
            <a:ext cx="10096500" cy="33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E6372-E9A3-4DE7-A9B3-39208F0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Volcar la información en el directorio del proyecto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E766D1-486B-40C2-8D2E-DA7EA6C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Descomprimir el archivo ZIP descargado en un directorio.</a:t>
            </a:r>
          </a:p>
          <a:p>
            <a:r>
              <a:rPr lang="es-ES" dirty="0"/>
              <a:t>Este directorio será el directorio de trabajo de la práctica.</a:t>
            </a:r>
          </a:p>
          <a:p>
            <a:endParaRPr lang="es-ES" dirty="0"/>
          </a:p>
          <a:p>
            <a:r>
              <a:rPr lang="es-ES" dirty="0"/>
              <a:t>Sugerencia:</a:t>
            </a:r>
          </a:p>
          <a:p>
            <a:pPr lvl="1"/>
            <a:r>
              <a:rPr lang="es-ES" dirty="0"/>
              <a:t>C:/Proyecto_R/Practica_3</a:t>
            </a:r>
          </a:p>
          <a:p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21B9B-919D-49CE-8B15-97A5AF74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57" y="2908299"/>
            <a:ext cx="654166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47B5B5-7463-4174-AFE4-31206673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5E339A-144B-4C9C-BA53-AC7907E1345C}"/>
              </a:ext>
            </a:extLst>
          </p:cNvPr>
          <p:cNvGrpSpPr/>
          <p:nvPr/>
        </p:nvGrpSpPr>
        <p:grpSpPr>
          <a:xfrm>
            <a:off x="1954619" y="1690688"/>
            <a:ext cx="7582786" cy="4327549"/>
            <a:chOff x="1945394" y="1017638"/>
            <a:chExt cx="9408406" cy="536944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37D9C7-44F2-4624-8479-699BE7FE2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5394" y="1017638"/>
              <a:ext cx="9408406" cy="5369443"/>
            </a:xfrm>
            <a:prstGeom prst="rect">
              <a:avLst/>
            </a:prstGeom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C527E7D-CF9A-481F-B283-883BA182EF91}"/>
                </a:ext>
              </a:extLst>
            </p:cNvPr>
            <p:cNvSpPr/>
            <p:nvPr/>
          </p:nvSpPr>
          <p:spPr>
            <a:xfrm>
              <a:off x="6096000" y="3923413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FCA3C8-2249-4FF7-815F-8BB6665E7DD7}"/>
                </a:ext>
              </a:extLst>
            </p:cNvPr>
            <p:cNvSpPr/>
            <p:nvPr/>
          </p:nvSpPr>
          <p:spPr>
            <a:xfrm>
              <a:off x="4483395" y="4302900"/>
              <a:ext cx="1368056" cy="35087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756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F3BFB-3973-4E2C-96F4-A715F71D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R Studio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CE454-BF5E-4CE7-BC79-0D99F9AF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83" y="1410158"/>
            <a:ext cx="856469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03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738</TotalTime>
  <Words>1320</Words>
  <Application>Microsoft Office PowerPoint</Application>
  <PresentationFormat>Panorámica</PresentationFormat>
  <Paragraphs>234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Tema de Office</vt:lpstr>
      <vt:lpstr>Estudio de consumo de energía mediante métodos de análisis de datos Contexto, métodos de análisis, herramientas y aplicaciones</vt:lpstr>
      <vt:lpstr>Introducción</vt:lpstr>
      <vt:lpstr>Contenido</vt:lpstr>
      <vt:lpstr>Datos a utilizar</vt:lpstr>
      <vt:lpstr>Puesta a punto</vt:lpstr>
      <vt:lpstr>Descargar la información de GITHUB</vt:lpstr>
      <vt:lpstr>Volcar la información en el directorio del proyecto</vt:lpstr>
      <vt:lpstr>Abrir R Studio</vt:lpstr>
      <vt:lpstr>Abrir R Studio</vt:lpstr>
      <vt:lpstr>Crear un proyecto nuevo</vt:lpstr>
      <vt:lpstr>Operativa básica [Script 1]</vt:lpstr>
      <vt:lpstr>Heating Degree days [Script 1]</vt:lpstr>
      <vt:lpstr>Aggregate()</vt:lpstr>
      <vt:lpstr>Descanso</vt:lpstr>
      <vt:lpstr>PRISM [Script 2]</vt:lpstr>
      <vt:lpstr>lm()</vt:lpstr>
      <vt:lpstr>predict()</vt:lpstr>
      <vt:lpstr>Grafica Q-t</vt:lpstr>
      <vt:lpstr>Grafica Q-T</vt:lpstr>
      <vt:lpstr>Grafica Q-Q</vt:lpstr>
      <vt:lpstr>ASHRAE Changepoint [Script 3]</vt:lpstr>
      <vt:lpstr>function()</vt:lpstr>
      <vt:lpstr>R2 &amp; MAE</vt:lpstr>
      <vt:lpstr>quantile()</vt:lpstr>
      <vt:lpstr>Changepoint</vt:lpstr>
      <vt:lpstr>max() vs pmax()</vt:lpstr>
      <vt:lpstr>Formulación alternativa</vt:lpstr>
      <vt:lpstr>Descanso</vt:lpstr>
      <vt:lpstr>Variables Relevantes</vt:lpstr>
      <vt:lpstr>Variables Relevantes [Script 4]</vt:lpstr>
      <vt:lpstr>Variables Relevantes</vt:lpstr>
      <vt:lpstr>Variables Relevantes</vt:lpstr>
      <vt:lpstr>Variables Relevantes</vt:lpstr>
      <vt:lpstr>Variables Relevantes</vt:lpstr>
      <vt:lpstr>Agradecimientos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57</cp:revision>
  <dcterms:created xsi:type="dcterms:W3CDTF">2021-06-07T09:10:22Z</dcterms:created>
  <dcterms:modified xsi:type="dcterms:W3CDTF">2021-11-01T19:01:31Z</dcterms:modified>
</cp:coreProperties>
</file>