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7" r:id="rId3"/>
    <p:sldId id="258" r:id="rId4"/>
    <p:sldId id="260" r:id="rId5"/>
    <p:sldId id="261" r:id="rId6"/>
    <p:sldId id="262" r:id="rId7"/>
    <p:sldId id="263" r:id="rId8"/>
    <p:sldId id="285" r:id="rId9"/>
    <p:sldId id="264" r:id="rId10"/>
    <p:sldId id="288" r:id="rId11"/>
    <p:sldId id="273" r:id="rId12"/>
    <p:sldId id="286" r:id="rId13"/>
    <p:sldId id="287" r:id="rId14"/>
    <p:sldId id="275" r:id="rId15"/>
    <p:sldId id="276" r:id="rId16"/>
    <p:sldId id="274" r:id="rId17"/>
    <p:sldId id="278" r:id="rId18"/>
    <p:sldId id="289" r:id="rId19"/>
    <p:sldId id="291" r:id="rId20"/>
    <p:sldId id="294" r:id="rId21"/>
    <p:sldId id="290" r:id="rId22"/>
    <p:sldId id="292" r:id="rId23"/>
    <p:sldId id="293" r:id="rId24"/>
    <p:sldId id="280" r:id="rId25"/>
    <p:sldId id="295" r:id="rId26"/>
    <p:sldId id="296" r:id="rId27"/>
    <p:sldId id="281" r:id="rId28"/>
    <p:sldId id="297" r:id="rId29"/>
    <p:sldId id="282" r:id="rId30"/>
    <p:sldId id="283" r:id="rId31"/>
    <p:sldId id="284"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B96BB3-7EF3-4641-8728-A364ABBF598C}" v="4" dt="2021-11-08T16:26:14.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518"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l Lumbreras" userId="e57255e2-e72e-47e1-86e5-705636f423c9" providerId="ADAL" clId="{81B96BB3-7EF3-4641-8728-A364ABBF598C}"/>
    <pc:docChg chg="modSld">
      <pc:chgData name="Mikel Lumbreras" userId="e57255e2-e72e-47e1-86e5-705636f423c9" providerId="ADAL" clId="{81B96BB3-7EF3-4641-8728-A364ABBF598C}" dt="2021-11-08T16:26:14.122" v="2"/>
      <pc:docMkLst>
        <pc:docMk/>
      </pc:docMkLst>
      <pc:sldChg chg="modSp">
        <pc:chgData name="Mikel Lumbreras" userId="e57255e2-e72e-47e1-86e5-705636f423c9" providerId="ADAL" clId="{81B96BB3-7EF3-4641-8728-A364ABBF598C}" dt="2021-11-08T16:26:14.122" v="2"/>
        <pc:sldMkLst>
          <pc:docMk/>
          <pc:sldMk cId="3436341517" sldId="261"/>
        </pc:sldMkLst>
        <pc:graphicFrameChg chg="mod">
          <ac:chgData name="Mikel Lumbreras" userId="e57255e2-e72e-47e1-86e5-705636f423c9" providerId="ADAL" clId="{81B96BB3-7EF3-4641-8728-A364ABBF598C}" dt="2021-11-08T16:26:14.122" v="2"/>
          <ac:graphicFrameMkLst>
            <pc:docMk/>
            <pc:sldMk cId="3436341517" sldId="261"/>
            <ac:graphicFrameMk id="6" creationId="{3A62E472-57DE-45F4-89B6-E389A35DCDD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BC84A-3884-429B-A7E7-0390EDA0EFB2}" type="datetimeFigureOut">
              <a:rPr lang="es-ES" smtClean="0"/>
              <a:t>08/11/2021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1EF3A-ABB9-4E48-9E7D-809E403157F8}" type="slidenum">
              <a:rPr lang="es-ES" smtClean="0"/>
              <a:t>‹Nº›</a:t>
            </a:fld>
            <a:endParaRPr lang="es-ES"/>
          </a:p>
        </p:txBody>
      </p:sp>
    </p:spTree>
    <p:extLst>
      <p:ext uri="{BB962C8B-B14F-4D97-AF65-F5344CB8AC3E}">
        <p14:creationId xmlns:p14="http://schemas.microsoft.com/office/powerpoint/2010/main" val="338755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08/11/2021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426306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08/11/2021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3590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08/11/2021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22188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5" name="Marcador de pie de página 4"/>
          <p:cNvSpPr>
            <a:spLocks noGrp="1"/>
          </p:cNvSpPr>
          <p:nvPr>
            <p:ph type="ftr" sz="quarter" idx="11"/>
          </p:nvPr>
        </p:nvSpPr>
        <p:spPr>
          <a:xfrm>
            <a:off x="3379838" y="6356349"/>
            <a:ext cx="4114800" cy="365125"/>
          </a:xfrm>
        </p:spPr>
        <p:txBody>
          <a:bodyPr/>
          <a:lstStyle/>
          <a:p>
            <a:endParaRPr lang="en-GB" dirty="0"/>
          </a:p>
        </p:txBody>
      </p:sp>
      <p:sp>
        <p:nvSpPr>
          <p:cNvPr id="6" name="Marcador de número de diapositiva 5"/>
          <p:cNvSpPr>
            <a:spLocks noGrp="1"/>
          </p:cNvSpPr>
          <p:nvPr>
            <p:ph type="sldNum" sz="quarter" idx="12"/>
          </p:nvPr>
        </p:nvSpPr>
        <p:spPr>
          <a:xfrm>
            <a:off x="8014519" y="6356348"/>
            <a:ext cx="720213"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149980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40000"/>
              <a:lumOff val="60000"/>
            </a:schemeClr>
          </a:solidFill>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167645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3238204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297148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11181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3037250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5" name="Marcador de número de diapositiva 4"/>
          <p:cNvSpPr>
            <a:spLocks noGrp="1"/>
          </p:cNvSpPr>
          <p:nvPr>
            <p:ph type="sldNum" sz="quarter" idx="12"/>
          </p:nvPr>
        </p:nvSpPr>
        <p:spPr>
          <a:xfrm>
            <a:off x="4451554" y="6351229"/>
            <a:ext cx="2743200" cy="365125"/>
          </a:xfrm>
          <a:prstGeom prst="rect">
            <a:avLst/>
          </a:prstGeom>
        </p:spPr>
        <p:txBody>
          <a:bodyPr/>
          <a:lstStyle/>
          <a:p>
            <a:fld id="{FB75AA7C-85FF-43DA-A19E-044EB312A766}" type="slidenum">
              <a:rPr lang="en-GB" smtClean="0"/>
              <a:t>‹Nº›</a:t>
            </a:fld>
            <a:endParaRPr lang="en-GB"/>
          </a:p>
        </p:txBody>
      </p:sp>
      <p:pic>
        <p:nvPicPr>
          <p:cNvPr id="10" name="Imagen 9" descr="C:\Users\mlumbreras001\AppData\Local\Microsoft\Windows\INetCache\Content.MSO\52E5CD36.tmp"/>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83330" y="6039014"/>
            <a:ext cx="2413594" cy="634672"/>
          </a:xfrm>
          <a:prstGeom prst="rect">
            <a:avLst/>
          </a:prstGeom>
          <a:noFill/>
          <a:ln>
            <a:noFill/>
          </a:ln>
        </p:spPr>
      </p:pic>
    </p:spTree>
    <p:extLst>
      <p:ext uri="{BB962C8B-B14F-4D97-AF65-F5344CB8AC3E}">
        <p14:creationId xmlns:p14="http://schemas.microsoft.com/office/powerpoint/2010/main" val="3375609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08/11/2021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7315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08/11/2021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764186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85116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565651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2655370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73633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31A5FAD9-4F41-45A2-94CB-CF6C3F2E165E}" type="datetimeFigureOut">
              <a:rPr lang="en-GB" smtClean="0"/>
              <a:t>08/11/2021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338670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p:cNvSpPr>
            <a:spLocks noGrp="1"/>
          </p:cNvSpPr>
          <p:nvPr>
            <p:ph type="dt" sz="half" idx="10"/>
          </p:nvPr>
        </p:nvSpPr>
        <p:spPr/>
        <p:txBody>
          <a:bodyPr/>
          <a:lstStyle/>
          <a:p>
            <a:fld id="{31A5FAD9-4F41-45A2-94CB-CF6C3F2E165E}" type="datetimeFigureOut">
              <a:rPr lang="en-GB" smtClean="0"/>
              <a:t>08/11/2021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96688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p:cNvSpPr>
            <a:spLocks noGrp="1"/>
          </p:cNvSpPr>
          <p:nvPr>
            <p:ph type="dt" sz="half" idx="10"/>
          </p:nvPr>
        </p:nvSpPr>
        <p:spPr/>
        <p:txBody>
          <a:bodyPr/>
          <a:lstStyle/>
          <a:p>
            <a:fld id="{31A5FAD9-4F41-45A2-94CB-CF6C3F2E165E}" type="datetimeFigureOut">
              <a:rPr lang="en-GB" smtClean="0"/>
              <a:t>08/11/2021</a:t>
            </a:fld>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361987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fecha 2"/>
          <p:cNvSpPr>
            <a:spLocks noGrp="1"/>
          </p:cNvSpPr>
          <p:nvPr>
            <p:ph type="dt" sz="half" idx="10"/>
          </p:nvPr>
        </p:nvSpPr>
        <p:spPr/>
        <p:txBody>
          <a:bodyPr/>
          <a:lstStyle/>
          <a:p>
            <a:fld id="{31A5FAD9-4F41-45A2-94CB-CF6C3F2E165E}" type="datetimeFigureOut">
              <a:rPr lang="en-GB" smtClean="0"/>
              <a:t>08/11/2021</a:t>
            </a:fld>
            <a:endParaRPr lang="en-GB"/>
          </a:p>
        </p:txBody>
      </p:sp>
      <p:sp>
        <p:nvSpPr>
          <p:cNvPr id="4" name="Marcador de pie de página 3"/>
          <p:cNvSpPr>
            <a:spLocks noGrp="1"/>
          </p:cNvSpPr>
          <p:nvPr>
            <p:ph type="ftr" sz="quarter" idx="11"/>
          </p:nvPr>
        </p:nvSpPr>
        <p:spPr/>
        <p:txBody>
          <a:bodyPr/>
          <a:lstStyle/>
          <a:p>
            <a:endParaRPr lang="en-GB"/>
          </a:p>
        </p:txBody>
      </p:sp>
      <p:sp>
        <p:nvSpPr>
          <p:cNvPr id="5" name="Marcador de número de diapositiva 4"/>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8948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1A5FAD9-4F41-45A2-94CB-CF6C3F2E165E}" type="datetimeFigureOut">
              <a:rPr lang="en-GB" smtClean="0"/>
              <a:t>08/11/2021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86697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08/11/2021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241736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08/11/2021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61504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AD9-4F41-45A2-94CB-CF6C3F2E165E}" type="datetimeFigureOut">
              <a:rPr lang="en-GB" smtClean="0"/>
              <a:t>08/11/2021</a:t>
            </a:fld>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16F0C-445B-4687-B03B-29282915F03E}" type="slidenum">
              <a:rPr lang="en-GB" smtClean="0"/>
              <a:t>‹Nº›</a:t>
            </a:fld>
            <a:endParaRPr lang="en-GB"/>
          </a:p>
        </p:txBody>
      </p:sp>
    </p:spTree>
    <p:extLst>
      <p:ext uri="{BB962C8B-B14F-4D97-AF65-F5344CB8AC3E}">
        <p14:creationId xmlns:p14="http://schemas.microsoft.com/office/powerpoint/2010/main" val="148200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6"/>
            <a:ext cx="10515600" cy="401473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pic>
        <p:nvPicPr>
          <p:cNvPr id="7" name="1 Imagen" descr="Escuela de Doctorado_trilingue_positivo_alta.jpg"/>
          <p:cNvPicPr/>
          <p:nvPr userDrawn="1"/>
        </p:nvPicPr>
        <p:blipFill>
          <a:blip r:embed="rId14" cstate="print">
            <a:extLst>
              <a:ext uri="{28A0092B-C50C-407E-A947-70E740481C1C}">
                <a14:useLocalDpi xmlns:a14="http://schemas.microsoft.com/office/drawing/2010/main" val="0"/>
              </a:ext>
            </a:extLst>
          </a:blip>
          <a:stretch>
            <a:fillRect/>
          </a:stretch>
        </p:blipFill>
        <p:spPr>
          <a:xfrm>
            <a:off x="294968" y="5973056"/>
            <a:ext cx="2155210" cy="884944"/>
          </a:xfrm>
          <a:prstGeom prst="rect">
            <a:avLst/>
          </a:prstGeom>
        </p:spPr>
      </p:pic>
    </p:spTree>
    <p:extLst>
      <p:ext uri="{BB962C8B-B14F-4D97-AF65-F5344CB8AC3E}">
        <p14:creationId xmlns:p14="http://schemas.microsoft.com/office/powerpoint/2010/main" val="3727677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hyperlink" Target="https://www.datanovia.com/en/lessons/cluster-validation-statistics-must-know-methods/#silhouette-coefficie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robertogaray" TargetMode="External"/><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hyperlink" Target="https://robertogaray.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142542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lgn="just">
              <a:buNone/>
            </a:pPr>
            <a:r>
              <a:rPr lang="es-ES" dirty="0"/>
              <a:t>¿Qué es?</a:t>
            </a:r>
          </a:p>
          <a:p>
            <a:pPr marL="0" indent="0" algn="just">
              <a:buNone/>
            </a:pPr>
            <a:endParaRPr lang="es-ES" dirty="0"/>
          </a:p>
          <a:p>
            <a:pPr marL="0" indent="0" algn="just">
              <a:buNone/>
            </a:pPr>
            <a:r>
              <a:rPr lang="es-ES" dirty="0"/>
              <a:t>“Si no se dispone del conjunto de entrenamiento, es decir, no existe conocimiento acerca de las etiquetas de los patrones, entonces para clasificar objetos se necesita un proceso previo de análisis de los datos que se conoce como clasificación no supervisada, aprendizaje no supervisado o técnicas de agrupamiento (clustering), que proporcionan un conocimiento sobre la estructura de los datos”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87833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pic>
        <p:nvPicPr>
          <p:cNvPr id="1026" name="Picture 2" descr="Examples of Supervised Learning (Linear Regression) and Unsupervise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9" y="1690688"/>
            <a:ext cx="9619742" cy="381394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724297" y="5504634"/>
            <a:ext cx="4097383" cy="523220"/>
          </a:xfrm>
          <a:prstGeom prst="rect">
            <a:avLst/>
          </a:prstGeom>
          <a:noFill/>
        </p:spPr>
        <p:txBody>
          <a:bodyPr wrap="square" rtlCol="0">
            <a:spAutoFit/>
          </a:bodyPr>
          <a:lstStyle/>
          <a:p>
            <a:pPr algn="ctr"/>
            <a:r>
              <a:rPr lang="es-ES" sz="2800" dirty="0"/>
              <a:t>Atributos y clases</a:t>
            </a:r>
          </a:p>
        </p:txBody>
      </p:sp>
      <p:sp>
        <p:nvSpPr>
          <p:cNvPr id="6" name="CuadroTexto 5"/>
          <p:cNvSpPr txBox="1"/>
          <p:nvPr/>
        </p:nvSpPr>
        <p:spPr>
          <a:xfrm>
            <a:off x="6315084" y="5504634"/>
            <a:ext cx="4097383" cy="523220"/>
          </a:xfrm>
          <a:prstGeom prst="rect">
            <a:avLst/>
          </a:prstGeom>
          <a:noFill/>
        </p:spPr>
        <p:txBody>
          <a:bodyPr wrap="square" rtlCol="0">
            <a:spAutoFit/>
          </a:bodyPr>
          <a:lstStyle/>
          <a:p>
            <a:pPr algn="ctr"/>
            <a:r>
              <a:rPr lang="es-ES" sz="2800" dirty="0"/>
              <a:t>Solo atributos</a:t>
            </a:r>
          </a:p>
        </p:txBody>
      </p:sp>
    </p:spTree>
    <p:extLst>
      <p:ext uri="{BB962C8B-B14F-4D97-AF65-F5344CB8AC3E}">
        <p14:creationId xmlns:p14="http://schemas.microsoft.com/office/powerpoint/2010/main" val="414852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buNone/>
            </a:pPr>
            <a:r>
              <a:rPr lang="es-ES" dirty="0"/>
              <a:t>En resumen…</a:t>
            </a:r>
          </a:p>
          <a:p>
            <a:r>
              <a:rPr lang="es-ES" sz="3200" dirty="0"/>
              <a:t>El clustering es una técnica para encontrar grupos con ciertas similitudes dentro del grupo de datos </a:t>
            </a:r>
            <a:r>
              <a:rPr lang="es-ES" sz="3200" dirty="0">
                <a:sym typeface="Wingdings" panose="05000000000000000000" pitchFamily="2" charset="2"/>
              </a:rPr>
              <a:t> Clústeres </a:t>
            </a:r>
          </a:p>
          <a:p>
            <a:r>
              <a:rPr lang="es-ES" sz="3200" dirty="0"/>
              <a:t>Es una técnica clasificada dentro de clasificación NO-SUPERVISADA</a:t>
            </a:r>
          </a:p>
          <a:p>
            <a:r>
              <a:rPr lang="es-ES" sz="3200" dirty="0"/>
              <a:t>Solo se basa en los atributos de las variables</a:t>
            </a:r>
          </a:p>
          <a:p>
            <a:r>
              <a:rPr lang="es-ES" sz="3200" dirty="0"/>
              <a:t>Aplicaciones??</a:t>
            </a:r>
          </a:p>
          <a:p>
            <a:endParaRPr lang="es-ES" dirty="0"/>
          </a:p>
        </p:txBody>
      </p:sp>
    </p:spTree>
    <p:extLst>
      <p:ext uri="{BB962C8B-B14F-4D97-AF65-F5344CB8AC3E}">
        <p14:creationId xmlns:p14="http://schemas.microsoft.com/office/powerpoint/2010/main" val="304342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sp>
        <p:nvSpPr>
          <p:cNvPr id="4" name="Marcador de contenido 2"/>
          <p:cNvSpPr>
            <a:spLocks noGrp="1"/>
          </p:cNvSpPr>
          <p:nvPr>
            <p:ph idx="1"/>
          </p:nvPr>
        </p:nvSpPr>
        <p:spPr>
          <a:xfrm>
            <a:off x="263435" y="3421255"/>
            <a:ext cx="5040086" cy="1557654"/>
          </a:xfrm>
        </p:spPr>
        <p:txBody>
          <a:bodyPr>
            <a:noAutofit/>
          </a:bodyPr>
          <a:lstStyle/>
          <a:p>
            <a:pPr marL="0" indent="0" algn="ctr">
              <a:buNone/>
            </a:pPr>
            <a:r>
              <a:rPr lang="es-ES" sz="3600" dirty="0"/>
              <a:t>Dentro de los algoritmos del clustering, existen diversos tipos (entre otros) </a:t>
            </a:r>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47" y="1825625"/>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derecha 6"/>
          <p:cNvSpPr/>
          <p:nvPr/>
        </p:nvSpPr>
        <p:spPr>
          <a:xfrm>
            <a:off x="5336177" y="3814726"/>
            <a:ext cx="1436914" cy="77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p:cNvSpPr/>
          <p:nvPr/>
        </p:nvSpPr>
        <p:spPr>
          <a:xfrm>
            <a:off x="7837714" y="4833258"/>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p:cNvSpPr/>
          <p:nvPr/>
        </p:nvSpPr>
        <p:spPr>
          <a:xfrm>
            <a:off x="8869681" y="4182075"/>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279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a:t>Clustering: </a:t>
            </a:r>
            <a:r>
              <a:rPr lang="en-GB" dirty="0" err="1"/>
              <a:t>Algoritmos</a:t>
            </a:r>
            <a:r>
              <a:rPr lang="en-GB" dirty="0"/>
              <a:t> </a:t>
            </a:r>
            <a:r>
              <a:rPr lang="en-GB" dirty="0" err="1"/>
              <a:t>Comunes</a:t>
            </a:r>
            <a:endParaRPr lang="en-GB" dirty="0"/>
          </a:p>
        </p:txBody>
      </p:sp>
      <p:sp>
        <p:nvSpPr>
          <p:cNvPr id="3" name="Marcador de contenido 2"/>
          <p:cNvSpPr>
            <a:spLocks noGrp="1"/>
          </p:cNvSpPr>
          <p:nvPr>
            <p:ph idx="1"/>
          </p:nvPr>
        </p:nvSpPr>
        <p:spPr/>
        <p:txBody>
          <a:bodyPr>
            <a:normAutofit fontScale="77500" lnSpcReduction="20000"/>
          </a:bodyPr>
          <a:lstStyle/>
          <a:p>
            <a:r>
              <a:rPr lang="es-ES" b="1" u="sng" dirty="0"/>
              <a:t>Agrupación jerárquica: </a:t>
            </a:r>
            <a:r>
              <a:rPr lang="es-ES" dirty="0"/>
              <a:t>es un método de agrupación basado en árboles en el que las observaciones se dividen en una estructura similar a un árbol utilizando la distancia como medida.</a:t>
            </a:r>
          </a:p>
          <a:p>
            <a:r>
              <a:rPr lang="es-ES" b="1" u="sng" dirty="0"/>
              <a:t>Agrupación basada en </a:t>
            </a:r>
            <a:r>
              <a:rPr lang="es-ES" b="1" u="sng" dirty="0" err="1"/>
              <a:t>centroides</a:t>
            </a:r>
            <a:r>
              <a:rPr lang="es-ES" dirty="0"/>
              <a:t>: en este método, las observaciones se dividen en un número predefinido de agrupaciones (k) de manera que las variaciones dentro de la agrupación sean mínimas. La agrupación en clústeres de k-</a:t>
            </a:r>
            <a:r>
              <a:rPr lang="es-ES" dirty="0" err="1"/>
              <a:t>means</a:t>
            </a:r>
            <a:r>
              <a:rPr lang="es-ES" dirty="0"/>
              <a:t> es el algoritmo de agrupación basado en </a:t>
            </a:r>
            <a:r>
              <a:rPr lang="es-ES" dirty="0" err="1"/>
              <a:t>centroides</a:t>
            </a:r>
            <a:r>
              <a:rPr lang="es-ES" dirty="0"/>
              <a:t> más utilizado</a:t>
            </a:r>
          </a:p>
          <a:p>
            <a:r>
              <a:rPr lang="es-ES" b="1" u="sng" dirty="0"/>
              <a:t>Agrupación basada en densidad</a:t>
            </a:r>
            <a:r>
              <a:rPr lang="es-ES" dirty="0"/>
              <a:t>: en este método, las observaciones se agrupan en función de la densidad de los puntos que están muy empaquetados. DBSCAN y OPTICS son dos algoritmos populares basados ​​en densidad</a:t>
            </a:r>
          </a:p>
          <a:p>
            <a:r>
              <a:rPr lang="es-ES" b="1" u="sng" dirty="0"/>
              <a:t>Agrupación basada en distribución: </a:t>
            </a:r>
            <a:r>
              <a:rPr lang="es-ES" dirty="0"/>
              <a:t>en este método, las observaciones se agrupan en función de los modelos de distribución y es muy probable que las observaciones en el mismo grupo provengan de la misma distribución. El algoritmo de mezcla gaussiana es un ejemplo de agrupamiento basado en distribución</a:t>
            </a:r>
            <a:endParaRPr lang="en-GB" dirty="0"/>
          </a:p>
        </p:txBody>
      </p:sp>
    </p:spTree>
    <p:extLst>
      <p:ext uri="{BB962C8B-B14F-4D97-AF65-F5344CB8AC3E}">
        <p14:creationId xmlns:p14="http://schemas.microsoft.com/office/powerpoint/2010/main" val="331265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p:txBody>
          <a:bodyPr/>
          <a:lstStyle/>
          <a:p>
            <a:r>
              <a:rPr lang="en-GB" dirty="0"/>
              <a:t>Definición de outliers:</a:t>
            </a:r>
          </a:p>
          <a:p>
            <a:pPr marL="0" indent="0">
              <a:buNone/>
            </a:pPr>
            <a:r>
              <a:rPr lang="en-GB" dirty="0"/>
              <a:t>“</a:t>
            </a:r>
            <a:r>
              <a:rPr lang="es-ES" dirty="0"/>
              <a:t>Los outliers o valores atípicos en un conjunto de datos se definen como observaciones anómalas que podrían haber sido causadas por errores de lectura o por un pico de corriente en la fuente de datos o por diversas razones”</a:t>
            </a:r>
          </a:p>
          <a:p>
            <a:pPr marL="0" indent="0">
              <a:buNone/>
            </a:pPr>
            <a:r>
              <a:rPr lang="es-ES" dirty="0"/>
              <a:t>La identificación de outliers es un paso clave para todas las aplicaciones relacionadas con la minería de datos, ya que pueden perturbar la naturaleza real de los datos </a:t>
            </a:r>
          </a:p>
        </p:txBody>
      </p:sp>
      <p:pic>
        <p:nvPicPr>
          <p:cNvPr id="6147" name="Picture 3" descr="A Brief Overview of Outlier Detection Techniques | by Sergio Santoyo |  Towards Data Sci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909" y="5019040"/>
            <a:ext cx="3344091" cy="183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91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656188"/>
            <a:ext cx="6085114" cy="3184173"/>
          </a:xfrm>
        </p:spPr>
        <p:txBody>
          <a:bodyPr/>
          <a:lstStyle/>
          <a:p>
            <a:pPr marL="0" indent="0">
              <a:buNone/>
            </a:pPr>
            <a:r>
              <a:rPr lang="en-GB" dirty="0"/>
              <a:t>Q1 </a:t>
            </a:r>
            <a:r>
              <a:rPr lang="en-GB" dirty="0">
                <a:sym typeface="Wingdings" panose="05000000000000000000" pitchFamily="2" charset="2"/>
              </a:rPr>
              <a:t> </a:t>
            </a:r>
            <a:r>
              <a:rPr lang="es-ES" dirty="0">
                <a:sym typeface="Wingdings" panose="05000000000000000000" pitchFamily="2" charset="2"/>
              </a:rPr>
              <a:t>25% de las observaciones están por debajo</a:t>
            </a:r>
          </a:p>
          <a:p>
            <a:pPr marL="0" indent="0">
              <a:buNone/>
            </a:pPr>
            <a:r>
              <a:rPr lang="en-GB" dirty="0"/>
              <a:t>Q2 </a:t>
            </a:r>
            <a:r>
              <a:rPr lang="en-GB" dirty="0">
                <a:sym typeface="Wingdings" panose="05000000000000000000" pitchFamily="2" charset="2"/>
              </a:rPr>
              <a:t> </a:t>
            </a:r>
            <a:r>
              <a:rPr lang="es-ES" dirty="0">
                <a:sym typeface="Wingdings" panose="05000000000000000000" pitchFamily="2" charset="2"/>
              </a:rPr>
              <a:t>50% de las observaciones están por debajo</a:t>
            </a:r>
            <a:endParaRPr lang="en-GB" dirty="0"/>
          </a:p>
          <a:p>
            <a:pPr marL="0" indent="0">
              <a:buNone/>
            </a:pPr>
            <a:r>
              <a:rPr lang="en-GB" dirty="0"/>
              <a:t>Q3 </a:t>
            </a:r>
            <a:r>
              <a:rPr lang="en-GB" dirty="0">
                <a:sym typeface="Wingdings" panose="05000000000000000000" pitchFamily="2" charset="2"/>
              </a:rPr>
              <a:t> </a:t>
            </a:r>
            <a:r>
              <a:rPr lang="es-ES" dirty="0">
                <a:sym typeface="Wingdings" panose="05000000000000000000" pitchFamily="2" charset="2"/>
              </a:rPr>
              <a:t>75% de las observaciones están por debajo</a:t>
            </a:r>
            <a:endParaRPr lang="en-GB" dirty="0"/>
          </a:p>
          <a:p>
            <a:pPr marL="0" indent="0">
              <a:buNone/>
            </a:pP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a:t>Método Intercuartílico IQR</a:t>
            </a:r>
          </a:p>
        </p:txBody>
      </p:sp>
      <p:pic>
        <p:nvPicPr>
          <p:cNvPr id="5" name="Imagen 4"/>
          <p:cNvPicPr/>
          <p:nvPr/>
        </p:nvPicPr>
        <p:blipFill>
          <a:blip r:embed="rId2"/>
          <a:stretch>
            <a:fillRect/>
          </a:stretch>
        </p:blipFill>
        <p:spPr>
          <a:xfrm>
            <a:off x="7667897" y="1782183"/>
            <a:ext cx="4336869" cy="4932181"/>
          </a:xfrm>
          <a:prstGeom prst="rect">
            <a:avLst/>
          </a:prstGeom>
        </p:spPr>
      </p:pic>
    </p:spTree>
    <p:extLst>
      <p:ext uri="{BB962C8B-B14F-4D97-AF65-F5344CB8AC3E}">
        <p14:creationId xmlns:p14="http://schemas.microsoft.com/office/powerpoint/2010/main" val="120319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656188"/>
            <a:ext cx="4791891" cy="3184173"/>
          </a:xfrm>
        </p:spPr>
        <p:txBody>
          <a:bodyPr/>
          <a:lstStyle/>
          <a:p>
            <a:pPr marL="0" indent="0" algn="just">
              <a:buNone/>
            </a:pPr>
            <a:r>
              <a:rPr lang="es-ES" dirty="0"/>
              <a:t>El objetivo de este algoritmo es identificar observaciones de alta densidad que están muy juntas y los puntos que se identifican en áreas de baja densidad se consideran valores atípicos.</a:t>
            </a: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a:t>
            </a:r>
          </a:p>
        </p:txBody>
      </p:sp>
      <p:pic>
        <p:nvPicPr>
          <p:cNvPr id="2051" name="Picture 3" descr="DBSCAN Clustering in ML | Density based cluster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1" y="2656188"/>
            <a:ext cx="3809909" cy="38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4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256464" y="2739204"/>
            <a:ext cx="7124050" cy="3184173"/>
          </a:xfrm>
        </p:spPr>
        <p:txBody>
          <a:bodyPr>
            <a:noAutofit/>
          </a:bodyPr>
          <a:lstStyle/>
          <a:p>
            <a:pPr algn="just" eaLnBrk="0" fontAlgn="base" hangingPunct="0">
              <a:lnSpc>
                <a:spcPct val="100000"/>
              </a:lnSpc>
              <a:spcBef>
                <a:spcPct val="0"/>
              </a:spcBef>
              <a:spcAft>
                <a:spcPct val="0"/>
              </a:spcAft>
            </a:pPr>
            <a:r>
              <a:rPr lang="es-ES" altLang="es-ES" sz="2000" dirty="0"/>
              <a:t>Un punto p es un punto núcleo si al menos </a:t>
            </a:r>
            <a:r>
              <a:rPr lang="es-ES" altLang="es-ES" sz="2000" dirty="0" err="1"/>
              <a:t>minPts</a:t>
            </a:r>
            <a:r>
              <a:rPr lang="es-ES" altLang="es-ES" sz="2000" dirty="0"/>
              <a:t> puntos están a una distancia ε de él y, esos puntos son directamente alcanzables desde p. No es posible tener puntos directamente alcanzables desde un punto que no sea un núcleo.</a:t>
            </a:r>
          </a:p>
          <a:p>
            <a:pPr algn="just" eaLnBrk="0" fontAlgn="base" hangingPunct="0">
              <a:lnSpc>
                <a:spcPct val="100000"/>
              </a:lnSpc>
              <a:spcBef>
                <a:spcPct val="0"/>
              </a:spcBef>
              <a:spcAft>
                <a:spcPct val="0"/>
              </a:spcAft>
            </a:pPr>
            <a:r>
              <a:rPr lang="es-ES" altLang="es-ES" sz="2000" dirty="0"/>
              <a:t>Un punto q es alcanzable desde si existe una secuencia de puntos pi donde y tal que cada punto es directamente alcanzable desde p; es decir, todos los puntos de la secuencia deben ser puntos núcleos, con la posible excepción de q.</a:t>
            </a:r>
          </a:p>
          <a:p>
            <a:pPr algn="just" eaLnBrk="0" fontAlgn="base" hangingPunct="0">
              <a:lnSpc>
                <a:spcPct val="100000"/>
              </a:lnSpc>
              <a:spcBef>
                <a:spcPct val="0"/>
              </a:spcBef>
              <a:spcAft>
                <a:spcPct val="0"/>
              </a:spcAft>
            </a:pPr>
            <a:r>
              <a:rPr lang="es-ES" altLang="es-ES" sz="2000" dirty="0"/>
              <a:t>Un punto que no sea alcanzable desde cualquier otro punto es considerado ruido</a:t>
            </a:r>
          </a:p>
          <a:p>
            <a:pPr marL="0" indent="0" algn="just">
              <a:buNone/>
            </a:pPr>
            <a:endParaRPr lang="en-GB" sz="2200" b="1" dirty="0"/>
          </a:p>
        </p:txBody>
      </p:sp>
      <p:sp>
        <p:nvSpPr>
          <p:cNvPr id="4" name="CuadroTexto 3"/>
          <p:cNvSpPr txBox="1"/>
          <p:nvPr/>
        </p:nvSpPr>
        <p:spPr>
          <a:xfrm>
            <a:off x="825772" y="1881050"/>
            <a:ext cx="10617926"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 (</a:t>
            </a:r>
            <a:r>
              <a:rPr lang="en-GB" sz="3200" b="1" dirty="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7" name="Picture 2" descr="DBSCAN Clustering Algorithm in Machine Learning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57" y="2822222"/>
            <a:ext cx="4615543" cy="301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Identificación de Outliers</a:t>
            </a:r>
          </a:p>
        </p:txBody>
      </p:sp>
      <p:sp>
        <p:nvSpPr>
          <p:cNvPr id="3" name="Marcador de contenido 2"/>
          <p:cNvSpPr>
            <a:spLocks noGrp="1"/>
          </p:cNvSpPr>
          <p:nvPr>
            <p:ph idx="1"/>
          </p:nvPr>
        </p:nvSpPr>
        <p:spPr>
          <a:xfrm>
            <a:off x="838200" y="2739203"/>
            <a:ext cx="10423525" cy="3184173"/>
          </a:xfrm>
        </p:spPr>
        <p:txBody>
          <a:bodyPr>
            <a:noAutofit/>
          </a:bodyPr>
          <a:lstStyle/>
          <a:p>
            <a:pPr marL="0" indent="0" algn="just">
              <a:buNone/>
            </a:pPr>
            <a:r>
              <a:rPr lang="es-ES" b="1" dirty="0"/>
              <a:t>Implementación en R </a:t>
            </a:r>
            <a:r>
              <a:rPr lang="es-ES" b="1" dirty="0">
                <a:sym typeface="Wingdings" panose="05000000000000000000" pitchFamily="2" charset="2"/>
              </a:rPr>
              <a:t> Determinar </a:t>
            </a:r>
            <a:r>
              <a:rPr lang="es-ES" b="1" dirty="0" err="1">
                <a:sym typeface="Wingdings" panose="05000000000000000000" pitchFamily="2" charset="2"/>
              </a:rPr>
              <a:t>Eps</a:t>
            </a:r>
            <a:r>
              <a:rPr lang="es-ES" b="1" dirty="0">
                <a:sym typeface="Wingdings" panose="05000000000000000000" pitchFamily="2" charset="2"/>
              </a:rPr>
              <a:t> y </a:t>
            </a:r>
            <a:r>
              <a:rPr lang="es-ES" b="1" dirty="0" err="1">
                <a:sym typeface="Wingdings" panose="05000000000000000000" pitchFamily="2" charset="2"/>
              </a:rPr>
              <a:t>Minpts</a:t>
            </a:r>
            <a:endParaRPr lang="es-ES" b="1" dirty="0">
              <a:sym typeface="Wingdings" panose="05000000000000000000" pitchFamily="2" charset="2"/>
            </a:endParaRPr>
          </a:p>
          <a:p>
            <a:pPr marL="0" indent="0" algn="just">
              <a:buNone/>
            </a:pPr>
            <a:r>
              <a:rPr lang="es-ES" b="1" dirty="0" err="1">
                <a:sym typeface="Wingdings" panose="05000000000000000000" pitchFamily="2" charset="2"/>
              </a:rPr>
              <a:t>MinPts</a:t>
            </a:r>
            <a:r>
              <a:rPr lang="es-ES" b="1" dirty="0">
                <a:sym typeface="Wingdings" panose="05000000000000000000" pitchFamily="2" charset="2"/>
              </a:rPr>
              <a:t> se inicializa como el numero de dimensión del </a:t>
            </a:r>
            <a:r>
              <a:rPr lang="es-ES" b="1" dirty="0" err="1">
                <a:sym typeface="Wingdings" panose="05000000000000000000" pitchFamily="2" charset="2"/>
              </a:rPr>
              <a:t>dataset</a:t>
            </a:r>
            <a:r>
              <a:rPr lang="es-ES" b="1" dirty="0">
                <a:sym typeface="Wingdings" panose="05000000000000000000" pitchFamily="2" charset="2"/>
              </a:rPr>
              <a:t> + 1</a:t>
            </a:r>
          </a:p>
          <a:p>
            <a:pPr marL="0" indent="0" algn="just">
              <a:buNone/>
            </a:pPr>
            <a:endParaRPr lang="es-ES" sz="2200" b="1" dirty="0"/>
          </a:p>
        </p:txBody>
      </p:sp>
      <p:sp>
        <p:nvSpPr>
          <p:cNvPr id="4" name="CuadroTexto 3"/>
          <p:cNvSpPr txBox="1"/>
          <p:nvPr/>
        </p:nvSpPr>
        <p:spPr>
          <a:xfrm>
            <a:off x="787037" y="1922558"/>
            <a:ext cx="10617926" cy="584775"/>
          </a:xfrm>
          <a:prstGeom prst="rect">
            <a:avLst/>
          </a:prstGeom>
          <a:noFill/>
        </p:spPr>
        <p:txBody>
          <a:bodyPr wrap="square" rtlCol="0">
            <a:spAutoFit/>
          </a:bodyPr>
          <a:lstStyle/>
          <a:p>
            <a:r>
              <a:rPr lang="es-ES" sz="3200" b="1" dirty="0" err="1"/>
              <a:t>Density</a:t>
            </a:r>
            <a:r>
              <a:rPr lang="es-ES" sz="3200" b="1" dirty="0"/>
              <a:t> </a:t>
            </a:r>
            <a:r>
              <a:rPr lang="es-ES" sz="3200" b="1" dirty="0" err="1"/>
              <a:t>Based</a:t>
            </a:r>
            <a:r>
              <a:rPr lang="es-ES" sz="3200" b="1" dirty="0"/>
              <a:t> Clustering – DBSCAN (</a:t>
            </a:r>
            <a:r>
              <a:rPr lang="en-GB" sz="3200" b="1" dirty="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32140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876DF-B3E3-43EA-B556-5A0D56EBFC87}"/>
              </a:ext>
            </a:extLst>
          </p:cNvPr>
          <p:cNvSpPr>
            <a:spLocks noGrp="1"/>
          </p:cNvSpPr>
          <p:nvPr>
            <p:ph type="title"/>
          </p:nvPr>
        </p:nvSpPr>
        <p:spPr/>
        <p:txBody>
          <a:bodyPr/>
          <a:lstStyle/>
          <a:p>
            <a:r>
              <a:rPr lang="es-ES" dirty="0"/>
              <a:t>Introducción General</a:t>
            </a:r>
            <a:endParaRPr lang="en-GB" dirty="0"/>
          </a:p>
        </p:txBody>
      </p:sp>
      <p:sp>
        <p:nvSpPr>
          <p:cNvPr id="17" name="Marcador de contenido 16">
            <a:extLst>
              <a:ext uri="{FF2B5EF4-FFF2-40B4-BE49-F238E27FC236}">
                <a16:creationId xmlns:a16="http://schemas.microsoft.com/office/drawing/2014/main" id="{803D551A-E37E-40C9-B653-44E77665497E}"/>
              </a:ext>
            </a:extLst>
          </p:cNvPr>
          <p:cNvSpPr>
            <a:spLocks noGrp="1"/>
          </p:cNvSpPr>
          <p:nvPr>
            <p:ph idx="1"/>
          </p:nvPr>
        </p:nvSpPr>
        <p:spPr/>
        <p:txBody>
          <a:bodyPr>
            <a:normAutofit fontScale="77500" lnSpcReduction="20000"/>
          </a:bodyPr>
          <a:lstStyle/>
          <a:p>
            <a:r>
              <a:rPr lang="es-ES" dirty="0"/>
              <a:t>La tecnología evoluciona. En 2021…</a:t>
            </a:r>
          </a:p>
          <a:p>
            <a:pPr lvl="1"/>
            <a:r>
              <a:rPr lang="es-ES" dirty="0"/>
              <a:t>Los sistemas de monitorización y control son capaces de entregar grandes volúmenes de información</a:t>
            </a:r>
          </a:p>
          <a:p>
            <a:pPr lvl="1"/>
            <a:r>
              <a:rPr lang="en-GB" dirty="0" err="1"/>
              <a:t>Existen</a:t>
            </a:r>
            <a:r>
              <a:rPr lang="en-GB" dirty="0"/>
              <a:t> </a:t>
            </a:r>
            <a:r>
              <a:rPr lang="en-GB" dirty="0" err="1"/>
              <a:t>herramientas</a:t>
            </a:r>
            <a:r>
              <a:rPr lang="en-GB" dirty="0"/>
              <a:t> de </a:t>
            </a:r>
            <a:r>
              <a:rPr lang="en-GB" dirty="0" err="1"/>
              <a:t>análisis</a:t>
            </a:r>
            <a:r>
              <a:rPr lang="en-GB" dirty="0"/>
              <a:t> </a:t>
            </a:r>
            <a:r>
              <a:rPr lang="en-GB" dirty="0" err="1"/>
              <a:t>avanzadas</a:t>
            </a:r>
            <a:endParaRPr lang="en-GB" dirty="0"/>
          </a:p>
          <a:p>
            <a:r>
              <a:rPr lang="en-GB" dirty="0"/>
              <a:t>Las </a:t>
            </a:r>
            <a:r>
              <a:rPr lang="en-GB" dirty="0" err="1"/>
              <a:t>aplicaciones</a:t>
            </a:r>
            <a:r>
              <a:rPr lang="en-GB" dirty="0"/>
              <a:t> </a:t>
            </a:r>
            <a:r>
              <a:rPr lang="en-GB" dirty="0" err="1"/>
              <a:t>energéticas</a:t>
            </a:r>
            <a:r>
              <a:rPr lang="en-GB" dirty="0"/>
              <a:t> </a:t>
            </a:r>
            <a:r>
              <a:rPr lang="en-GB" dirty="0" err="1"/>
              <a:t>evolucionan</a:t>
            </a:r>
            <a:endParaRPr lang="en-GB" dirty="0"/>
          </a:p>
          <a:p>
            <a:pPr lvl="1"/>
            <a:r>
              <a:rPr lang="es-ES" dirty="0"/>
              <a:t>Relevancia creciente de la variabilidad en el precio de la energía (eléctrica)</a:t>
            </a:r>
          </a:p>
          <a:p>
            <a:pPr lvl="1"/>
            <a:r>
              <a:rPr lang="es-ES" dirty="0"/>
              <a:t>Diseño cada vez más ajustado de los sistemas de producción y distribución de energía al consumo previsto</a:t>
            </a:r>
          </a:p>
          <a:p>
            <a:pPr lvl="1"/>
            <a:r>
              <a:rPr lang="es-ES" dirty="0"/>
              <a:t>Mercado incipiente de los servicios energéticos y/o de flexibilidad.</a:t>
            </a:r>
          </a:p>
          <a:p>
            <a:r>
              <a:rPr lang="es-ES" dirty="0"/>
              <a:t>Es necesario reenfocar los estudios energéticos</a:t>
            </a:r>
          </a:p>
          <a:p>
            <a:pPr lvl="1"/>
            <a:r>
              <a:rPr lang="es-ES" dirty="0"/>
              <a:t>Complementar los procesos de diseño, modelado y dimensionamiento</a:t>
            </a:r>
          </a:p>
          <a:p>
            <a:pPr lvl="1"/>
            <a:r>
              <a:rPr lang="es-ES" dirty="0"/>
              <a:t>Introducir un enfoque basado en datos</a:t>
            </a:r>
          </a:p>
          <a:p>
            <a:pPr lvl="1"/>
            <a:endParaRPr lang="en-GB" dirty="0"/>
          </a:p>
          <a:p>
            <a:pPr marL="0" indent="0">
              <a:buNone/>
            </a:pPr>
            <a:r>
              <a:rPr lang="en-GB" i="1" dirty="0" err="1"/>
              <a:t>Empecemos</a:t>
            </a:r>
            <a:r>
              <a:rPr lang="en-GB" i="1" dirty="0"/>
              <a:t> por un </a:t>
            </a:r>
            <a:r>
              <a:rPr lang="en-GB" i="1" dirty="0" err="1"/>
              <a:t>pequeño</a:t>
            </a:r>
            <a:r>
              <a:rPr lang="en-GB" i="1" dirty="0"/>
              <a:t> </a:t>
            </a:r>
            <a:r>
              <a:rPr lang="en-GB" i="1" dirty="0" err="1"/>
              <a:t>seminario</a:t>
            </a:r>
            <a:endParaRPr lang="en-GB" i="1" dirty="0"/>
          </a:p>
        </p:txBody>
      </p:sp>
    </p:spTree>
    <p:extLst>
      <p:ext uri="{BB962C8B-B14F-4D97-AF65-F5344CB8AC3E}">
        <p14:creationId xmlns:p14="http://schemas.microsoft.com/office/powerpoint/2010/main" val="177655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means</a:t>
            </a:r>
            <a:r>
              <a:rPr lang="es-ES" dirty="0"/>
              <a:t> </a:t>
            </a:r>
          </a:p>
        </p:txBody>
      </p:sp>
      <p:sp>
        <p:nvSpPr>
          <p:cNvPr id="3" name="Marcador de contenido 2"/>
          <p:cNvSpPr>
            <a:spLocks noGrp="1"/>
          </p:cNvSpPr>
          <p:nvPr>
            <p:ph idx="1"/>
          </p:nvPr>
        </p:nvSpPr>
        <p:spPr/>
        <p:txBody>
          <a:bodyPr>
            <a:normAutofit/>
          </a:bodyPr>
          <a:lstStyle/>
          <a:p>
            <a:pPr marL="0" indent="0" algn="just">
              <a:buNone/>
            </a:pPr>
            <a:r>
              <a:rPr lang="es-ES" sz="3200" dirty="0"/>
              <a:t>“Este algoritmo es parte de los algoritmos de agrupación en clústeres de particiones y es uno de los algoritmos de agrupación en clústeres más utilizados, probablemente debido a su robustez y flexibilidad. Algunos estudios ([5]-[6]) muestran que este algoritmo es el más apropiado para la aplicación en la agrupación de perfiles eléctricos, por lo que es muy útil también en perfiles de demanda de calor”</a:t>
            </a:r>
          </a:p>
        </p:txBody>
      </p:sp>
    </p:spTree>
    <p:extLst>
      <p:ext uri="{BB962C8B-B14F-4D97-AF65-F5344CB8AC3E}">
        <p14:creationId xmlns:p14="http://schemas.microsoft.com/office/powerpoint/2010/main" val="2342015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means</a:t>
            </a:r>
            <a:r>
              <a:rPr lang="es-ES" dirty="0"/>
              <a:t> </a:t>
            </a:r>
          </a:p>
        </p:txBody>
      </p:sp>
      <p:sp>
        <p:nvSpPr>
          <p:cNvPr id="3" name="Marcador de contenido 2"/>
          <p:cNvSpPr>
            <a:spLocks noGrp="1"/>
          </p:cNvSpPr>
          <p:nvPr>
            <p:ph idx="1"/>
          </p:nvPr>
        </p:nvSpPr>
        <p:spPr>
          <a:xfrm>
            <a:off x="838199" y="1825626"/>
            <a:ext cx="5863047" cy="4209414"/>
          </a:xfrm>
        </p:spPr>
        <p:txBody>
          <a:bodyPr>
            <a:normAutofit lnSpcReduction="10000"/>
          </a:bodyPr>
          <a:lstStyle/>
          <a:p>
            <a:pPr marL="514350" indent="-514350">
              <a:buFont typeface="+mj-lt"/>
              <a:buAutoNum type="arabicPeriod"/>
            </a:pPr>
            <a:r>
              <a:rPr lang="es-ES" sz="2400" dirty="0"/>
              <a:t>El algoritmo comienza con la selección aleatoria de K </a:t>
            </a:r>
            <a:r>
              <a:rPr lang="es-ES" sz="2400" dirty="0" err="1"/>
              <a:t>centroides</a:t>
            </a:r>
            <a:r>
              <a:rPr lang="es-ES" sz="2400" dirty="0"/>
              <a:t>.</a:t>
            </a:r>
          </a:p>
          <a:p>
            <a:pPr marL="514350" indent="-514350">
              <a:buFont typeface="+mj-lt"/>
              <a:buAutoNum type="arabicPeriod"/>
            </a:pPr>
            <a:r>
              <a:rPr lang="es-ES" sz="2400" dirty="0"/>
              <a:t>Cada observación se asigna al </a:t>
            </a:r>
            <a:r>
              <a:rPr lang="es-ES" sz="2400" dirty="0" err="1"/>
              <a:t>centroide</a:t>
            </a:r>
            <a:r>
              <a:rPr lang="es-ES" sz="2400" dirty="0"/>
              <a:t> más cercano en función de la distancia de disimilitud entre la observación y el </a:t>
            </a:r>
            <a:r>
              <a:rPr lang="es-ES" sz="2400" dirty="0" err="1"/>
              <a:t>centroide</a:t>
            </a:r>
            <a:r>
              <a:rPr lang="es-ES" sz="2400" dirty="0"/>
              <a:t>.</a:t>
            </a:r>
          </a:p>
          <a:p>
            <a:pPr marL="514350" indent="-514350">
              <a:buFont typeface="+mj-lt"/>
              <a:buAutoNum type="arabicPeriod"/>
            </a:pPr>
            <a:r>
              <a:rPr lang="es-ES" sz="2400" dirty="0"/>
              <a:t>Los </a:t>
            </a:r>
            <a:r>
              <a:rPr lang="es-ES" sz="2400" dirty="0" err="1"/>
              <a:t>centroides</a:t>
            </a:r>
            <a:r>
              <a:rPr lang="es-ES" sz="2400" dirty="0"/>
              <a:t> de cada grupo se actualizan calculando el valor medio de las observaciones en el grupo.</a:t>
            </a:r>
          </a:p>
          <a:p>
            <a:pPr marL="514350" indent="-514350">
              <a:buFont typeface="+mj-lt"/>
              <a:buAutoNum type="arabicPeriod"/>
            </a:pPr>
            <a:r>
              <a:rPr lang="es-ES" sz="2400" dirty="0"/>
              <a:t>Se repite un proceso iterativo de asignación de conglomerados hasta que no se logran variaciones de los </a:t>
            </a:r>
            <a:r>
              <a:rPr lang="es-ES" sz="2400" dirty="0" err="1"/>
              <a:t>centroides</a:t>
            </a:r>
            <a:endParaRPr lang="es-ES" sz="2400" dirty="0"/>
          </a:p>
          <a:p>
            <a:pPr marL="514350" indent="-514350">
              <a:buFont typeface="+mj-lt"/>
              <a:buAutoNum type="arabicPeriod"/>
            </a:pPr>
            <a:endParaRPr lang="es-ES" sz="2400" dirty="0"/>
          </a:p>
        </p:txBody>
      </p:sp>
      <p:pic>
        <p:nvPicPr>
          <p:cNvPr id="8198" name="Picture 6" descr="K-Means Data Clustering. In today&amp;#39;s world with the increased… | by Niruhan  Viswarupan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246" y="2571795"/>
            <a:ext cx="5344809" cy="271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0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Algoritmos más Comunes: K-</a:t>
            </a:r>
            <a:r>
              <a:rPr lang="es-ES" dirty="0" err="1"/>
              <a:t>medoids</a:t>
            </a:r>
            <a:r>
              <a:rPr lang="es-ES" dirty="0"/>
              <a:t> (PAM) </a:t>
            </a:r>
          </a:p>
        </p:txBody>
      </p:sp>
      <p:sp>
        <p:nvSpPr>
          <p:cNvPr id="3" name="Marcador de contenido 2"/>
          <p:cNvSpPr>
            <a:spLocks noGrp="1"/>
          </p:cNvSpPr>
          <p:nvPr>
            <p:ph idx="1"/>
          </p:nvPr>
        </p:nvSpPr>
        <p:spPr>
          <a:xfrm>
            <a:off x="838200" y="1690688"/>
            <a:ext cx="10515600" cy="1727471"/>
          </a:xfrm>
        </p:spPr>
        <p:txBody>
          <a:bodyPr>
            <a:normAutofit/>
          </a:bodyPr>
          <a:lstStyle/>
          <a:p>
            <a:pPr marL="0" indent="0" algn="just">
              <a:buNone/>
            </a:pPr>
            <a:r>
              <a:rPr lang="es-ES" sz="3200" dirty="0"/>
              <a:t>“En la agrupación de k-</a:t>
            </a:r>
            <a:r>
              <a:rPr lang="es-ES" sz="3200" dirty="0" err="1"/>
              <a:t>medoids</a:t>
            </a:r>
            <a:r>
              <a:rPr lang="es-ES" sz="3200" dirty="0"/>
              <a:t>, cada grupo está representado por uno de los puntos de datos en el grupo. Estos puntos se denominan </a:t>
            </a:r>
            <a:r>
              <a:rPr lang="es-ES" sz="3200" dirty="0" err="1"/>
              <a:t>medoids</a:t>
            </a:r>
            <a:r>
              <a:rPr lang="es-ES" sz="3200" dirty="0"/>
              <a:t> de clúster”</a:t>
            </a:r>
          </a:p>
        </p:txBody>
      </p:sp>
      <p:pic>
        <p:nvPicPr>
          <p:cNvPr id="5" name="Picture 2" descr="The graphical representation of the difference between the k-means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503" y="3171657"/>
            <a:ext cx="6863942" cy="346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9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6"/>
            <a:ext cx="10515600" cy="4300854"/>
          </a:xfrm>
        </p:spPr>
        <p:txBody>
          <a:bodyPr>
            <a:normAutofit/>
          </a:bodyPr>
          <a:lstStyle/>
          <a:p>
            <a:pPr marL="514350" indent="-514350" fontAlgn="base">
              <a:buFont typeface="+mj-lt"/>
              <a:buAutoNum type="arabicPeriod"/>
            </a:pPr>
            <a:r>
              <a:rPr lang="en-US" sz="2400" dirty="0"/>
              <a:t>Select k objects to become the </a:t>
            </a:r>
            <a:r>
              <a:rPr lang="en-US" sz="2400" dirty="0" err="1"/>
              <a:t>medoids</a:t>
            </a:r>
            <a:r>
              <a:rPr lang="en-US" sz="2400" dirty="0"/>
              <a:t>, or in case these objects were provided use them as the </a:t>
            </a:r>
            <a:r>
              <a:rPr lang="en-US" sz="2400" dirty="0" err="1"/>
              <a:t>medoids</a:t>
            </a:r>
            <a:r>
              <a:rPr lang="en-US" sz="2400" dirty="0"/>
              <a:t>;</a:t>
            </a:r>
          </a:p>
          <a:p>
            <a:pPr marL="514350" indent="-514350" fontAlgn="base">
              <a:buFont typeface="+mj-lt"/>
              <a:buAutoNum type="arabicPeriod"/>
            </a:pPr>
            <a:r>
              <a:rPr lang="en-US" sz="2400" dirty="0"/>
              <a:t>Calculate the dissimilarity matrix if it was not provided;</a:t>
            </a:r>
          </a:p>
          <a:p>
            <a:pPr marL="514350" indent="-514350" fontAlgn="base">
              <a:buFont typeface="+mj-lt"/>
              <a:buAutoNum type="arabicPeriod"/>
            </a:pPr>
            <a:r>
              <a:rPr lang="en-US" sz="2400" dirty="0"/>
              <a:t>Assign every object to its closest </a:t>
            </a:r>
            <a:r>
              <a:rPr lang="en-US" sz="2400" dirty="0" err="1"/>
              <a:t>medoid</a:t>
            </a:r>
            <a:endParaRPr lang="en-US" sz="2400" dirty="0"/>
          </a:p>
          <a:p>
            <a:pPr marL="514350" indent="-514350" fontAlgn="base">
              <a:buFont typeface="+mj-lt"/>
              <a:buAutoNum type="arabicPeriod"/>
            </a:pPr>
            <a:r>
              <a:rPr lang="en-US" sz="2400" dirty="0"/>
              <a:t>For each cluster search if any of the object of the cluster decreases the average dissimilarity coefficient; if it does, select the entity that decreases this coefficient the most as the </a:t>
            </a:r>
            <a:r>
              <a:rPr lang="en-US" sz="2400" dirty="0" err="1"/>
              <a:t>medoid</a:t>
            </a:r>
            <a:r>
              <a:rPr lang="en-US" sz="2400" dirty="0"/>
              <a:t> for this cluster; 5. If at least one </a:t>
            </a:r>
            <a:r>
              <a:rPr lang="en-US" sz="2400" dirty="0" err="1"/>
              <a:t>medoid</a:t>
            </a:r>
            <a:r>
              <a:rPr lang="en-US" sz="2400" dirty="0"/>
              <a:t> has changed go to (3), else end the algorithm</a:t>
            </a:r>
          </a:p>
          <a:p>
            <a:endParaRPr lang="en-GB" sz="2400" dirty="0"/>
          </a:p>
        </p:txBody>
      </p:sp>
      <p:sp>
        <p:nvSpPr>
          <p:cNvPr id="4" name="Título 1"/>
          <p:cNvSpPr txBox="1">
            <a:spLocks/>
          </p:cNvSpPr>
          <p:nvPr/>
        </p:nvSpPr>
        <p:spPr>
          <a:xfrm>
            <a:off x="838200" y="360770"/>
            <a:ext cx="10515600" cy="1325563"/>
          </a:xfrm>
          <a:prstGeom prst="rect">
            <a:avLst/>
          </a:prstGeom>
          <a:solidFill>
            <a:schemeClr val="accent1">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t>Algoritmos más Comunes: K-medoids (PAM) </a:t>
            </a:r>
            <a:endParaRPr lang="es-ES" dirty="0"/>
          </a:p>
        </p:txBody>
      </p:sp>
    </p:spTree>
    <p:extLst>
      <p:ext uri="{BB962C8B-B14F-4D97-AF65-F5344CB8AC3E}">
        <p14:creationId xmlns:p14="http://schemas.microsoft.com/office/powerpoint/2010/main" val="2987094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sp>
        <p:nvSpPr>
          <p:cNvPr id="3" name="Marcador de contenido 2"/>
          <p:cNvSpPr>
            <a:spLocks noGrp="1"/>
          </p:cNvSpPr>
          <p:nvPr>
            <p:ph idx="1"/>
          </p:nvPr>
        </p:nvSpPr>
        <p:spPr/>
        <p:txBody>
          <a:bodyPr/>
          <a:lstStyle/>
          <a:p>
            <a:pPr algn="just"/>
            <a:r>
              <a:rPr lang="es-ES" dirty="0"/>
              <a:t>Los índices de validación de clústeres o </a:t>
            </a:r>
            <a:r>
              <a:rPr lang="es-ES" dirty="0" err="1"/>
              <a:t>CVIs</a:t>
            </a:r>
            <a:r>
              <a:rPr lang="es-ES" dirty="0"/>
              <a:t> son índices matemáticos que se utilizan para evaluar cuantitativamente la calidad de los clústeres. Se clasifican:</a:t>
            </a:r>
          </a:p>
          <a:p>
            <a:pPr lvl="1" algn="just"/>
            <a:r>
              <a:rPr lang="es-ES" b="1" u="sng" dirty="0"/>
              <a:t>Externos</a:t>
            </a:r>
            <a:r>
              <a:rPr lang="es-ES" dirty="0"/>
              <a:t>: Estos índices utilizan datos etiquetados externos para calcular la eficacia del proceso de agrupación. Estos datos externos se consideran como la verdadera condición.</a:t>
            </a:r>
          </a:p>
          <a:p>
            <a:pPr lvl="1" algn="just"/>
            <a:r>
              <a:rPr lang="es-ES" b="1" u="sng" dirty="0"/>
              <a:t>Internos: </a:t>
            </a:r>
            <a:r>
              <a:rPr lang="es-ES" dirty="0"/>
              <a:t>utilizan la información interna de los clústeres para evaluar este proceso de clasificación </a:t>
            </a:r>
          </a:p>
        </p:txBody>
      </p:sp>
    </p:spTree>
    <p:extLst>
      <p:ext uri="{BB962C8B-B14F-4D97-AF65-F5344CB8AC3E}">
        <p14:creationId xmlns:p14="http://schemas.microsoft.com/office/powerpoint/2010/main" val="222471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Cluster</a:t>
            </a:r>
            <a:r>
              <a:rPr lang="es-ES" dirty="0"/>
              <a:t> </a:t>
            </a:r>
            <a:r>
              <a:rPr lang="es-ES" dirty="0" err="1"/>
              <a:t>Validation</a:t>
            </a:r>
            <a:r>
              <a:rPr lang="es-ES" dirty="0"/>
              <a:t> Indexes (</a:t>
            </a:r>
            <a:r>
              <a:rPr lang="es-ES" dirty="0" err="1"/>
              <a:t>CVIs</a:t>
            </a:r>
            <a:r>
              <a:rPr lang="es-ES" dirty="0"/>
              <a:t>)</a:t>
            </a:r>
          </a:p>
        </p:txBody>
      </p:sp>
      <p:sp>
        <p:nvSpPr>
          <p:cNvPr id="3" name="Marcador de contenido 2"/>
          <p:cNvSpPr>
            <a:spLocks noGrp="1"/>
          </p:cNvSpPr>
          <p:nvPr>
            <p:ph idx="1"/>
          </p:nvPr>
        </p:nvSpPr>
        <p:spPr/>
        <p:txBody>
          <a:bodyPr/>
          <a:lstStyle/>
          <a:p>
            <a:pPr marL="0" indent="0" algn="just">
              <a:buNone/>
            </a:pPr>
            <a:r>
              <a:rPr lang="es-ES" dirty="0"/>
              <a:t>Cada uno de los índices analizados presenta su propia ecuación de evaluación, pero en general, estos índices evalúan las </a:t>
            </a:r>
            <a:r>
              <a:rPr lang="es-ES" b="1" u="sng" dirty="0"/>
              <a:t>distancias inter-clúster</a:t>
            </a:r>
            <a:r>
              <a:rPr lang="es-ES" dirty="0"/>
              <a:t> (distancia entre puntos en el mismo clúster) e </a:t>
            </a:r>
            <a:r>
              <a:rPr lang="es-ES" b="1" u="sng" dirty="0" err="1"/>
              <a:t>intra</a:t>
            </a:r>
            <a:r>
              <a:rPr lang="es-ES" b="1" u="sng" dirty="0"/>
              <a:t>-clúster</a:t>
            </a:r>
            <a:r>
              <a:rPr lang="es-ES" dirty="0"/>
              <a:t> (distancia entre puntos de diferentes clústeres). Por lo tanto, una distancia </a:t>
            </a:r>
            <a:r>
              <a:rPr lang="es-ES" b="1" u="sng" dirty="0" err="1"/>
              <a:t>intra</a:t>
            </a:r>
            <a:r>
              <a:rPr lang="es-ES" b="1" u="sng" dirty="0"/>
              <a:t>-clúster baja y una distancia inter-clúster alta </a:t>
            </a:r>
            <a:r>
              <a:rPr lang="es-ES" dirty="0"/>
              <a:t>significan que los clústeres identificados están separados y compactos. En otras palabras, estos índices evalúan la </a:t>
            </a:r>
            <a:r>
              <a:rPr lang="es-ES" b="1" u="sng" dirty="0"/>
              <a:t>compacidad</a:t>
            </a:r>
            <a:r>
              <a:rPr lang="es-ES" dirty="0"/>
              <a:t>, </a:t>
            </a:r>
            <a:r>
              <a:rPr lang="es-ES" b="1" u="sng" dirty="0"/>
              <a:t>separación</a:t>
            </a:r>
            <a:r>
              <a:rPr lang="es-ES" dirty="0"/>
              <a:t> y </a:t>
            </a:r>
            <a:r>
              <a:rPr lang="es-ES" b="1" u="sng" dirty="0"/>
              <a:t>conectividad</a:t>
            </a:r>
            <a:r>
              <a:rPr lang="es-ES" dirty="0"/>
              <a:t> de los clúster.</a:t>
            </a:r>
          </a:p>
        </p:txBody>
      </p:sp>
    </p:spTree>
    <p:extLst>
      <p:ext uri="{BB962C8B-B14F-4D97-AF65-F5344CB8AC3E}">
        <p14:creationId xmlns:p14="http://schemas.microsoft.com/office/powerpoint/2010/main" val="400762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Adicional</a:t>
            </a:r>
            <a:r>
              <a:rPr lang="en-GB" dirty="0"/>
              <a:t>: </a:t>
            </a:r>
            <a:r>
              <a:rPr lang="en-GB" dirty="0" err="1"/>
              <a:t>Métodos</a:t>
            </a:r>
            <a:r>
              <a:rPr lang="en-GB" dirty="0"/>
              <a:t> de </a:t>
            </a:r>
            <a:r>
              <a:rPr lang="en-GB" dirty="0" err="1"/>
              <a:t>Imputación</a:t>
            </a:r>
            <a:endParaRPr lang="en-GB" dirty="0"/>
          </a:p>
        </p:txBody>
      </p:sp>
      <p:sp>
        <p:nvSpPr>
          <p:cNvPr id="3" name="Marcador de contenido 2"/>
          <p:cNvSpPr>
            <a:spLocks noGrp="1"/>
          </p:cNvSpPr>
          <p:nvPr>
            <p:ph idx="1"/>
          </p:nvPr>
        </p:nvSpPr>
        <p:spPr/>
        <p:txBody>
          <a:bodyPr>
            <a:normAutofit lnSpcReduction="10000"/>
          </a:bodyPr>
          <a:lstStyle/>
          <a:p>
            <a:pPr marL="0" indent="0">
              <a:buNone/>
            </a:pPr>
            <a:r>
              <a:rPr lang="es-ES" b="1" u="sng" dirty="0" err="1"/>
              <a:t>Indice</a:t>
            </a:r>
            <a:r>
              <a:rPr lang="es-ES" b="1" u="sng" dirty="0"/>
              <a:t> de </a:t>
            </a:r>
            <a:r>
              <a:rPr lang="es-ES" b="1" u="sng" dirty="0" err="1"/>
              <a:t>Silhouette</a:t>
            </a:r>
            <a:r>
              <a:rPr lang="es-ES" b="1" u="sng" dirty="0"/>
              <a:t> </a:t>
            </a:r>
            <a:r>
              <a:rPr lang="es-ES" b="1" u="sng" dirty="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índice</a:t>
            </a:r>
            <a:endParaRPr lang="es-ES" dirty="0"/>
          </a:p>
          <a:p>
            <a:pPr marL="0" indent="0">
              <a:buNone/>
            </a:pPr>
            <a:endParaRPr lang="es-ES" dirty="0"/>
          </a:p>
          <a:p>
            <a:endParaRPr lang="es-ES" dirty="0"/>
          </a:p>
          <a:p>
            <a:endParaRPr lang="es-ES" dirty="0"/>
          </a:p>
          <a:p>
            <a:pPr marL="0" indent="0">
              <a:buNone/>
            </a:pPr>
            <a:r>
              <a:rPr lang="es-ES" b="1" u="sng" dirty="0"/>
              <a:t>Índice de </a:t>
            </a:r>
            <a:r>
              <a:rPr lang="es-ES" b="1" u="sng" dirty="0" err="1"/>
              <a:t>Dunn</a:t>
            </a:r>
            <a:r>
              <a:rPr lang="es-ES" b="1" u="sng" dirty="0"/>
              <a:t> </a:t>
            </a:r>
            <a:r>
              <a:rPr lang="es-ES" b="1" u="sng" dirty="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índice</a:t>
            </a:r>
          </a:p>
          <a:p>
            <a:pPr marL="0" indent="0">
              <a:buNone/>
            </a:pPr>
            <a:endParaRPr lang="es-ES" dirty="0">
              <a:sym typeface="Wingdings" panose="05000000000000000000" pitchFamily="2" charset="2"/>
            </a:endParaRPr>
          </a:p>
          <a:p>
            <a:pPr marL="0" indent="0">
              <a:buNone/>
            </a:pPr>
            <a:r>
              <a:rPr lang="es-ES" dirty="0"/>
              <a:t>		d</a:t>
            </a:r>
            <a:r>
              <a:rPr lang="es-ES" baseline="-25000" dirty="0"/>
              <a:t>min</a:t>
            </a:r>
            <a:r>
              <a:rPr lang="es-ES" dirty="0"/>
              <a:t> la distancia mínima entre puntos de diferentes grupos</a:t>
            </a:r>
          </a:p>
          <a:p>
            <a:pPr marL="0" indent="0">
              <a:buNone/>
            </a:pPr>
            <a:r>
              <a:rPr lang="es-ES" dirty="0"/>
              <a:t>		y d</a:t>
            </a:r>
            <a:r>
              <a:rPr lang="es-ES" baseline="-25000" dirty="0"/>
              <a:t>max</a:t>
            </a:r>
            <a:r>
              <a:rPr lang="es-ES" dirty="0"/>
              <a:t> la mayor distancia dentro del clúster.</a:t>
            </a:r>
          </a:p>
        </p:txBody>
      </p:sp>
      <p:pic>
        <p:nvPicPr>
          <p:cNvPr id="4" name="Imagen 3"/>
          <p:cNvPicPr>
            <a:picLocks noChangeAspect="1"/>
          </p:cNvPicPr>
          <p:nvPr/>
        </p:nvPicPr>
        <p:blipFill>
          <a:blip r:embed="rId2"/>
          <a:stretch>
            <a:fillRect/>
          </a:stretch>
        </p:blipFill>
        <p:spPr>
          <a:xfrm>
            <a:off x="838200" y="2271846"/>
            <a:ext cx="1920800" cy="1352142"/>
          </a:xfrm>
          <a:prstGeom prst="rect">
            <a:avLst/>
          </a:prstGeom>
        </p:spPr>
      </p:pic>
      <p:pic>
        <p:nvPicPr>
          <p:cNvPr id="5" name="Imagen 4"/>
          <p:cNvPicPr>
            <a:picLocks noChangeAspect="1"/>
          </p:cNvPicPr>
          <p:nvPr/>
        </p:nvPicPr>
        <p:blipFill>
          <a:blip r:embed="rId3"/>
          <a:stretch>
            <a:fillRect/>
          </a:stretch>
        </p:blipFill>
        <p:spPr>
          <a:xfrm>
            <a:off x="969925" y="4488220"/>
            <a:ext cx="1657350" cy="1104900"/>
          </a:xfrm>
          <a:prstGeom prst="rect">
            <a:avLst/>
          </a:prstGeom>
        </p:spPr>
      </p:pic>
      <p:sp>
        <p:nvSpPr>
          <p:cNvPr id="7" name="CuadroTexto 6"/>
          <p:cNvSpPr txBox="1"/>
          <p:nvPr/>
        </p:nvSpPr>
        <p:spPr>
          <a:xfrm>
            <a:off x="2965269" y="2468880"/>
            <a:ext cx="8072845" cy="923330"/>
          </a:xfrm>
          <a:prstGeom prst="rect">
            <a:avLst/>
          </a:prstGeom>
          <a:noFill/>
        </p:spPr>
        <p:txBody>
          <a:bodyPr wrap="square" rtlCol="0">
            <a:spAutoFit/>
          </a:bodyPr>
          <a:lstStyle/>
          <a:p>
            <a:r>
              <a:rPr lang="es-ES" dirty="0"/>
              <a:t>Hay bastante matemática detrás. Para mas información: </a:t>
            </a:r>
          </a:p>
          <a:p>
            <a:r>
              <a:rPr lang="es-ES" dirty="0">
                <a:hlinkClick r:id="rId4"/>
              </a:rPr>
              <a:t>https://www.datanovia.com/en/lessons/cluster-validation-statistics-must-know-methods/#silhouette-coefficient</a:t>
            </a:r>
            <a:r>
              <a:rPr lang="es-ES" dirty="0"/>
              <a:t> </a:t>
            </a:r>
          </a:p>
        </p:txBody>
      </p:sp>
    </p:spTree>
    <p:extLst>
      <p:ext uri="{BB962C8B-B14F-4D97-AF65-F5344CB8AC3E}">
        <p14:creationId xmlns:p14="http://schemas.microsoft.com/office/powerpoint/2010/main" val="2307516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Adicional</a:t>
            </a:r>
            <a:r>
              <a:rPr lang="en-GB" dirty="0"/>
              <a:t>: </a:t>
            </a:r>
            <a:r>
              <a:rPr lang="en-GB" dirty="0" err="1"/>
              <a:t>Métodos</a:t>
            </a:r>
            <a:r>
              <a:rPr lang="en-GB" dirty="0"/>
              <a:t> de </a:t>
            </a:r>
            <a:r>
              <a:rPr lang="en-GB" dirty="0" err="1"/>
              <a:t>Imputación</a:t>
            </a:r>
            <a:endParaRPr lang="en-GB" dirty="0"/>
          </a:p>
        </p:txBody>
      </p:sp>
      <p:sp>
        <p:nvSpPr>
          <p:cNvPr id="3" name="Marcador de contenido 2"/>
          <p:cNvSpPr>
            <a:spLocks noGrp="1"/>
          </p:cNvSpPr>
          <p:nvPr>
            <p:ph idx="1"/>
          </p:nvPr>
        </p:nvSpPr>
        <p:spPr/>
        <p:txBody>
          <a:bodyPr/>
          <a:lstStyle/>
          <a:p>
            <a:endParaRPr lang="en-GB" dirty="0"/>
          </a:p>
        </p:txBody>
      </p:sp>
    </p:spTree>
    <p:extLst>
      <p:ext uri="{BB962C8B-B14F-4D97-AF65-F5344CB8AC3E}">
        <p14:creationId xmlns:p14="http://schemas.microsoft.com/office/powerpoint/2010/main" val="2074918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Conclusiones</a:t>
            </a:r>
            <a:r>
              <a:rPr lang="en-GB" dirty="0"/>
              <a:t> Finales</a:t>
            </a:r>
          </a:p>
        </p:txBody>
      </p:sp>
      <p:sp>
        <p:nvSpPr>
          <p:cNvPr id="3" name="Marcador de contenido 2"/>
          <p:cNvSpPr>
            <a:spLocks noGrp="1"/>
          </p:cNvSpPr>
          <p:nvPr>
            <p:ph idx="1"/>
          </p:nvPr>
        </p:nvSpPr>
        <p:spPr/>
        <p:txBody>
          <a:bodyPr/>
          <a:lstStyle/>
          <a:p>
            <a:endParaRPr lang="en-GB"/>
          </a:p>
        </p:txBody>
      </p:sp>
    </p:spTree>
    <p:extLst>
      <p:ext uri="{BB962C8B-B14F-4D97-AF65-F5344CB8AC3E}">
        <p14:creationId xmlns:p14="http://schemas.microsoft.com/office/powerpoint/2010/main" val="3647424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a:t>Concepto</a:t>
            </a:r>
            <a:r>
              <a:rPr lang="en-GB" dirty="0"/>
              <a:t> </a:t>
            </a:r>
            <a:r>
              <a:rPr lang="en-GB" dirty="0" err="1"/>
              <a:t>Práctica</a:t>
            </a:r>
            <a:r>
              <a:rPr lang="en-GB" dirty="0"/>
              <a:t> 4 </a:t>
            </a:r>
          </a:p>
        </p:txBody>
      </p:sp>
      <p:sp>
        <p:nvSpPr>
          <p:cNvPr id="3" name="Marcador de contenido 2"/>
          <p:cNvSpPr>
            <a:spLocks noGrp="1"/>
          </p:cNvSpPr>
          <p:nvPr>
            <p:ph idx="1"/>
          </p:nvPr>
        </p:nvSpPr>
        <p:spPr/>
        <p:txBody>
          <a:bodyPr/>
          <a:lstStyle/>
          <a:p>
            <a:r>
              <a:rPr lang="es-ES" dirty="0"/>
              <a:t>Análisis e identificación de outliers de perfiles de temperatura de suministro de un </a:t>
            </a:r>
            <a:r>
              <a:rPr lang="es-ES" dirty="0" err="1"/>
              <a:t>district-heating</a:t>
            </a:r>
            <a:r>
              <a:rPr lang="es-ES" dirty="0"/>
              <a:t> o red de distrito.</a:t>
            </a:r>
          </a:p>
          <a:p>
            <a:r>
              <a:rPr lang="es-ES" dirty="0"/>
              <a:t>Análisis de clustering no-supervisado usando k-</a:t>
            </a:r>
            <a:r>
              <a:rPr lang="es-ES" dirty="0" err="1"/>
              <a:t>means</a:t>
            </a:r>
            <a:r>
              <a:rPr lang="es-ES" dirty="0"/>
              <a:t> de los perfiles de uno de los edificios</a:t>
            </a:r>
          </a:p>
          <a:p>
            <a:r>
              <a:rPr lang="es-ES" dirty="0"/>
              <a:t>Validación de clústeres</a:t>
            </a:r>
          </a:p>
          <a:p>
            <a:r>
              <a:rPr lang="es-ES" dirty="0"/>
              <a:t>Plotear los clústeres </a:t>
            </a:r>
          </a:p>
          <a:p>
            <a:endParaRPr lang="es-ES" dirty="0"/>
          </a:p>
          <a:p>
            <a:endParaRPr lang="es-ES" dirty="0"/>
          </a:p>
        </p:txBody>
      </p:sp>
    </p:spTree>
    <p:extLst>
      <p:ext uri="{BB962C8B-B14F-4D97-AF65-F5344CB8AC3E}">
        <p14:creationId xmlns:p14="http://schemas.microsoft.com/office/powerpoint/2010/main" val="281327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n-GB" dirty="0"/>
          </a:p>
        </p:txBody>
      </p:sp>
      <p:sp>
        <p:nvSpPr>
          <p:cNvPr id="4" name="Marcador de contenido 3">
            <a:extLst>
              <a:ext uri="{FF2B5EF4-FFF2-40B4-BE49-F238E27FC236}">
                <a16:creationId xmlns:a16="http://schemas.microsoft.com/office/drawing/2014/main" id="{FAAEBB48-7A95-45B0-8B83-C465E7AE57F8}"/>
              </a:ext>
            </a:extLst>
          </p:cNvPr>
          <p:cNvSpPr>
            <a:spLocks noGrp="1"/>
          </p:cNvSpPr>
          <p:nvPr>
            <p:ph idx="1"/>
          </p:nvPr>
        </p:nvSpPr>
        <p:spPr/>
        <p:txBody>
          <a:bodyPr>
            <a:normAutofit fontScale="70000" lnSpcReduction="20000"/>
          </a:bodyPr>
          <a:lstStyle/>
          <a:p>
            <a:r>
              <a:rPr lang="es-ES" dirty="0"/>
              <a:t>Comprender las cargas térmicas en la edificación y sus dinámicas principales</a:t>
            </a:r>
          </a:p>
          <a:p>
            <a:r>
              <a:rPr lang="es-ES" dirty="0"/>
              <a:t>Introducir el concepto de Medida y Verificación de ahorros energéticos</a:t>
            </a:r>
          </a:p>
          <a:p>
            <a:r>
              <a:rPr lang="es-ES" dirty="0"/>
              <a:t>Disponer de herramientas para la realización de análisis de datos</a:t>
            </a:r>
          </a:p>
          <a:p>
            <a:r>
              <a:rPr lang="es-ES" dirty="0"/>
              <a:t>Identificar las variables relevantes y modelar la dependencia de las cargas térmicas frente a las mismas</a:t>
            </a:r>
          </a:p>
          <a:p>
            <a:r>
              <a:rPr lang="es-ES" dirty="0"/>
              <a:t>Conocer los métodos de análisis estadístico y las métricas de error</a:t>
            </a:r>
          </a:p>
          <a:p>
            <a:r>
              <a:rPr lang="es-ES" dirty="0"/>
              <a:t>Introducir distintos métodos de análisis clásicos y modernos</a:t>
            </a:r>
          </a:p>
          <a:p>
            <a:r>
              <a:rPr lang="es-ES" dirty="0"/>
              <a:t>Introducir métodos de clasificación y segmentación de datos</a:t>
            </a:r>
          </a:p>
          <a:p>
            <a:r>
              <a:rPr lang="es-ES" dirty="0"/>
              <a:t>Introducir métodos de detección de errores y reparación de series temporales</a:t>
            </a:r>
          </a:p>
          <a:p>
            <a:endParaRPr lang="es-ES" dirty="0"/>
          </a:p>
          <a:p>
            <a:pPr marL="0" indent="0">
              <a:buNone/>
            </a:pPr>
            <a:r>
              <a:rPr lang="es-ES" i="1" dirty="0"/>
              <a:t>Enunciar los problemas, posibles vías de solución, proporcionar herramientas y referencias útiles</a:t>
            </a:r>
          </a:p>
        </p:txBody>
      </p:sp>
    </p:spTree>
    <p:extLst>
      <p:ext uri="{BB962C8B-B14F-4D97-AF65-F5344CB8AC3E}">
        <p14:creationId xmlns:p14="http://schemas.microsoft.com/office/powerpoint/2010/main" val="1913449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396749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120E8-22F2-4E66-9200-1EA2D6976E5F}"/>
              </a:ext>
            </a:extLst>
          </p:cNvPr>
          <p:cNvSpPr>
            <a:spLocks noGrp="1"/>
          </p:cNvSpPr>
          <p:nvPr>
            <p:ph type="title"/>
          </p:nvPr>
        </p:nvSpPr>
        <p:spPr/>
        <p:txBody>
          <a:bodyPr/>
          <a:lstStyle/>
          <a:p>
            <a:r>
              <a:rPr lang="es-ES" dirty="0"/>
              <a:t>Estructura del seminario</a:t>
            </a:r>
            <a:endParaRPr lang="en-GB" dirty="0"/>
          </a:p>
        </p:txBody>
      </p:sp>
      <p:graphicFrame>
        <p:nvGraphicFramePr>
          <p:cNvPr id="6" name="Tabla 6">
            <a:extLst>
              <a:ext uri="{FF2B5EF4-FFF2-40B4-BE49-F238E27FC236}">
                <a16:creationId xmlns:a16="http://schemas.microsoft.com/office/drawing/2014/main" id="{3A62E472-57DE-45F4-89B6-E389A35DCDD4}"/>
              </a:ext>
            </a:extLst>
          </p:cNvPr>
          <p:cNvGraphicFramePr>
            <a:graphicFrameLocks noGrp="1"/>
          </p:cNvGraphicFramePr>
          <p:nvPr>
            <p:extLst>
              <p:ext uri="{D42A27DB-BD31-4B8C-83A1-F6EECF244321}">
                <p14:modId xmlns:p14="http://schemas.microsoft.com/office/powerpoint/2010/main" val="2924436976"/>
              </p:ext>
            </p:extLst>
          </p:nvPr>
        </p:nvGraphicFramePr>
        <p:xfrm>
          <a:off x="965790" y="1260825"/>
          <a:ext cx="10857615" cy="4638040"/>
        </p:xfrm>
        <a:graphic>
          <a:graphicData uri="http://schemas.openxmlformats.org/drawingml/2006/table">
            <a:tbl>
              <a:tblPr firstRow="1" bandRow="1">
                <a:tableStyleId>{5C22544A-7EE6-4342-B048-85BDC9FD1C3A}</a:tableStyleId>
              </a:tblPr>
              <a:tblGrid>
                <a:gridCol w="1979428">
                  <a:extLst>
                    <a:ext uri="{9D8B030D-6E8A-4147-A177-3AD203B41FA5}">
                      <a16:colId xmlns:a16="http://schemas.microsoft.com/office/drawing/2014/main" val="783413096"/>
                    </a:ext>
                  </a:extLst>
                </a:gridCol>
                <a:gridCol w="4561368">
                  <a:extLst>
                    <a:ext uri="{9D8B030D-6E8A-4147-A177-3AD203B41FA5}">
                      <a16:colId xmlns:a16="http://schemas.microsoft.com/office/drawing/2014/main" val="719105427"/>
                    </a:ext>
                  </a:extLst>
                </a:gridCol>
                <a:gridCol w="4316819">
                  <a:extLst>
                    <a:ext uri="{9D8B030D-6E8A-4147-A177-3AD203B41FA5}">
                      <a16:colId xmlns:a16="http://schemas.microsoft.com/office/drawing/2014/main" val="436694450"/>
                    </a:ext>
                  </a:extLst>
                </a:gridCol>
              </a:tblGrid>
              <a:tr h="370840">
                <a:tc>
                  <a:txBody>
                    <a:bodyPr/>
                    <a:lstStyle/>
                    <a:p>
                      <a:r>
                        <a:rPr lang="es-ES" sz="1600" dirty="0"/>
                        <a:t>Módulo</a:t>
                      </a:r>
                      <a:endParaRPr lang="en-GB" sz="1600" dirty="0"/>
                    </a:p>
                  </a:txBody>
                  <a:tcPr/>
                </a:tc>
                <a:tc>
                  <a:txBody>
                    <a:bodyPr/>
                    <a:lstStyle/>
                    <a:p>
                      <a:r>
                        <a:rPr lang="es-ES" sz="1600" dirty="0"/>
                        <a:t>Teoría (2h)</a:t>
                      </a:r>
                      <a:endParaRPr lang="en-GB" sz="1600" dirty="0"/>
                    </a:p>
                  </a:txBody>
                  <a:tcPr/>
                </a:tc>
                <a:tc>
                  <a:txBody>
                    <a:bodyPr/>
                    <a:lstStyle/>
                    <a:p>
                      <a:r>
                        <a:rPr lang="es-ES" sz="1600" dirty="0"/>
                        <a:t>Práctica (4h)</a:t>
                      </a:r>
                      <a:endParaRPr lang="en-GB" sz="1600" dirty="0"/>
                    </a:p>
                  </a:txBody>
                  <a:tcPr/>
                </a:tc>
                <a:extLst>
                  <a:ext uri="{0D108BD9-81ED-4DB2-BD59-A6C34878D82A}">
                    <a16:rowId xmlns:a16="http://schemas.microsoft.com/office/drawing/2014/main" val="667557591"/>
                  </a:ext>
                </a:extLst>
              </a:tr>
              <a:tr h="370840">
                <a:tc>
                  <a:txBody>
                    <a:bodyPr/>
                    <a:lstStyle/>
                    <a:p>
                      <a:r>
                        <a:rPr lang="es-ES" sz="1600" dirty="0"/>
                        <a:t>I</a:t>
                      </a:r>
                    </a:p>
                    <a:p>
                      <a:r>
                        <a:rPr lang="es-ES" sz="1600" dirty="0"/>
                        <a:t>2021/11/09</a:t>
                      </a:r>
                      <a:endParaRPr lang="en-GB" sz="1600" dirty="0"/>
                    </a:p>
                  </a:txBody>
                  <a:tcPr/>
                </a:tc>
                <a:tc>
                  <a:txBody>
                    <a:bodyPr/>
                    <a:lstStyle/>
                    <a:p>
                      <a:r>
                        <a:rPr lang="es-ES" sz="1600" kern="1200" dirty="0">
                          <a:solidFill>
                            <a:schemeClr val="dk1"/>
                          </a:solidFill>
                          <a:effectLst/>
                          <a:latin typeface="+mn-lt"/>
                          <a:ea typeface="+mn-ea"/>
                          <a:cs typeface="+mn-cs"/>
                        </a:rPr>
                        <a:t>Introducción.</a:t>
                      </a:r>
                    </a:p>
                    <a:p>
                      <a:r>
                        <a:rPr lang="es-ES" sz="1600" kern="1200" dirty="0">
                          <a:solidFill>
                            <a:schemeClr val="dk1"/>
                          </a:solidFill>
                          <a:effectLst/>
                          <a:latin typeface="+mn-lt"/>
                          <a:ea typeface="+mn-ea"/>
                          <a:cs typeface="+mn-cs"/>
                        </a:rPr>
                        <a:t>Cargas térmicas en la edificación.</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Procesos de Medida y Verificación.</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Introducción a la Herramienta R/</a:t>
                      </a:r>
                      <a:r>
                        <a:rPr lang="es-ES" sz="1600" kern="1200" dirty="0" err="1">
                          <a:solidFill>
                            <a:schemeClr val="dk1"/>
                          </a:solidFill>
                          <a:effectLst/>
                          <a:latin typeface="+mn-lt"/>
                          <a:ea typeface="+mn-ea"/>
                          <a:cs typeface="+mn-cs"/>
                        </a:rPr>
                        <a:t>RStudio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Carga y estructuración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Operaciones básicas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Visualización</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360951925"/>
                  </a:ext>
                </a:extLst>
              </a:tr>
              <a:tr h="370840">
                <a:tc>
                  <a:txBody>
                    <a:bodyPr/>
                    <a:lstStyle/>
                    <a:p>
                      <a:r>
                        <a:rPr lang="es-ES" sz="1600" dirty="0"/>
                        <a:t>II</a:t>
                      </a:r>
                    </a:p>
                    <a:p>
                      <a:r>
                        <a:rPr lang="es-ES" sz="1600" dirty="0"/>
                        <a:t>2021/11/16</a:t>
                      </a:r>
                      <a:endParaRPr lang="en-GB" sz="1600" dirty="0"/>
                    </a:p>
                  </a:txBody>
                  <a:tcPr/>
                </a:tc>
                <a:tc>
                  <a:txBody>
                    <a:bodyPr/>
                    <a:lstStyle/>
                    <a:p>
                      <a:r>
                        <a:rPr lang="es-ES" sz="1600" kern="1200" dirty="0">
                          <a:solidFill>
                            <a:schemeClr val="dk1"/>
                          </a:solidFill>
                          <a:effectLst/>
                          <a:latin typeface="+mn-lt"/>
                          <a:ea typeface="+mn-ea"/>
                          <a:cs typeface="+mn-cs"/>
                        </a:rPr>
                        <a:t>Análisis Estadístico y Correlaciones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Métricas de error</a:t>
                      </a:r>
                      <a:endParaRPr lang="en-GB" sz="1600" kern="1200" dirty="0">
                        <a:solidFill>
                          <a:schemeClr val="dk1"/>
                        </a:solidFill>
                        <a:effectLst/>
                        <a:latin typeface="+mn-lt"/>
                        <a:ea typeface="+mn-ea"/>
                        <a:cs typeface="+mn-cs"/>
                      </a:endParaRPr>
                    </a:p>
                  </a:txBody>
                  <a:tcPr/>
                </a:tc>
                <a:tc>
                  <a:txBody>
                    <a:bodyPr/>
                    <a:lstStyle/>
                    <a:p>
                      <a:r>
                        <a:rPr lang="es-ES" sz="1600" kern="1200" dirty="0">
                          <a:solidFill>
                            <a:schemeClr val="dk1"/>
                          </a:solidFill>
                          <a:effectLst/>
                          <a:latin typeface="+mn-lt"/>
                          <a:ea typeface="+mn-ea"/>
                          <a:cs typeface="+mn-cs"/>
                        </a:rPr>
                        <a:t>Análisis de cargas térmicas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variables relevantes</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1243565735"/>
                  </a:ext>
                </a:extLst>
              </a:tr>
              <a:tr h="370840">
                <a:tc>
                  <a:txBody>
                    <a:bodyPr/>
                    <a:lstStyle/>
                    <a:p>
                      <a:r>
                        <a:rPr lang="es-ES" sz="1600" dirty="0"/>
                        <a:t>III</a:t>
                      </a:r>
                    </a:p>
                    <a:p>
                      <a:r>
                        <a:rPr lang="es-ES" sz="1600" dirty="0"/>
                        <a:t>2021/11/23</a:t>
                      </a:r>
                      <a:endParaRPr lang="en-GB" sz="1600" dirty="0"/>
                    </a:p>
                  </a:txBody>
                  <a:tcPr/>
                </a:tc>
                <a:tc>
                  <a:txBody>
                    <a:bodyPr/>
                    <a:lstStyle/>
                    <a:p>
                      <a:r>
                        <a:rPr lang="es-ES" sz="1600" kern="1200" dirty="0">
                          <a:solidFill>
                            <a:schemeClr val="dk1"/>
                          </a:solidFill>
                          <a:effectLst/>
                          <a:latin typeface="+mn-lt"/>
                          <a:ea typeface="+mn-ea"/>
                          <a:cs typeface="+mn-cs"/>
                        </a:rPr>
                        <a:t>Métodos de análisis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tradicionales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modernos. </a:t>
                      </a:r>
                      <a:r>
                        <a:rPr lang="es-ES" sz="1600" kern="1200" dirty="0" err="1">
                          <a:solidFill>
                            <a:schemeClr val="dk1"/>
                          </a:solidFill>
                          <a:effectLst/>
                          <a:latin typeface="+mn-lt"/>
                          <a:ea typeface="+mn-ea"/>
                          <a:cs typeface="+mn-cs"/>
                        </a:rPr>
                        <a:t>Gradient</a:t>
                      </a:r>
                      <a:r>
                        <a:rPr lang="es-ES" sz="1600" kern="1200" dirty="0">
                          <a:solidFill>
                            <a:schemeClr val="dk1"/>
                          </a:solidFill>
                          <a:effectLst/>
                          <a:latin typeface="+mn-lt"/>
                          <a:ea typeface="+mn-ea"/>
                          <a:cs typeface="+mn-cs"/>
                        </a:rPr>
                        <a:t> </a:t>
                      </a:r>
                      <a:r>
                        <a:rPr lang="es-ES" sz="1600" kern="1200" dirty="0" err="1">
                          <a:solidFill>
                            <a:schemeClr val="dk1"/>
                          </a:solidFill>
                          <a:effectLst/>
                          <a:latin typeface="+mn-lt"/>
                          <a:ea typeface="+mn-ea"/>
                          <a:cs typeface="+mn-cs"/>
                        </a:rPr>
                        <a:t>boosting</a:t>
                      </a:r>
                      <a:r>
                        <a:rPr lang="es-ES" sz="1600" kern="1200" dirty="0">
                          <a:solidFill>
                            <a:schemeClr val="dk1"/>
                          </a:solidFill>
                          <a:effectLst/>
                          <a:latin typeface="+mn-lt"/>
                          <a:ea typeface="+mn-ea"/>
                          <a:cs typeface="+mn-cs"/>
                        </a:rPr>
                        <a:t>, segmentación avanzada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Calificación de métodos s/ objetivos de análisis</a:t>
                      </a:r>
                      <a:endParaRPr lang="en-GB" sz="1600" kern="1200" dirty="0">
                        <a:solidFill>
                          <a:schemeClr val="dk1"/>
                        </a:solidFill>
                        <a:effectLst/>
                        <a:latin typeface="+mn-lt"/>
                        <a:ea typeface="+mn-ea"/>
                        <a:cs typeface="+mn-cs"/>
                      </a:endParaRPr>
                    </a:p>
                  </a:txBody>
                  <a:tcPr/>
                </a:tc>
                <a:tc>
                  <a:txBody>
                    <a:bodyPr/>
                    <a:lstStyle/>
                    <a:p>
                      <a:r>
                        <a:rPr lang="es-ES" sz="1600" dirty="0"/>
                        <a:t>Análisis de cargas térmicas de un edificio</a:t>
                      </a:r>
                    </a:p>
                  </a:txBody>
                  <a:tcPr/>
                </a:tc>
                <a:extLst>
                  <a:ext uri="{0D108BD9-81ED-4DB2-BD59-A6C34878D82A}">
                    <a16:rowId xmlns:a16="http://schemas.microsoft.com/office/drawing/2014/main" val="1640679782"/>
                  </a:ext>
                </a:extLst>
              </a:tr>
              <a:tr h="370840">
                <a:tc>
                  <a:txBody>
                    <a:bodyPr/>
                    <a:lstStyle/>
                    <a:p>
                      <a:r>
                        <a:rPr lang="es-ES" sz="1600" dirty="0"/>
                        <a:t>IV</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t>2021/11/30</a:t>
                      </a:r>
                      <a:endParaRPr lang="en-GB" sz="1600" dirty="0"/>
                    </a:p>
                  </a:txBody>
                  <a:tcPr/>
                </a:tc>
                <a:tc>
                  <a:txBody>
                    <a:bodyPr/>
                    <a:lstStyle/>
                    <a:p>
                      <a:r>
                        <a:rPr lang="es-ES" sz="1600" kern="1200" dirty="0">
                          <a:solidFill>
                            <a:schemeClr val="dk1"/>
                          </a:solidFill>
                          <a:effectLst/>
                          <a:latin typeface="+mn-lt"/>
                          <a:ea typeface="+mn-ea"/>
                          <a:cs typeface="+mn-cs"/>
                        </a:rPr>
                        <a:t>Métodos de clasificación no supervisada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Detección de errores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Reparación de series temporales</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Caso práctico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Limpieza de series temporales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variaciones estacionales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Construcción de un modelo completo</a:t>
                      </a:r>
                      <a:endParaRPr lang="en-GB" sz="1600" dirty="0"/>
                    </a:p>
                  </a:txBody>
                  <a:tcPr/>
                </a:tc>
                <a:extLst>
                  <a:ext uri="{0D108BD9-81ED-4DB2-BD59-A6C34878D82A}">
                    <a16:rowId xmlns:a16="http://schemas.microsoft.com/office/drawing/2014/main" val="2277224567"/>
                  </a:ext>
                </a:extLst>
              </a:tr>
            </a:tbl>
          </a:graphicData>
        </a:graphic>
      </p:graphicFrame>
    </p:spTree>
    <p:extLst>
      <p:ext uri="{BB962C8B-B14F-4D97-AF65-F5344CB8AC3E}">
        <p14:creationId xmlns:p14="http://schemas.microsoft.com/office/powerpoint/2010/main" val="343634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a:xfrm>
            <a:off x="838200" y="2156755"/>
            <a:ext cx="10515600" cy="4014736"/>
          </a:xfrm>
        </p:spPr>
        <p:txBody>
          <a:bodyPr>
            <a:normAutofit/>
          </a:bodyPr>
          <a:lstStyle/>
          <a:p>
            <a:pPr marL="0" indent="0">
              <a:buNone/>
            </a:pPr>
            <a:r>
              <a:rPr lang="es-ES" sz="2000" b="1" dirty="0"/>
              <a:t>Mikel LUMBRERAS MUGAGUREN,</a:t>
            </a:r>
            <a:r>
              <a:rPr lang="es-ES" sz="2000" dirty="0"/>
              <a:t> </a:t>
            </a:r>
            <a:r>
              <a:rPr lang="en-GB" sz="2000" dirty="0" err="1">
                <a:ea typeface="Times New Roman" panose="02020603050405020304" pitchFamily="18" charset="0"/>
              </a:rPr>
              <a:t>Investigador</a:t>
            </a:r>
            <a:r>
              <a:rPr lang="en-GB" sz="2000" dirty="0">
                <a:ea typeface="Times New Roman" panose="02020603050405020304" pitchFamily="18" charset="0"/>
              </a:rPr>
              <a:t> </a:t>
            </a:r>
            <a:r>
              <a:rPr lang="en-GB" sz="2000" dirty="0" err="1">
                <a:ea typeface="Times New Roman" panose="02020603050405020304" pitchFamily="18" charset="0"/>
              </a:rPr>
              <a:t>Predoctoral</a:t>
            </a:r>
            <a:r>
              <a:rPr lang="en-GB" sz="2000" dirty="0">
                <a:ea typeface="Times New Roman" panose="02020603050405020304" pitchFamily="18" charset="0"/>
              </a:rPr>
              <a:t> </a:t>
            </a:r>
            <a:r>
              <a:rPr lang="en-GB" sz="2000" dirty="0" err="1">
                <a:ea typeface="Times New Roman" panose="02020603050405020304" pitchFamily="18" charset="0"/>
              </a:rPr>
              <a:t>en</a:t>
            </a:r>
            <a:r>
              <a:rPr lang="en-GB" sz="2000" dirty="0">
                <a:ea typeface="Times New Roman" panose="02020603050405020304" pitchFamily="18" charset="0"/>
              </a:rPr>
              <a:t> ENEDI, </a:t>
            </a:r>
            <a:r>
              <a:rPr lang="en-GB" sz="2000" dirty="0" err="1">
                <a:ea typeface="Times New Roman" panose="02020603050405020304" pitchFamily="18" charset="0"/>
              </a:rPr>
              <a:t>Departamento</a:t>
            </a:r>
            <a:r>
              <a:rPr lang="en-GB" sz="2000" dirty="0">
                <a:ea typeface="Times New Roman" panose="02020603050405020304" pitchFamily="18" charset="0"/>
              </a:rPr>
              <a:t> de </a:t>
            </a:r>
            <a:r>
              <a:rPr lang="en-GB" sz="2000" dirty="0" err="1">
                <a:ea typeface="Times New Roman" panose="02020603050405020304" pitchFamily="18" charset="0"/>
              </a:rPr>
              <a:t>Ingeniería</a:t>
            </a:r>
            <a:r>
              <a:rPr lang="en-GB" sz="2000" dirty="0">
                <a:ea typeface="Times New Roman" panose="02020603050405020304" pitchFamily="18" charset="0"/>
              </a:rPr>
              <a:t> </a:t>
            </a:r>
            <a:r>
              <a:rPr lang="en-GB" sz="2000" dirty="0" err="1">
                <a:ea typeface="Times New Roman" panose="02020603050405020304" pitchFamily="18" charset="0"/>
              </a:rPr>
              <a:t>Energetica</a:t>
            </a:r>
            <a:endParaRPr lang="en-GB" sz="2000" dirty="0">
              <a:ea typeface="Times New Roman" panose="02020603050405020304" pitchFamily="18" charset="0"/>
            </a:endParaRPr>
          </a:p>
          <a:p>
            <a:pPr marL="0" indent="0">
              <a:buNone/>
            </a:pPr>
            <a:r>
              <a:rPr lang="en-GB" sz="2000" dirty="0" err="1">
                <a:ea typeface="Times New Roman" panose="02020603050405020304" pitchFamily="18" charset="0"/>
              </a:rPr>
              <a:t>Máster</a:t>
            </a:r>
            <a:r>
              <a:rPr lang="en-GB" sz="2000" dirty="0">
                <a:ea typeface="Times New Roman" panose="02020603050405020304" pitchFamily="18" charset="0"/>
              </a:rPr>
              <a:t> </a:t>
            </a:r>
            <a:r>
              <a:rPr lang="en-GB" sz="2000" dirty="0" err="1">
                <a:ea typeface="Times New Roman" panose="02020603050405020304" pitchFamily="18" charset="0"/>
              </a:rPr>
              <a:t>en</a:t>
            </a:r>
            <a:r>
              <a:rPr lang="en-GB" sz="2000" dirty="0">
                <a:ea typeface="Times New Roman" panose="02020603050405020304" pitchFamily="18" charset="0"/>
              </a:rPr>
              <a:t> </a:t>
            </a:r>
            <a:r>
              <a:rPr lang="en-GB" sz="2000" dirty="0" err="1">
                <a:ea typeface="Times New Roman" panose="02020603050405020304" pitchFamily="18" charset="0"/>
              </a:rPr>
              <a:t>Ingeniería</a:t>
            </a:r>
            <a:r>
              <a:rPr lang="en-GB" sz="2000" dirty="0">
                <a:ea typeface="Times New Roman" panose="02020603050405020304" pitchFamily="18" charset="0"/>
              </a:rPr>
              <a:t> Industrial </a:t>
            </a:r>
            <a:r>
              <a:rPr lang="en-GB" sz="2000" dirty="0" err="1">
                <a:ea typeface="Times New Roman" panose="02020603050405020304" pitchFamily="18" charset="0"/>
              </a:rPr>
              <a:t>especialización</a:t>
            </a:r>
            <a:r>
              <a:rPr lang="en-GB" sz="2000" dirty="0">
                <a:ea typeface="Times New Roman" panose="02020603050405020304" pitchFamily="18" charset="0"/>
              </a:rPr>
              <a:t> de </a:t>
            </a:r>
            <a:r>
              <a:rPr lang="en-GB" sz="2000" dirty="0" err="1">
                <a:ea typeface="Times New Roman" panose="02020603050405020304" pitchFamily="18" charset="0"/>
              </a:rPr>
              <a:t>Ingeniería</a:t>
            </a:r>
            <a:r>
              <a:rPr lang="en-GB" sz="2000" dirty="0">
                <a:ea typeface="Times New Roman" panose="02020603050405020304" pitchFamily="18" charset="0"/>
              </a:rPr>
              <a:t> </a:t>
            </a:r>
            <a:r>
              <a:rPr lang="en-GB" sz="2000" dirty="0" err="1">
                <a:ea typeface="Times New Roman" panose="02020603050405020304" pitchFamily="18" charset="0"/>
              </a:rPr>
              <a:t>Termoenergética</a:t>
            </a:r>
            <a:endParaRPr lang="en-GB" sz="2000" dirty="0">
              <a:ea typeface="Times New Roman" panose="02020603050405020304" pitchFamily="18" charset="0"/>
            </a:endParaRPr>
          </a:p>
          <a:p>
            <a:pPr marL="0" indent="0">
              <a:buNone/>
            </a:pPr>
            <a:r>
              <a:rPr lang="en-GB" sz="2000" dirty="0">
                <a:ea typeface="Times New Roman" panose="02020603050405020304" pitchFamily="18" charset="0"/>
              </a:rPr>
              <a:t> </a:t>
            </a:r>
          </a:p>
          <a:p>
            <a:pPr marL="0" indent="0" algn="just">
              <a:spcAft>
                <a:spcPts val="300"/>
              </a:spcAft>
              <a:buNone/>
            </a:pPr>
            <a:endParaRPr lang="en-GB" sz="2000" u="sng" dirty="0">
              <a:solidFill>
                <a:srgbClr val="0000FF"/>
              </a:solidFill>
              <a:ea typeface="Times New Roman" panose="02020603050405020304" pitchFamily="18" charset="0"/>
              <a:hlinkClick r:id="rId2"/>
            </a:endParaRPr>
          </a:p>
          <a:p>
            <a:pPr marL="0" indent="0" algn="just">
              <a:spcAft>
                <a:spcPts val="300"/>
              </a:spcAft>
              <a:buNone/>
            </a:pPr>
            <a:r>
              <a:rPr lang="en-GB" sz="2000" u="sng" dirty="0">
                <a:solidFill>
                  <a:srgbClr val="0000FF"/>
                </a:solidFill>
                <a:ea typeface="Times New Roman" panose="02020603050405020304" pitchFamily="18" charset="0"/>
                <a:hlinkClick r:id="rId2"/>
              </a:rPr>
              <a:t>https://orcid.org/0000-0002-1339-7049</a:t>
            </a:r>
            <a:endParaRPr lang="en-GB" sz="2000" u="sng" dirty="0">
              <a:solidFill>
                <a:srgbClr val="0000FF"/>
              </a:solidFill>
              <a:ea typeface="Times New Roman" panose="02020603050405020304" pitchFamily="18" charset="0"/>
            </a:endParaRPr>
          </a:p>
          <a:p>
            <a:pPr marL="0" indent="0" algn="just">
              <a:spcAft>
                <a:spcPts val="300"/>
              </a:spcAft>
              <a:buNone/>
            </a:pPr>
            <a:r>
              <a:rPr lang="en-GB" sz="2000" u="sng" dirty="0">
                <a:solidFill>
                  <a:srgbClr val="0000FF"/>
                </a:solidFill>
                <a:ea typeface="Times New Roman" panose="02020603050405020304" pitchFamily="18" charset="0"/>
              </a:rPr>
              <a:t>https://www.linkedin.com/in/mikel-lumbreras-mugaguren-79b3b5167/</a:t>
            </a:r>
          </a:p>
        </p:txBody>
      </p:sp>
      <p:pic>
        <p:nvPicPr>
          <p:cNvPr id="5" name="Imagen 4" descr="imagen de perfil"/>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9779" y="0"/>
            <a:ext cx="1992221" cy="1987573"/>
          </a:xfrm>
          <a:prstGeom prst="rect">
            <a:avLst/>
          </a:prstGeom>
          <a:noFill/>
          <a:ln>
            <a:noFill/>
          </a:ln>
        </p:spPr>
      </p:pic>
    </p:spTree>
    <p:extLst>
      <p:ext uri="{BB962C8B-B14F-4D97-AF65-F5344CB8AC3E}">
        <p14:creationId xmlns:p14="http://schemas.microsoft.com/office/powerpoint/2010/main" val="30907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p:txBody>
          <a:bodyPr>
            <a:normAutofit fontScale="62500" lnSpcReduction="20000"/>
          </a:bodyPr>
          <a:lstStyle/>
          <a:p>
            <a:pPr marL="0" indent="0">
              <a:buNone/>
            </a:pPr>
            <a:r>
              <a:rPr lang="es-ES" b="1" dirty="0"/>
              <a:t>Dr Roberto GARAY MARTINEZ,</a:t>
            </a:r>
            <a:r>
              <a:rPr lang="es-ES" dirty="0"/>
              <a:t> </a:t>
            </a:r>
            <a:r>
              <a:rPr lang="en-GB" dirty="0" err="1">
                <a:ea typeface="Times New Roman" panose="02020603050405020304" pitchFamily="18" charset="0"/>
              </a:rPr>
              <a:t>Investigador</a:t>
            </a:r>
            <a:r>
              <a:rPr lang="en-GB" dirty="0">
                <a:ea typeface="Times New Roman" panose="02020603050405020304" pitchFamily="18" charset="0"/>
              </a:rPr>
              <a:t> Principal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Física</a:t>
            </a:r>
            <a:r>
              <a:rPr lang="en-GB" dirty="0">
                <a:ea typeface="Times New Roman" panose="02020603050405020304" pitchFamily="18" charset="0"/>
              </a:rPr>
              <a:t> del </a:t>
            </a:r>
            <a:r>
              <a:rPr lang="en-GB" dirty="0" err="1">
                <a:ea typeface="Times New Roman" panose="02020603050405020304" pitchFamily="18" charset="0"/>
              </a:rPr>
              <a:t>Edificio</a:t>
            </a:r>
            <a:r>
              <a:rPr lang="en-GB" dirty="0">
                <a:ea typeface="Times New Roman" panose="02020603050405020304" pitchFamily="18" charset="0"/>
              </a:rPr>
              <a:t> y Gestor de </a:t>
            </a:r>
            <a:r>
              <a:rPr lang="en-GB" dirty="0" err="1">
                <a:ea typeface="Times New Roman" panose="02020603050405020304" pitchFamily="18" charset="0"/>
              </a:rPr>
              <a:t>Proyectos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TECNALIA.</a:t>
            </a:r>
          </a:p>
          <a:p>
            <a:pPr marL="0" indent="0">
              <a:buNone/>
            </a:pPr>
            <a:r>
              <a:rPr lang="en-GB" dirty="0" err="1">
                <a:ea typeface="Times New Roman" panose="02020603050405020304" pitchFamily="18" charset="0"/>
              </a:rPr>
              <a:t>Activo</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caracterización</a:t>
            </a:r>
            <a:r>
              <a:rPr lang="en-GB" dirty="0">
                <a:ea typeface="Times New Roman" panose="02020603050405020304" pitchFamily="18" charset="0"/>
              </a:rPr>
              <a:t> de </a:t>
            </a:r>
            <a:r>
              <a:rPr lang="en-GB" dirty="0" err="1">
                <a:ea typeface="Times New Roman" panose="02020603050405020304" pitchFamily="18" charset="0"/>
              </a:rPr>
              <a:t>edificios</a:t>
            </a:r>
            <a:r>
              <a:rPr lang="en-GB" dirty="0">
                <a:ea typeface="Times New Roman" panose="02020603050405020304" pitchFamily="18" charset="0"/>
              </a:rPr>
              <a:t> y </a:t>
            </a:r>
            <a:r>
              <a:rPr lang="en-GB" dirty="0" err="1">
                <a:ea typeface="Times New Roman" panose="02020603050405020304" pitchFamily="18" charset="0"/>
              </a:rPr>
              <a:t>sistemas</a:t>
            </a:r>
            <a:r>
              <a:rPr lang="en-GB" dirty="0">
                <a:ea typeface="Times New Roman" panose="02020603050405020304" pitchFamily="18" charset="0"/>
              </a:rPr>
              <a:t> </a:t>
            </a:r>
            <a:r>
              <a:rPr lang="en-GB" dirty="0" err="1">
                <a:ea typeface="Times New Roman" panose="02020603050405020304" pitchFamily="18" charset="0"/>
              </a:rPr>
              <a:t>energéticos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edificación</a:t>
            </a:r>
            <a:r>
              <a:rPr lang="en-GB" dirty="0">
                <a:ea typeface="Times New Roman" panose="02020603050405020304" pitchFamily="18" charset="0"/>
              </a:rPr>
              <a:t> </a:t>
            </a:r>
            <a:r>
              <a:rPr lang="en-GB" dirty="0" err="1">
                <a:ea typeface="Times New Roman" panose="02020603050405020304" pitchFamily="18" charset="0"/>
              </a:rPr>
              <a:t>desde</a:t>
            </a:r>
            <a:r>
              <a:rPr lang="en-GB" dirty="0">
                <a:ea typeface="Times New Roman" panose="02020603050405020304" pitchFamily="18" charset="0"/>
              </a:rPr>
              <a:t> 2008 e </a:t>
            </a:r>
            <a:r>
              <a:rPr lang="en-GB" dirty="0" err="1">
                <a:ea typeface="Times New Roman" panose="02020603050405020304" pitchFamily="18" charset="0"/>
              </a:rPr>
              <a:t>investigador</a:t>
            </a:r>
            <a:r>
              <a:rPr lang="en-GB" dirty="0">
                <a:ea typeface="Times New Roman" panose="02020603050405020304" pitchFamily="18" charset="0"/>
              </a:rPr>
              <a:t> </a:t>
            </a:r>
            <a:r>
              <a:rPr lang="en-GB" dirty="0" err="1">
                <a:ea typeface="Times New Roman" panose="02020603050405020304" pitchFamily="18" charset="0"/>
              </a:rPr>
              <a:t>experimentalista</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infraestructura</a:t>
            </a:r>
            <a:r>
              <a:rPr lang="en-GB" dirty="0">
                <a:ea typeface="Times New Roman" panose="02020603050405020304" pitchFamily="18" charset="0"/>
              </a:rPr>
              <a:t> experimental KUBIK de Tecnalia </a:t>
            </a:r>
            <a:r>
              <a:rPr lang="en-GB" dirty="0" err="1">
                <a:ea typeface="Times New Roman" panose="02020603050405020304" pitchFamily="18" charset="0"/>
              </a:rPr>
              <a:t>desde</a:t>
            </a:r>
            <a:r>
              <a:rPr lang="en-GB" dirty="0">
                <a:ea typeface="Times New Roman" panose="02020603050405020304" pitchFamily="18" charset="0"/>
              </a:rPr>
              <a:t> 2011.</a:t>
            </a:r>
          </a:p>
          <a:p>
            <a:pPr marL="0" indent="0">
              <a:buNone/>
            </a:pPr>
            <a:r>
              <a:rPr lang="en-GB" dirty="0" err="1">
                <a:ea typeface="Times New Roman" panose="02020603050405020304" pitchFamily="18" charset="0"/>
              </a:rPr>
              <a:t>Experto</a:t>
            </a:r>
            <a:r>
              <a:rPr lang="en-GB" dirty="0">
                <a:ea typeface="Times New Roman" panose="02020603050405020304" pitchFamily="18" charset="0"/>
              </a:rPr>
              <a:t> </a:t>
            </a:r>
            <a:r>
              <a:rPr lang="en-GB" dirty="0" err="1">
                <a:ea typeface="Times New Roman" panose="02020603050405020304" pitchFamily="18" charset="0"/>
              </a:rPr>
              <a:t>certificado</a:t>
            </a:r>
            <a:r>
              <a:rPr lang="en-GB" dirty="0">
                <a:ea typeface="Times New Roman" panose="02020603050405020304" pitchFamily="18" charset="0"/>
              </a:rPr>
              <a:t> </a:t>
            </a:r>
            <a:r>
              <a:rPr lang="en-GB" dirty="0" err="1">
                <a:ea typeface="Times New Roman" panose="02020603050405020304" pitchFamily="18" charset="0"/>
              </a:rPr>
              <a:t>como</a:t>
            </a:r>
            <a:r>
              <a:rPr lang="en-GB" dirty="0">
                <a:ea typeface="Times New Roman" panose="02020603050405020304" pitchFamily="18" charset="0"/>
              </a:rPr>
              <a:t> “Certified Energy Manager” (CEM), Certified Energy Auditor” (CEA) and “Certified Measurement &amp; Verification Professional” (CMVP) por la the US Association of Energy Engineers (AEE).</a:t>
            </a:r>
          </a:p>
          <a:p>
            <a:pPr marL="0" indent="0">
              <a:buNone/>
            </a:pPr>
            <a:r>
              <a:rPr lang="en-GB" dirty="0">
                <a:ea typeface="Times New Roman" panose="02020603050405020304" pitchFamily="18" charset="0"/>
              </a:rPr>
              <a:t>Co-</a:t>
            </a:r>
            <a:r>
              <a:rPr lang="en-GB" dirty="0" err="1">
                <a:ea typeface="Times New Roman" panose="02020603050405020304" pitchFamily="18" charset="0"/>
              </a:rPr>
              <a:t>autor</a:t>
            </a:r>
            <a:r>
              <a:rPr lang="en-GB" dirty="0">
                <a:ea typeface="Times New Roman" panose="02020603050405020304" pitchFamily="18" charset="0"/>
              </a:rPr>
              <a:t> de multiples </a:t>
            </a:r>
            <a:r>
              <a:rPr lang="en-GB" dirty="0" err="1">
                <a:ea typeface="Times New Roman" panose="02020603050405020304" pitchFamily="18" charset="0"/>
              </a:rPr>
              <a:t>artículos</a:t>
            </a:r>
            <a:r>
              <a:rPr lang="en-GB" dirty="0">
                <a:ea typeface="Times New Roman" panose="02020603050405020304" pitchFamily="18" charset="0"/>
              </a:rPr>
              <a:t> </a:t>
            </a:r>
            <a:r>
              <a:rPr lang="en-GB" dirty="0" err="1">
                <a:ea typeface="Times New Roman" panose="02020603050405020304" pitchFamily="18" charset="0"/>
              </a:rPr>
              <a:t>científicos</a:t>
            </a:r>
            <a:r>
              <a:rPr lang="en-GB" dirty="0">
                <a:ea typeface="Times New Roman" panose="02020603050405020304" pitchFamily="18" charset="0"/>
              </a:rPr>
              <a:t> (&gt;30, 6 de alto </a:t>
            </a:r>
            <a:r>
              <a:rPr lang="en-GB" dirty="0" err="1">
                <a:ea typeface="Times New Roman" panose="02020603050405020304" pitchFamily="18" charset="0"/>
              </a:rPr>
              <a:t>impacto</a:t>
            </a:r>
            <a:r>
              <a:rPr lang="en-GB" dirty="0">
                <a:ea typeface="Times New Roman" panose="02020603050405020304" pitchFamily="18" charset="0"/>
              </a:rPr>
              <a:t>), </a:t>
            </a:r>
            <a:r>
              <a:rPr lang="en-GB" dirty="0" err="1">
                <a:ea typeface="Times New Roman" panose="02020603050405020304" pitchFamily="18" charset="0"/>
              </a:rPr>
              <a:t>libros</a:t>
            </a:r>
            <a:r>
              <a:rPr lang="en-GB" dirty="0">
                <a:ea typeface="Times New Roman" panose="02020603050405020304" pitchFamily="18" charset="0"/>
              </a:rPr>
              <a:t> (3), </a:t>
            </a:r>
            <a:r>
              <a:rPr lang="en-GB" dirty="0" err="1">
                <a:ea typeface="Times New Roman" panose="02020603050405020304" pitchFamily="18" charset="0"/>
              </a:rPr>
              <a:t>patentes</a:t>
            </a:r>
            <a:r>
              <a:rPr lang="en-GB" dirty="0">
                <a:ea typeface="Times New Roman" panose="02020603050405020304" pitchFamily="18" charset="0"/>
              </a:rPr>
              <a:t> (3), </a:t>
            </a:r>
            <a:r>
              <a:rPr lang="en-GB" dirty="0" err="1">
                <a:ea typeface="Times New Roman" panose="02020603050405020304" pitchFamily="18" charset="0"/>
              </a:rPr>
              <a:t>registros</a:t>
            </a:r>
            <a:r>
              <a:rPr lang="en-GB" dirty="0">
                <a:ea typeface="Times New Roman" panose="02020603050405020304" pitchFamily="18" charset="0"/>
              </a:rPr>
              <a:t> de software (2)  e </a:t>
            </a:r>
            <a:r>
              <a:rPr lang="en-GB" dirty="0" err="1">
                <a:ea typeface="Times New Roman" panose="02020603050405020304" pitchFamily="18" charset="0"/>
              </a:rPr>
              <a:t>informes</a:t>
            </a:r>
            <a:r>
              <a:rPr lang="en-GB" dirty="0">
                <a:ea typeface="Times New Roman" panose="02020603050405020304" pitchFamily="18" charset="0"/>
              </a:rPr>
              <a:t> IEA &amp; CEN (3). </a:t>
            </a:r>
            <a:r>
              <a:rPr lang="en-GB" dirty="0" err="1">
                <a:ea typeface="Times New Roman" panose="02020603050405020304" pitchFamily="18" charset="0"/>
              </a:rPr>
              <a:t>Ocasionalmente</a:t>
            </a:r>
            <a:r>
              <a:rPr lang="en-GB" dirty="0">
                <a:ea typeface="Times New Roman" panose="02020603050405020304" pitchFamily="18" charset="0"/>
              </a:rPr>
              <a:t>, Ponente/</a:t>
            </a:r>
            <a:r>
              <a:rPr lang="en-GB" dirty="0" err="1">
                <a:ea typeface="Times New Roman" panose="02020603050405020304" pitchFamily="18" charset="0"/>
              </a:rPr>
              <a:t>Profesor</a:t>
            </a:r>
            <a:r>
              <a:rPr lang="en-GB" dirty="0">
                <a:ea typeface="Times New Roman" panose="02020603050405020304" pitchFamily="18" charset="0"/>
              </a:rPr>
              <a:t> </a:t>
            </a:r>
            <a:r>
              <a:rPr lang="en-GB" dirty="0" err="1">
                <a:ea typeface="Times New Roman" panose="02020603050405020304" pitchFamily="18" charset="0"/>
              </a:rPr>
              <a:t>invitado</a:t>
            </a:r>
            <a:r>
              <a:rPr lang="en-GB" dirty="0">
                <a:ea typeface="Times New Roman" panose="02020603050405020304" pitchFamily="18" charset="0"/>
              </a:rPr>
              <a:t> (UPV/EHU 2021 </a:t>
            </a:r>
            <a:r>
              <a:rPr lang="en-GB" dirty="0">
                <a:ea typeface="Times New Roman" panose="02020603050405020304" pitchFamily="18" charset="0"/>
                <a:sym typeface="Wingdings" panose="05000000000000000000" pitchFamily="2" charset="2"/>
              </a:rPr>
              <a:t>).</a:t>
            </a:r>
            <a:endParaRPr lang="en-GB" dirty="0">
              <a:ea typeface="Times New Roman" panose="02020603050405020304" pitchFamily="18" charset="0"/>
            </a:endParaRPr>
          </a:p>
          <a:p>
            <a:pPr marL="0" indent="0" algn="just">
              <a:spcAft>
                <a:spcPts val="300"/>
              </a:spcAft>
              <a:buNone/>
            </a:pPr>
            <a:r>
              <a:rPr lang="en-GB" b="1" u="sng" dirty="0">
                <a:ea typeface="Times New Roman" panose="02020603050405020304" pitchFamily="18" charset="0"/>
              </a:rPr>
              <a:t>Ha </a:t>
            </a:r>
            <a:r>
              <a:rPr lang="en-GB" b="1" u="sng" dirty="0" err="1">
                <a:ea typeface="Times New Roman" panose="02020603050405020304" pitchFamily="18" charset="0"/>
              </a:rPr>
              <a:t>participado</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el </a:t>
            </a:r>
            <a:r>
              <a:rPr lang="en-GB" b="1" u="sng" dirty="0" err="1">
                <a:ea typeface="Times New Roman" panose="02020603050405020304" pitchFamily="18" charset="0"/>
              </a:rPr>
              <a:t>diseño</a:t>
            </a:r>
            <a:r>
              <a:rPr lang="en-GB" b="1" u="sng" dirty="0">
                <a:ea typeface="Times New Roman" panose="02020603050405020304" pitchFamily="18" charset="0"/>
              </a:rPr>
              <a:t> de </a:t>
            </a:r>
            <a:r>
              <a:rPr lang="en-GB" b="1" u="sng" dirty="0" err="1">
                <a:ea typeface="Times New Roman" panose="02020603050405020304" pitchFamily="18" charset="0"/>
              </a:rPr>
              <a:t>varios</a:t>
            </a:r>
            <a:r>
              <a:rPr lang="en-GB" b="1" u="sng" dirty="0">
                <a:ea typeface="Times New Roman" panose="02020603050405020304" pitchFamily="18" charset="0"/>
              </a:rPr>
              <a:t> </a:t>
            </a:r>
            <a:r>
              <a:rPr lang="en-GB" b="1" u="sng" dirty="0" err="1">
                <a:ea typeface="Times New Roman" panose="02020603050405020304" pitchFamily="18" charset="0"/>
              </a:rPr>
              <a:t>procesos</a:t>
            </a:r>
            <a:r>
              <a:rPr lang="en-GB" b="1" u="sng" dirty="0">
                <a:ea typeface="Times New Roman" panose="02020603050405020304" pitchFamily="18" charset="0"/>
              </a:rPr>
              <a:t> de </a:t>
            </a:r>
            <a:r>
              <a:rPr lang="en-GB" b="1" u="sng" dirty="0" err="1">
                <a:ea typeface="Times New Roman" panose="02020603050405020304" pitchFamily="18" charset="0"/>
              </a:rPr>
              <a:t>análisis</a:t>
            </a:r>
            <a:r>
              <a:rPr lang="en-GB" b="1" u="sng" dirty="0">
                <a:ea typeface="Times New Roman" panose="02020603050405020304" pitchFamily="18" charset="0"/>
              </a:rPr>
              <a:t> de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basados</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energía</a:t>
            </a:r>
            <a:r>
              <a:rPr lang="en-GB" b="1" u="sng" dirty="0">
                <a:ea typeface="Times New Roman" panose="02020603050405020304" pitchFamily="18" charset="0"/>
              </a:rPr>
              <a:t>. </a:t>
            </a:r>
            <a:r>
              <a:rPr lang="en-GB" b="1" u="sng" dirty="0" err="1">
                <a:ea typeface="Times New Roman" panose="02020603050405020304" pitchFamily="18" charset="0"/>
              </a:rPr>
              <a:t>Trabaja</a:t>
            </a:r>
            <a:r>
              <a:rPr lang="en-GB" b="1" u="sng" dirty="0">
                <a:ea typeface="Times New Roman" panose="02020603050405020304" pitchFamily="18" charset="0"/>
              </a:rPr>
              <a:t> </a:t>
            </a:r>
            <a:r>
              <a:rPr lang="en-GB" b="1" u="sng" dirty="0" err="1">
                <a:ea typeface="Times New Roman" panose="02020603050405020304" pitchFamily="18" charset="0"/>
              </a:rPr>
              <a:t>desde</a:t>
            </a:r>
            <a:r>
              <a:rPr lang="en-GB" b="1" u="sng" dirty="0">
                <a:ea typeface="Times New Roman" panose="02020603050405020304" pitchFamily="18" charset="0"/>
              </a:rPr>
              <a:t> 2017 </a:t>
            </a:r>
            <a:r>
              <a:rPr lang="en-GB" b="1" u="sng" dirty="0" err="1">
                <a:ea typeface="Times New Roman" panose="02020603050405020304" pitchFamily="18" charset="0"/>
              </a:rPr>
              <a:t>sobre</a:t>
            </a:r>
            <a:r>
              <a:rPr lang="en-GB" b="1" u="sng" dirty="0">
                <a:ea typeface="Times New Roman" panose="02020603050405020304" pitchFamily="18" charset="0"/>
              </a:rPr>
              <a:t> un conjunto de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calor</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conectados</a:t>
            </a:r>
            <a:r>
              <a:rPr lang="en-GB" b="1" u="sng" dirty="0">
                <a:ea typeface="Times New Roman" panose="02020603050405020304" pitchFamily="18" charset="0"/>
              </a:rPr>
              <a:t> a la red  de </a:t>
            </a:r>
            <a:r>
              <a:rPr lang="en-GB" b="1" u="sng" dirty="0" err="1">
                <a:ea typeface="Times New Roman" panose="02020603050405020304" pitchFamily="18" charset="0"/>
              </a:rPr>
              <a:t>distrito</a:t>
            </a:r>
            <a:r>
              <a:rPr lang="en-GB" b="1" u="sng" dirty="0">
                <a:ea typeface="Times New Roman" panose="02020603050405020304" pitchFamily="18" charset="0"/>
              </a:rPr>
              <a:t> de Tartu.</a:t>
            </a:r>
          </a:p>
          <a:p>
            <a:pPr marL="0" indent="0" algn="just">
              <a:spcAft>
                <a:spcPts val="300"/>
              </a:spcAft>
              <a:buNone/>
            </a:pPr>
            <a:endParaRPr lang="en-GB" u="sng" dirty="0">
              <a:solidFill>
                <a:srgbClr val="0000FF"/>
              </a:solidFill>
              <a:ea typeface="Times New Roman" panose="02020603050405020304" pitchFamily="18" charset="0"/>
              <a:hlinkClick r:id="rId2"/>
            </a:endParaRPr>
          </a:p>
          <a:p>
            <a:pPr marL="0" indent="0" algn="just">
              <a:spcAft>
                <a:spcPts val="300"/>
              </a:spcAft>
              <a:buNone/>
            </a:pPr>
            <a:r>
              <a:rPr lang="en-GB" u="sng" dirty="0">
                <a:solidFill>
                  <a:srgbClr val="0000FF"/>
                </a:solidFill>
                <a:ea typeface="Times New Roman" panose="02020603050405020304" pitchFamily="18" charset="0"/>
                <a:hlinkClick r:id="rId2"/>
              </a:rPr>
              <a:t>https://orcid.org/0000-0003-2331-6561</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3"/>
              </a:rPr>
              <a:t>linkedin.com/in/</a:t>
            </a:r>
            <a:r>
              <a:rPr lang="en-GB" u="sng" dirty="0" err="1">
                <a:solidFill>
                  <a:srgbClr val="0000FF"/>
                </a:solidFill>
                <a:ea typeface="Times New Roman" panose="02020603050405020304" pitchFamily="18" charset="0"/>
                <a:hlinkClick r:id="rId3"/>
              </a:rPr>
              <a:t>robertogaray</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4"/>
              </a:rPr>
              <a:t>https://robertogaray.com</a:t>
            </a:r>
            <a:endParaRPr lang="en-GB" dirty="0">
              <a:ea typeface="Times New Roman" panose="02020603050405020304" pitchFamily="18" charset="0"/>
            </a:endParaRPr>
          </a:p>
        </p:txBody>
      </p:sp>
      <p:pic>
        <p:nvPicPr>
          <p:cNvPr id="5" name="Imagen 4" descr="Un hombre con lentes y traje&#10;&#10;Descripción generada automáticamente">
            <a:extLst>
              <a:ext uri="{FF2B5EF4-FFF2-40B4-BE49-F238E27FC236}">
                <a16:creationId xmlns:a16="http://schemas.microsoft.com/office/drawing/2014/main" id="{DAC8D888-9DEF-4ED1-9E75-45ED3DE35E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45479" y="0"/>
            <a:ext cx="1846521" cy="1514148"/>
          </a:xfrm>
          <a:prstGeom prst="rect">
            <a:avLst/>
          </a:prstGeom>
        </p:spPr>
      </p:pic>
    </p:spTree>
    <p:extLst>
      <p:ext uri="{BB962C8B-B14F-4D97-AF65-F5344CB8AC3E}">
        <p14:creationId xmlns:p14="http://schemas.microsoft.com/office/powerpoint/2010/main" val="165937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a:xfrm>
            <a:off x="1307870" y="706582"/>
            <a:ext cx="9839498" cy="1579418"/>
          </a:xfrm>
        </p:spPr>
        <p:txBody>
          <a:bodyPr>
            <a:noAutofit/>
          </a:bodyPr>
          <a:lstStyle/>
          <a:p>
            <a:r>
              <a:rPr lang="es-ES" sz="4800" b="1" u="sng" dirty="0"/>
              <a:t>Módulo 4: </a:t>
            </a:r>
            <a:r>
              <a:rPr lang="es-ES" sz="4800" dirty="0"/>
              <a:t>Clusterización No Supervisada y Métodos de Imputación</a:t>
            </a: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770" y="2961903"/>
            <a:ext cx="4162737" cy="2973383"/>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4239" y="2975283"/>
            <a:ext cx="5180006" cy="2960003"/>
          </a:xfrm>
          <a:prstGeom prst="rect">
            <a:avLst/>
          </a:prstGeom>
        </p:spPr>
      </p:pic>
      <p:sp>
        <p:nvSpPr>
          <p:cNvPr id="7" name="Flecha derecha 6"/>
          <p:cNvSpPr/>
          <p:nvPr/>
        </p:nvSpPr>
        <p:spPr>
          <a:xfrm>
            <a:off x="5457547" y="4151869"/>
            <a:ext cx="947651" cy="60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713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Índice Clase 4</a:t>
            </a:r>
          </a:p>
        </p:txBody>
      </p:sp>
      <p:sp>
        <p:nvSpPr>
          <p:cNvPr id="3" name="Marcador de contenido 2"/>
          <p:cNvSpPr>
            <a:spLocks noGrp="1"/>
          </p:cNvSpPr>
          <p:nvPr>
            <p:ph idx="1"/>
          </p:nvPr>
        </p:nvSpPr>
        <p:spPr/>
        <p:txBody>
          <a:bodyPr/>
          <a:lstStyle/>
          <a:p>
            <a:r>
              <a:rPr lang="es-ES" dirty="0"/>
              <a:t>Introducción y Objetivos</a:t>
            </a:r>
          </a:p>
          <a:p>
            <a:r>
              <a:rPr lang="es-ES" dirty="0"/>
              <a:t>Clasificación No-Supervisada vs Supervisada</a:t>
            </a:r>
          </a:p>
          <a:p>
            <a:r>
              <a:rPr lang="es-ES" dirty="0"/>
              <a:t>Identificación de Outliers</a:t>
            </a:r>
          </a:p>
          <a:p>
            <a:r>
              <a:rPr lang="es-ES" dirty="0"/>
              <a:t>Algoritmos Más Comunes de clustering</a:t>
            </a:r>
          </a:p>
          <a:p>
            <a:r>
              <a:rPr lang="es-ES" dirty="0"/>
              <a:t>Validación de clústeres no-supervisados</a:t>
            </a:r>
          </a:p>
          <a:p>
            <a:r>
              <a:rPr lang="es-ES" dirty="0"/>
              <a:t>Extra: Métodos de Imputación</a:t>
            </a:r>
          </a:p>
          <a:p>
            <a:r>
              <a:rPr lang="es-ES" dirty="0"/>
              <a:t>Introducción a la práctica </a:t>
            </a:r>
          </a:p>
        </p:txBody>
      </p:sp>
    </p:spTree>
    <p:extLst>
      <p:ext uri="{BB962C8B-B14F-4D97-AF65-F5344CB8AC3E}">
        <p14:creationId xmlns:p14="http://schemas.microsoft.com/office/powerpoint/2010/main" val="77983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 Módulo 4</a:t>
            </a:r>
          </a:p>
        </p:txBody>
      </p:sp>
      <p:sp>
        <p:nvSpPr>
          <p:cNvPr id="3" name="Marcador de contenido 2"/>
          <p:cNvSpPr>
            <a:spLocks noGrp="1"/>
          </p:cNvSpPr>
          <p:nvPr>
            <p:ph idx="1"/>
          </p:nvPr>
        </p:nvSpPr>
        <p:spPr/>
        <p:txBody>
          <a:bodyPr/>
          <a:lstStyle/>
          <a:p>
            <a:r>
              <a:rPr lang="es-ES" dirty="0"/>
              <a:t>Definir qué es el clustering no-supervisado</a:t>
            </a:r>
          </a:p>
          <a:p>
            <a:r>
              <a:rPr lang="es-ES" dirty="0"/>
              <a:t>Ver los algoritmos más comunes</a:t>
            </a:r>
          </a:p>
          <a:p>
            <a:r>
              <a:rPr lang="es-ES" dirty="0"/>
              <a:t>Identificar posibles aplicaciones: Identificación de outliers</a:t>
            </a:r>
          </a:p>
          <a:p>
            <a:r>
              <a:rPr lang="es-ES" dirty="0"/>
              <a:t>Estudiar la validación de clústeres no supervisados</a:t>
            </a:r>
          </a:p>
          <a:p>
            <a:r>
              <a:rPr lang="es-ES" dirty="0"/>
              <a:t>Definir qué son los métodos de imputación</a:t>
            </a:r>
          </a:p>
          <a:p>
            <a:endParaRPr lang="es-ES" dirty="0"/>
          </a:p>
          <a:p>
            <a:endParaRPr lang="es-ES" dirty="0"/>
          </a:p>
          <a:p>
            <a:endParaRPr lang="es-ES" dirty="0"/>
          </a:p>
          <a:p>
            <a:endParaRPr lang="es-ES" dirty="0"/>
          </a:p>
        </p:txBody>
      </p:sp>
      <p:pic>
        <p:nvPicPr>
          <p:cNvPr id="2052" name="Picture 4" descr="Objetivos de la comunicación en publicidad - Gestion.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141" y="3632194"/>
            <a:ext cx="33242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76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1915</Words>
  <Application>Microsoft Office PowerPoint</Application>
  <PresentationFormat>Panorámica</PresentationFormat>
  <Paragraphs>188</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30</vt:i4>
      </vt:variant>
    </vt:vector>
  </HeadingPairs>
  <TitlesOfParts>
    <vt:vector size="35" baseType="lpstr">
      <vt:lpstr>Arial</vt:lpstr>
      <vt:lpstr>Calibri</vt:lpstr>
      <vt:lpstr>Calibri Light</vt:lpstr>
      <vt:lpstr>Tema de Office</vt:lpstr>
      <vt:lpstr>1_Tema de Office</vt:lpstr>
      <vt:lpstr>Estudio de consumo de energía mediante métodos de análisis de datos Contexto, métodos de análisis, herramientas y aplicaciones</vt:lpstr>
      <vt:lpstr>Introducción General</vt:lpstr>
      <vt:lpstr>Objetivos</vt:lpstr>
      <vt:lpstr>Estructura del seminario</vt:lpstr>
      <vt:lpstr>Ponentes</vt:lpstr>
      <vt:lpstr>Ponentes</vt:lpstr>
      <vt:lpstr>Módulo 4: Clusterización No Supervisada y Métodos de Imputación</vt:lpstr>
      <vt:lpstr>Índice Clase 4</vt:lpstr>
      <vt:lpstr>Objetivos Módulo 4</vt:lpstr>
      <vt:lpstr>Introducción Clustering No-supervisado</vt:lpstr>
      <vt:lpstr>Introducción Clustering No-supervisado</vt:lpstr>
      <vt:lpstr>Introducción Clustering No-supervisado</vt:lpstr>
      <vt:lpstr>Clustering: Algoritmos Comunes</vt:lpstr>
      <vt:lpstr>Clustering: Algoritmos Comunes</vt:lpstr>
      <vt:lpstr>Identificación de Outliers</vt:lpstr>
      <vt:lpstr>Identificación de Outliers</vt:lpstr>
      <vt:lpstr>Identificación de Outliers</vt:lpstr>
      <vt:lpstr>Identificación de Outliers</vt:lpstr>
      <vt:lpstr>Identificación de Outliers</vt:lpstr>
      <vt:lpstr>Algoritmos más Comunes: K-means </vt:lpstr>
      <vt:lpstr>Algoritmos más Comunes: K-means </vt:lpstr>
      <vt:lpstr>Algoritmos más Comunes: K-medoids (PAM) </vt:lpstr>
      <vt:lpstr>Presentación de PowerPoint</vt:lpstr>
      <vt:lpstr>Cluster Validation Indexes (CVIs)</vt:lpstr>
      <vt:lpstr>Cluster Validation Indexes (CVIs)</vt:lpstr>
      <vt:lpstr>Adicional: Métodos de Imputación</vt:lpstr>
      <vt:lpstr>Adicional: Métodos de Imputación</vt:lpstr>
      <vt:lpstr>Conclusiones Finales</vt:lpstr>
      <vt:lpstr>Concepto Práctica 4 </vt:lpstr>
      <vt:lpstr>Estudio de consumo de energía mediante métodos de análisis de datos Contexto, métodos de análisis, herramientas y aplicaciones</vt:lpstr>
    </vt:vector>
  </TitlesOfParts>
  <Company>UPV/EHU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consumo de energía mediante métodos de análisis de datos Contexto, métodos de análisis, herramientas y aplicaciones</dc:title>
  <dc:creator>Mikel LUMBRERAS</dc:creator>
  <cp:lastModifiedBy>Mikel Lumbreras</cp:lastModifiedBy>
  <cp:revision>30</cp:revision>
  <dcterms:created xsi:type="dcterms:W3CDTF">2021-08-24T09:03:25Z</dcterms:created>
  <dcterms:modified xsi:type="dcterms:W3CDTF">2021-11-08T16:26:19Z</dcterms:modified>
</cp:coreProperties>
</file>