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8" r:id="rId2"/>
    <p:sldId id="282" r:id="rId3"/>
    <p:sldId id="270" r:id="rId4"/>
    <p:sldId id="299" r:id="rId5"/>
    <p:sldId id="271" r:id="rId6"/>
    <p:sldId id="285" r:id="rId7"/>
    <p:sldId id="286" r:id="rId8"/>
    <p:sldId id="283" r:id="rId9"/>
    <p:sldId id="288" r:id="rId10"/>
    <p:sldId id="284" r:id="rId11"/>
    <p:sldId id="287" r:id="rId12"/>
    <p:sldId id="289" r:id="rId13"/>
    <p:sldId id="307" r:id="rId14"/>
    <p:sldId id="275" r:id="rId15"/>
    <p:sldId id="302" r:id="rId16"/>
    <p:sldId id="308" r:id="rId17"/>
    <p:sldId id="311" r:id="rId18"/>
    <p:sldId id="310" r:id="rId19"/>
    <p:sldId id="318" r:id="rId20"/>
    <p:sldId id="309" r:id="rId21"/>
    <p:sldId id="303" r:id="rId22"/>
    <p:sldId id="312" r:id="rId23"/>
    <p:sldId id="313" r:id="rId24"/>
    <p:sldId id="314" r:id="rId25"/>
    <p:sldId id="315" r:id="rId26"/>
    <p:sldId id="317" r:id="rId27"/>
    <p:sldId id="316" r:id="rId28"/>
    <p:sldId id="296" r:id="rId29"/>
    <p:sldId id="305" r:id="rId30"/>
    <p:sldId id="306" r:id="rId31"/>
    <p:sldId id="319" r:id="rId32"/>
    <p:sldId id="320" r:id="rId3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49" autoAdjust="0"/>
    <p:restoredTop sz="94660"/>
  </p:normalViewPr>
  <p:slideViewPr>
    <p:cSldViewPr snapToGrid="0">
      <p:cViewPr>
        <p:scale>
          <a:sx n="150" d="100"/>
          <a:sy n="150" d="100"/>
        </p:scale>
        <p:origin x="108" y="-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379838" y="6356349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14519" y="6356348"/>
            <a:ext cx="720213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24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6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5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59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09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60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59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1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9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451554" y="6351229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  <p:pic>
        <p:nvPicPr>
          <p:cNvPr id="10" name="Imagen 9" descr="C:\Users\mlumbreras001\AppData\Local\Microsoft\Windows\INetCache\Content.MSO\52E5CD36.tmp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330" y="6039014"/>
            <a:ext cx="2413594" cy="634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82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1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15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014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1 Imagen" descr="Escuela de Doctorado_trilingue_positivo_alta.jp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8" y="5973056"/>
            <a:ext cx="2155210" cy="8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5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berto.garay@tecnalia.com" TargetMode="External"/><Relationship Id="rId2" Type="http://schemas.openxmlformats.org/officeDocument/2006/relationships/hyperlink" Target="mailto:mikel.lumbreras@ehu.eu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an_absolute_error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hyperlink" Target="https://stackoverflow.com/questions/40901445/function-to-calculate-r2-r-squared-in-r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latedproject.e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robgaray/PhD_Course_Practice_03.git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7358FC5-0DFC-4396-9893-E44621200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400" dirty="0"/>
              <a:t>Estudio de consumo de energía mediante métodos de análisis de datos</a:t>
            </a:r>
            <a:br>
              <a:rPr lang="es-ES" sz="4400" dirty="0"/>
            </a:br>
            <a:r>
              <a:rPr lang="es-ES" sz="2800" dirty="0"/>
              <a:t>Contexto, métodos de análisis, herramientas y aplicaciones</a:t>
            </a:r>
            <a:endParaRPr lang="en-GB" sz="44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BE36759-AD9E-492B-A539-7E3579699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10204"/>
          </a:xfrm>
        </p:spPr>
        <p:txBody>
          <a:bodyPr numCol="2">
            <a:normAutofit/>
          </a:bodyPr>
          <a:lstStyle/>
          <a:p>
            <a:pPr algn="l"/>
            <a:r>
              <a:rPr lang="es-ES" sz="2000" dirty="0"/>
              <a:t>Mikel Lumbreras Mugaguren</a:t>
            </a:r>
          </a:p>
          <a:p>
            <a:pPr algn="l"/>
            <a:r>
              <a:rPr lang="es-ES" sz="2000" dirty="0"/>
              <a:t>946014985</a:t>
            </a:r>
          </a:p>
          <a:p>
            <a:pPr algn="l"/>
            <a:r>
              <a:rPr lang="es-ES" sz="2000" dirty="0" err="1">
                <a:hlinkClick r:id="rId2"/>
              </a:rPr>
              <a:t>mikel.lumbreras@ehu.eus</a:t>
            </a:r>
            <a:endParaRPr lang="es-ES" sz="2000" dirty="0"/>
          </a:p>
          <a:p>
            <a:pPr algn="l"/>
            <a:r>
              <a:rPr lang="es-ES" sz="2000" dirty="0"/>
              <a:t>Roberto Garay Martinez</a:t>
            </a:r>
          </a:p>
          <a:p>
            <a:pPr algn="l"/>
            <a:r>
              <a:rPr lang="es-ES" sz="2000" dirty="0"/>
              <a:t>667 178 958</a:t>
            </a:r>
          </a:p>
          <a:p>
            <a:pPr algn="l"/>
            <a:r>
              <a:rPr lang="es-ES" sz="2000" dirty="0">
                <a:hlinkClick r:id="rId3"/>
              </a:rPr>
              <a:t>roberto.garay@tecnalia.com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1608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B7978-0D0E-4868-96DE-6FD40CBB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Crear un proyecto nuevo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10746-6799-4FA5-B383-26DBA9693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851400" cy="4014736"/>
          </a:xfrm>
        </p:spPr>
        <p:txBody>
          <a:bodyPr/>
          <a:lstStyle/>
          <a:p>
            <a:r>
              <a:rPr lang="es-ES" dirty="0"/>
              <a:t>File&gt;New Project</a:t>
            </a:r>
          </a:p>
          <a:p>
            <a:r>
              <a:rPr lang="es-ES" dirty="0" err="1"/>
              <a:t>Existing</a:t>
            </a:r>
            <a:r>
              <a:rPr lang="es-ES" dirty="0"/>
              <a:t> </a:t>
            </a:r>
            <a:r>
              <a:rPr lang="es-ES" dirty="0" err="1"/>
              <a:t>Directory</a:t>
            </a:r>
            <a:endParaRPr lang="es-ES" dirty="0"/>
          </a:p>
          <a:p>
            <a:r>
              <a:rPr lang="es-ES" dirty="0"/>
              <a:t>Elegir el directorio que contiene los archivos</a:t>
            </a:r>
          </a:p>
          <a:p>
            <a:r>
              <a:rPr lang="es-ES" dirty="0" err="1"/>
              <a:t>Create</a:t>
            </a:r>
            <a:r>
              <a:rPr lang="es-ES" dirty="0"/>
              <a:t> Project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A121AC-2A22-4D71-A0BA-1ED7DCAE5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0" y="197191"/>
            <a:ext cx="4272351" cy="298699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59B6C3A-1F76-41F8-B886-0E1768034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499" y="3352119"/>
            <a:ext cx="4272351" cy="303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09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Operativa básica [Script 1]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235700" cy="4014736"/>
          </a:xfrm>
        </p:spPr>
        <p:txBody>
          <a:bodyPr/>
          <a:lstStyle/>
          <a:p>
            <a:r>
              <a:rPr lang="es-ES" dirty="0"/>
              <a:t>Utilizar el explorador de archivos Cuadro abajo-derecha</a:t>
            </a:r>
          </a:p>
          <a:p>
            <a:r>
              <a:rPr lang="es-ES" dirty="0"/>
              <a:t>4_Scripts</a:t>
            </a:r>
          </a:p>
          <a:p>
            <a:r>
              <a:rPr lang="es-ES" dirty="0"/>
              <a:t>Elegir Pr01_scrp01.R</a:t>
            </a:r>
          </a:p>
          <a:p>
            <a:r>
              <a:rPr lang="es-ES" dirty="0"/>
              <a:t>Se abrirá el script en el cuadro superior-izquierda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108E3D-7BB0-4A43-A79C-60D74D7D9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83" t="38133" b="7110"/>
          <a:stretch/>
        </p:blipFill>
        <p:spPr>
          <a:xfrm>
            <a:off x="7073900" y="365125"/>
            <a:ext cx="4737099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8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Heating Degree days </a:t>
            </a:r>
            <a:r>
              <a:rPr lang="es-ES" dirty="0"/>
              <a:t>[Script 1]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/>
              <a:t>[SCRIPT1]</a:t>
            </a:r>
          </a:p>
          <a:p>
            <a:pPr marL="342900" indent="-342900">
              <a:buAutoNum type="arabicPeriod"/>
            </a:pPr>
            <a:r>
              <a:rPr lang="es-ES" sz="1600" dirty="0"/>
              <a:t>Apertura de 1 archivo climático</a:t>
            </a:r>
          </a:p>
          <a:p>
            <a:pPr marL="342900" indent="-342900">
              <a:buAutoNum type="arabicPeriod"/>
            </a:pPr>
            <a:r>
              <a:rPr lang="es-ES" sz="1600" dirty="0"/>
              <a:t>Cálculo de Grados-día</a:t>
            </a:r>
          </a:p>
          <a:p>
            <a:pPr marL="342900" indent="-342900">
              <a:buAutoNum type="arabicPeriod"/>
            </a:pPr>
            <a:r>
              <a:rPr lang="es-ES" sz="1600" dirty="0" err="1"/>
              <a:t>Agreación</a:t>
            </a:r>
            <a:r>
              <a:rPr lang="es-ES" sz="1600" dirty="0"/>
              <a:t> mensual</a:t>
            </a:r>
          </a:p>
          <a:p>
            <a:pPr marL="342900" indent="-342900">
              <a:buAutoNum type="arabicPeriod"/>
            </a:pPr>
            <a:r>
              <a:rPr lang="es-ES" sz="1600" dirty="0" err="1"/>
              <a:t>Graficación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54581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11189-F904-439D-BA2C-BFE40DEA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Aggregate</a:t>
            </a:r>
            <a:r>
              <a:rPr lang="es-ES" dirty="0"/>
              <a:t>()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4D9D20-8892-42F1-AC0F-F5F07C39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Función de agregación de R</a:t>
            </a:r>
          </a:p>
          <a:p>
            <a:r>
              <a:rPr lang="es-ES_tradnl" dirty="0"/>
              <a:t>Agrega datos en base a una o varias variables índice</a:t>
            </a:r>
          </a:p>
          <a:p>
            <a:r>
              <a:rPr lang="es-ES_tradnl" dirty="0"/>
              <a:t>Aplica la función que se desee.</a:t>
            </a:r>
          </a:p>
          <a:p>
            <a:pPr lvl="1"/>
            <a:r>
              <a:rPr lang="es-ES_tradnl" dirty="0"/>
              <a:t>Típicamente, </a:t>
            </a:r>
            <a:r>
              <a:rPr lang="es-ES_tradnl" dirty="0" err="1"/>
              <a:t>max</a:t>
            </a:r>
            <a:r>
              <a:rPr lang="es-ES_tradnl" dirty="0"/>
              <a:t>, min, mean, sum</a:t>
            </a:r>
          </a:p>
          <a:p>
            <a:pPr lvl="1"/>
            <a:endParaRPr lang="es-ES_tradnl" dirty="0"/>
          </a:p>
          <a:p>
            <a:pPr marL="0" indent="0">
              <a:buNone/>
            </a:pPr>
            <a:r>
              <a:rPr lang="es-ES" altLang="es-ES" dirty="0" err="1">
                <a:latin typeface="Arial Unicode MS"/>
              </a:rPr>
              <a:t>group_mean</a:t>
            </a:r>
            <a:r>
              <a:rPr lang="es-ES" altLang="es-ES" dirty="0">
                <a:latin typeface="Arial Unicode MS"/>
              </a:rPr>
              <a:t> &lt;- </a:t>
            </a:r>
            <a:r>
              <a:rPr lang="es-ES" altLang="es-ES" dirty="0" err="1">
                <a:latin typeface="Arial Unicode MS"/>
              </a:rPr>
              <a:t>aggregate</a:t>
            </a:r>
            <a:r>
              <a:rPr lang="es-ES" altLang="es-ES" dirty="0">
                <a:latin typeface="Arial Unicode MS"/>
              </a:rPr>
              <a:t>(</a:t>
            </a:r>
            <a:r>
              <a:rPr lang="es-ES" altLang="es-ES" dirty="0" err="1">
                <a:latin typeface="Arial Unicode MS"/>
              </a:rPr>
              <a:t>df$weight</a:t>
            </a:r>
            <a:r>
              <a:rPr lang="es-ES" altLang="es-ES" dirty="0">
                <a:latin typeface="Arial Unicode MS"/>
              </a:rPr>
              <a:t>, </a:t>
            </a:r>
            <a:r>
              <a:rPr lang="es-ES" altLang="es-ES" dirty="0" err="1">
                <a:latin typeface="Arial Unicode MS"/>
              </a:rPr>
              <a:t>list</a:t>
            </a:r>
            <a:r>
              <a:rPr lang="es-ES" altLang="es-ES" dirty="0">
                <a:latin typeface="Arial Unicode MS"/>
              </a:rPr>
              <a:t>(</a:t>
            </a:r>
            <a:r>
              <a:rPr lang="es-ES" altLang="es-ES" dirty="0" err="1">
                <a:latin typeface="Arial Unicode MS"/>
              </a:rPr>
              <a:t>df$feed</a:t>
            </a:r>
            <a:r>
              <a:rPr lang="es-ES" altLang="es-ES" dirty="0">
                <a:latin typeface="Arial Unicode MS"/>
              </a:rPr>
              <a:t>), mean)</a:t>
            </a:r>
          </a:p>
          <a:p>
            <a:pPr marL="0" indent="0">
              <a:buNone/>
            </a:pPr>
            <a:r>
              <a:rPr lang="es-ES" altLang="es-ES" dirty="0" err="1">
                <a:latin typeface="Arial Unicode MS"/>
              </a:rPr>
              <a:t>group_mean</a:t>
            </a:r>
            <a:r>
              <a:rPr lang="es-ES" altLang="es-ES" dirty="0">
                <a:latin typeface="Arial Unicode MS"/>
              </a:rPr>
              <a:t> &lt;- </a:t>
            </a:r>
            <a:r>
              <a:rPr lang="es-ES" altLang="es-ES" dirty="0" err="1">
                <a:latin typeface="Arial Unicode MS"/>
              </a:rPr>
              <a:t>aggregate</a:t>
            </a:r>
            <a:r>
              <a:rPr lang="es-ES" altLang="es-ES" dirty="0">
                <a:latin typeface="Arial Unicode MS"/>
              </a:rPr>
              <a:t>(</a:t>
            </a:r>
            <a:r>
              <a:rPr lang="es-ES" altLang="es-ES" dirty="0" err="1">
                <a:latin typeface="Arial Unicode MS"/>
              </a:rPr>
              <a:t>weight</a:t>
            </a:r>
            <a:r>
              <a:rPr lang="es-ES" altLang="es-ES" dirty="0">
                <a:latin typeface="Arial Unicode MS"/>
              </a:rPr>
              <a:t> ~ </a:t>
            </a:r>
            <a:r>
              <a:rPr lang="es-ES" altLang="es-ES" dirty="0" err="1">
                <a:latin typeface="Arial Unicode MS"/>
              </a:rPr>
              <a:t>feed</a:t>
            </a:r>
            <a:r>
              <a:rPr lang="es-ES" altLang="es-ES" dirty="0">
                <a:latin typeface="Arial Unicode MS"/>
              </a:rPr>
              <a:t>, data = </a:t>
            </a:r>
            <a:r>
              <a:rPr lang="es-ES" altLang="es-ES" dirty="0" err="1">
                <a:latin typeface="Arial Unicode MS"/>
              </a:rPr>
              <a:t>df</a:t>
            </a:r>
            <a:r>
              <a:rPr lang="es-ES" altLang="es-ES" dirty="0">
                <a:latin typeface="Arial Unicode MS"/>
              </a:rPr>
              <a:t>, mean) </a:t>
            </a:r>
            <a:endParaRPr lang="es-ES" altLang="es-E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7166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74757-F0BD-48F2-B31F-C47D318B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Descanso</a:t>
            </a:r>
            <a:endParaRPr lang="en-GB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D81336-D9D5-41C5-9288-3C8CC28D5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75" y="1931988"/>
            <a:ext cx="3248025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62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PRISM </a:t>
            </a:r>
            <a:r>
              <a:rPr lang="es-ES" dirty="0"/>
              <a:t>[Script 2]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/>
              <a:t>[SCRIPT2]</a:t>
            </a:r>
          </a:p>
          <a:p>
            <a:r>
              <a:rPr lang="pt-BR" sz="1600" dirty="0"/>
              <a:t>Cálculo de Grados-Día</a:t>
            </a:r>
          </a:p>
          <a:p>
            <a:r>
              <a:rPr lang="pt-BR" sz="1600" dirty="0"/>
              <a:t>Agregación memsual de Grados-Dia y Cargas térmicas</a:t>
            </a:r>
          </a:p>
          <a:p>
            <a:r>
              <a:rPr lang="pt-BR" sz="1600" dirty="0"/>
              <a:t>PRISM: Regresión</a:t>
            </a:r>
          </a:p>
          <a:p>
            <a:r>
              <a:rPr lang="pt-BR" sz="1600" dirty="0"/>
              <a:t>Proyección de modelos sobre series climáticas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3946089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11189-F904-439D-BA2C-BFE40DEA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lm()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4D9D20-8892-42F1-AC0F-F5F07C39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Función para el cálculo de coeficientes de regresión</a:t>
            </a:r>
          </a:p>
          <a:p>
            <a:endParaRPr lang="es-ES_tradnl" dirty="0"/>
          </a:p>
          <a:p>
            <a:pPr marL="0" indent="0">
              <a:buNone/>
            </a:pP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Summary_month$Load.kWh</a:t>
            </a:r>
            <a:r>
              <a:rPr lang="en-US" dirty="0"/>
              <a:t> ~ </a:t>
            </a:r>
            <a:r>
              <a:rPr lang="en-US" dirty="0" err="1"/>
              <a:t>Summary_month$HDD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Forzando </a:t>
            </a:r>
            <a:r>
              <a:rPr lang="en-US" dirty="0" err="1"/>
              <a:t>intersección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Summary_month$Load.kWh</a:t>
            </a:r>
            <a:r>
              <a:rPr lang="en-US" dirty="0"/>
              <a:t> ~ Summary_month$HDD+0)</a:t>
            </a:r>
            <a:endParaRPr lang="es-ES_tradnl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123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3F28B-5C9A-4383-BBBA-902B64A3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predict</a:t>
            </a:r>
            <a:r>
              <a:rPr lang="es-ES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D7F58E-B2A8-49CF-BACF-BAB8CFC77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/>
              <a:t>Se emplea para aplicar un modelo calibrado sobre otra serie de datos.</a:t>
            </a:r>
          </a:p>
          <a:p>
            <a:pPr marL="514350" indent="-514350">
              <a:buAutoNum type="arabicPeriod"/>
            </a:pPr>
            <a:r>
              <a:rPr lang="es-ES_tradnl" dirty="0"/>
              <a:t>Se predice un modelo.</a:t>
            </a:r>
          </a:p>
          <a:p>
            <a:pPr lvl="1"/>
            <a:r>
              <a:rPr lang="es-ES_tradnl" dirty="0"/>
              <a:t>Datos del año 1</a:t>
            </a:r>
          </a:p>
          <a:p>
            <a:pPr lvl="2"/>
            <a:r>
              <a:rPr lang="es-ES_tradnl" dirty="0"/>
              <a:t>Se conoce el clima y la carga</a:t>
            </a:r>
          </a:p>
          <a:p>
            <a:pPr lvl="1"/>
            <a:r>
              <a:rPr lang="es-ES_tradnl" dirty="0"/>
              <a:t>Se obtienen los coeficientes</a:t>
            </a:r>
          </a:p>
          <a:p>
            <a:pPr lvl="2"/>
            <a:r>
              <a:rPr lang="es-ES_tradnl" dirty="0"/>
              <a:t>Por ejemplo con lm()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 proyecta un modelo</a:t>
            </a:r>
          </a:p>
          <a:p>
            <a:pPr lvl="1"/>
            <a:r>
              <a:rPr lang="es-ES_tradnl" dirty="0"/>
              <a:t>Datos del año 2</a:t>
            </a:r>
          </a:p>
          <a:p>
            <a:pPr lvl="2"/>
            <a:r>
              <a:rPr lang="es-ES_tradnl" dirty="0"/>
              <a:t>Se conoce el clima</a:t>
            </a:r>
          </a:p>
          <a:p>
            <a:pPr lvl="1"/>
            <a:r>
              <a:rPr lang="es-ES_tradnl" dirty="0"/>
              <a:t>Coeficientes obtenidos en el año 1</a:t>
            </a:r>
          </a:p>
          <a:p>
            <a:pPr lvl="1"/>
            <a:r>
              <a:rPr lang="es-ES_tradnl" dirty="0"/>
              <a:t>Se estiman las cargas</a:t>
            </a:r>
          </a:p>
          <a:p>
            <a:pPr lvl="2"/>
            <a:r>
              <a:rPr lang="es-ES_tradnl" dirty="0"/>
              <a:t>Con </a:t>
            </a:r>
            <a:r>
              <a:rPr lang="es-ES_tradnl" dirty="0" err="1"/>
              <a:t>predict</a:t>
            </a:r>
            <a:r>
              <a:rPr lang="es-ES_tradnl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81463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C74DB-4F8A-4CFB-BDF7-DDAB57C0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ighlight>
                  <a:srgbClr val="FFFF00"/>
                </a:highlight>
              </a:rPr>
              <a:t>Grafica Q-t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71C68-6BA6-4627-BF93-1934F26CF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Carga (Q) vs Tiempo (t)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9423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DDC4C-8E59-48AA-9A4F-08F7C598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highlight>
                  <a:srgbClr val="FFFF00"/>
                </a:highlight>
              </a:rPr>
              <a:t>Grafica Q-T</a:t>
            </a:r>
            <a:endParaRPr lang="es-ES" dirty="0">
              <a:highlight>
                <a:srgbClr val="FFFF00"/>
              </a:highligh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71AEFC-292E-45E0-9C61-9AB8AF71D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Carga (Q) vs Temperatura (T)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331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D1C79-9D7B-4016-9388-737BE80E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239717-FE91-4305-91C5-83DC6B507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Análisis climático</a:t>
            </a:r>
          </a:p>
          <a:p>
            <a:pPr lvl="1"/>
            <a:r>
              <a:rPr lang="es-ES" dirty="0"/>
              <a:t>Método de Grados-Día</a:t>
            </a:r>
          </a:p>
          <a:p>
            <a:r>
              <a:rPr lang="es-ES" dirty="0"/>
              <a:t>Análisis energético de edificios</a:t>
            </a:r>
          </a:p>
          <a:p>
            <a:pPr lvl="1"/>
            <a:r>
              <a:rPr lang="es-ES" dirty="0"/>
              <a:t>PRISM</a:t>
            </a:r>
          </a:p>
          <a:p>
            <a:pPr lvl="1"/>
            <a:r>
              <a:rPr lang="es-ES" dirty="0"/>
              <a:t>ASHRAE </a:t>
            </a:r>
            <a:r>
              <a:rPr lang="es-ES" dirty="0" err="1"/>
              <a:t>Changepoint</a:t>
            </a:r>
            <a:endParaRPr lang="es-ES" dirty="0"/>
          </a:p>
          <a:p>
            <a:r>
              <a:rPr lang="es-ES" dirty="0"/>
              <a:t>Variables Relevantes</a:t>
            </a:r>
          </a:p>
        </p:txBody>
      </p:sp>
    </p:spTree>
    <p:extLst>
      <p:ext uri="{BB962C8B-B14F-4D97-AF65-F5344CB8AC3E}">
        <p14:creationId xmlns:p14="http://schemas.microsoft.com/office/powerpoint/2010/main" val="3572222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11189-F904-439D-BA2C-BFE40DEA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ighlight>
                  <a:srgbClr val="FFFF00"/>
                </a:highlight>
              </a:rPr>
              <a:t>Grafica Q-Q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4D9D20-8892-42F1-AC0F-F5F07C39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Carga del modelo (Q) vs Carga real (Q)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6982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ASHRAE Changepoint </a:t>
            </a:r>
            <a:r>
              <a:rPr lang="es-ES" dirty="0"/>
              <a:t>[Script 3]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/>
              <a:t>[SCRIPT3]</a:t>
            </a:r>
          </a:p>
          <a:p>
            <a:r>
              <a:rPr lang="es-ES" sz="1600" dirty="0"/>
              <a:t>Función </a:t>
            </a:r>
            <a:r>
              <a:rPr lang="es-ES" sz="1600" dirty="0" err="1"/>
              <a:t>changepoint</a:t>
            </a:r>
            <a:endParaRPr lang="es-ES" sz="1600" dirty="0"/>
          </a:p>
          <a:p>
            <a:r>
              <a:rPr lang="es-ES" sz="1600" dirty="0"/>
              <a:t>Uso manual de la función</a:t>
            </a:r>
          </a:p>
          <a:p>
            <a:r>
              <a:rPr lang="es-ES" sz="1600" dirty="0"/>
              <a:t>Optimización</a:t>
            </a:r>
          </a:p>
          <a:p>
            <a:r>
              <a:rPr lang="es-ES" sz="1600" dirty="0"/>
              <a:t>Formulación alternativa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3522853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3F28B-5C9A-4383-BBBA-902B64A3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function</a:t>
            </a:r>
            <a:r>
              <a:rPr lang="es-ES" dirty="0"/>
              <a:t>()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6FB961F-A781-4266-9B70-291BEB6DA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0147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err="1"/>
              <a:t>sumario_carga_mes</a:t>
            </a:r>
            <a:r>
              <a:rPr lang="en-GB" dirty="0"/>
              <a:t>&lt;- function(</a:t>
            </a:r>
            <a:r>
              <a:rPr lang="en-GB" dirty="0" err="1"/>
              <a:t>dataset,month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	subset		&lt;- dataset[</a:t>
            </a:r>
            <a:r>
              <a:rPr lang="en-GB" dirty="0" err="1"/>
              <a:t>dataset$Month</a:t>
            </a:r>
            <a:r>
              <a:rPr lang="en-GB" dirty="0"/>
              <a:t>==month,]</a:t>
            </a:r>
          </a:p>
          <a:p>
            <a:pPr marL="0" indent="0">
              <a:buNone/>
            </a:pPr>
            <a:r>
              <a:rPr lang="en-GB" dirty="0"/>
              <a:t>	MIN		&lt;-min(</a:t>
            </a:r>
            <a:r>
              <a:rPr lang="en-GB" dirty="0" err="1"/>
              <a:t>subset$Power.kW</a:t>
            </a:r>
            <a:r>
              <a:rPr lang="en-GB" dirty="0"/>
              <a:t>.)</a:t>
            </a:r>
          </a:p>
          <a:p>
            <a:pPr marL="0" indent="0">
              <a:buNone/>
            </a:pPr>
            <a:r>
              <a:rPr lang="en-GB" dirty="0"/>
              <a:t>	MEAN		&lt;-mean(</a:t>
            </a:r>
            <a:r>
              <a:rPr lang="en-GB" dirty="0" err="1"/>
              <a:t>subset$Power.kW</a:t>
            </a:r>
            <a:r>
              <a:rPr lang="en-GB" dirty="0"/>
              <a:t>.)</a:t>
            </a:r>
          </a:p>
          <a:p>
            <a:pPr marL="0" indent="0">
              <a:buNone/>
            </a:pPr>
            <a:r>
              <a:rPr lang="en-GB" dirty="0"/>
              <a:t>	MAX		&lt;-max(</a:t>
            </a:r>
            <a:r>
              <a:rPr lang="en-GB" dirty="0" err="1"/>
              <a:t>subset$Power.kW</a:t>
            </a:r>
            <a:r>
              <a:rPr lang="en-GB" dirty="0"/>
              <a:t>.)</a:t>
            </a:r>
          </a:p>
          <a:p>
            <a:pPr marL="0" indent="0">
              <a:buNone/>
            </a:pPr>
            <a:r>
              <a:rPr lang="en-GB" dirty="0"/>
              <a:t>	VAR_SALIDA	&lt;-c(MIN, MEAN, MAX)</a:t>
            </a:r>
          </a:p>
          <a:p>
            <a:pPr marL="0" indent="0">
              <a:buNone/>
            </a:pPr>
            <a:r>
              <a:rPr lang="en-GB" dirty="0"/>
              <a:t>	return(VAR_SALIDA)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4EBF576-7C2A-4A81-A92B-D69644060895}"/>
              </a:ext>
            </a:extLst>
          </p:cNvPr>
          <p:cNvSpPr txBox="1"/>
          <p:nvPr/>
        </p:nvSpPr>
        <p:spPr>
          <a:xfrm>
            <a:off x="7810501" y="1155700"/>
            <a:ext cx="43815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2 variables de entrada</a:t>
            </a: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Cálculos intermedios</a:t>
            </a: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Agrupa las variables de salida en un único vector</a:t>
            </a:r>
          </a:p>
          <a:p>
            <a:r>
              <a:rPr lang="es-ES" dirty="0">
                <a:solidFill>
                  <a:srgbClr val="FF0000"/>
                </a:solidFill>
              </a:rPr>
              <a:t>(podría ser un </a:t>
            </a:r>
            <a:r>
              <a:rPr lang="es-ES" dirty="0" err="1">
                <a:solidFill>
                  <a:srgbClr val="FF0000"/>
                </a:solidFill>
              </a:rPr>
              <a:t>dataframe</a:t>
            </a:r>
            <a:r>
              <a:rPr lang="es-ES" dirty="0">
                <a:solidFill>
                  <a:srgbClr val="FF0000"/>
                </a:solidFill>
              </a:rPr>
              <a:t>, lista,…)</a:t>
            </a:r>
          </a:p>
          <a:p>
            <a:endParaRPr lang="es-ES" dirty="0">
              <a:solidFill>
                <a:srgbClr val="FF0000"/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Define la salida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129A38E-D8A2-4B3D-B46A-7EF54551D0BC}"/>
              </a:ext>
            </a:extLst>
          </p:cNvPr>
          <p:cNvCxnSpPr>
            <a:cxnSpLocks/>
          </p:cNvCxnSpPr>
          <p:nvPr/>
        </p:nvCxnSpPr>
        <p:spPr>
          <a:xfrm flipH="1">
            <a:off x="6972300" y="1346200"/>
            <a:ext cx="838201" cy="479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C406935-7187-4369-A38F-10C7FB5E8FC8}"/>
              </a:ext>
            </a:extLst>
          </p:cNvPr>
          <p:cNvCxnSpPr>
            <a:cxnSpLocks/>
          </p:cNvCxnSpPr>
          <p:nvPr/>
        </p:nvCxnSpPr>
        <p:spPr>
          <a:xfrm flipH="1">
            <a:off x="6972300" y="2432050"/>
            <a:ext cx="838202" cy="239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3456F3B-933A-4D92-8F16-5106BDA71F74}"/>
              </a:ext>
            </a:extLst>
          </p:cNvPr>
          <p:cNvCxnSpPr>
            <a:cxnSpLocks/>
          </p:cNvCxnSpPr>
          <p:nvPr/>
        </p:nvCxnSpPr>
        <p:spPr>
          <a:xfrm flipH="1">
            <a:off x="6756400" y="4699000"/>
            <a:ext cx="10541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D45B188-999B-4697-AFEE-2D2E3CD38D64}"/>
              </a:ext>
            </a:extLst>
          </p:cNvPr>
          <p:cNvCxnSpPr>
            <a:cxnSpLocks/>
          </p:cNvCxnSpPr>
          <p:nvPr/>
        </p:nvCxnSpPr>
        <p:spPr>
          <a:xfrm flipH="1" flipV="1">
            <a:off x="4749800" y="5168900"/>
            <a:ext cx="3060701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03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3F28B-5C9A-4383-BBBA-902B64A3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R2 &amp; MAE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D7F58E-B2A8-49CF-BACF-BAB8CFC77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5219193" cy="4014736"/>
          </a:xfrm>
        </p:spPr>
        <p:txBody>
          <a:bodyPr/>
          <a:lstStyle/>
          <a:p>
            <a:r>
              <a:rPr lang="es-ES_tradnl" dirty="0"/>
              <a:t>MAE (Mean Absolute Error)</a:t>
            </a:r>
          </a:p>
          <a:p>
            <a:pPr lvl="1"/>
            <a:r>
              <a:rPr lang="es-ES_tradnl" dirty="0"/>
              <a:t>Indicativo del error global</a:t>
            </a:r>
          </a:p>
          <a:p>
            <a:pPr lvl="1"/>
            <a:endParaRPr lang="es-ES_tradnl" dirty="0"/>
          </a:p>
          <a:p>
            <a:pPr marL="457200" lvl="1" indent="0">
              <a:buNone/>
            </a:pPr>
            <a:endParaRPr lang="es-ES_tradnl" dirty="0"/>
          </a:p>
          <a:p>
            <a:r>
              <a:rPr lang="es-ES_tradnl" dirty="0"/>
              <a:t>R2.</a:t>
            </a:r>
          </a:p>
          <a:p>
            <a:pPr lvl="1"/>
            <a:r>
              <a:rPr lang="es-ES_tradnl" dirty="0"/>
              <a:t>Capacidad del modelo de explicar los datos (0-1)</a:t>
            </a:r>
          </a:p>
          <a:p>
            <a:pPr lvl="1"/>
            <a:r>
              <a:rPr lang="es-ES_tradnl" dirty="0"/>
              <a:t>Indicativo de la dispersión del modelo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362708-3551-4F25-B82D-1A43D4B36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120" y="1825626"/>
            <a:ext cx="5248275" cy="107632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A5EAB84-B29D-420B-A68F-41664F81630E}"/>
              </a:ext>
            </a:extLst>
          </p:cNvPr>
          <p:cNvSpPr/>
          <p:nvPr/>
        </p:nvSpPr>
        <p:spPr>
          <a:xfrm>
            <a:off x="3242500" y="6040288"/>
            <a:ext cx="83535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3"/>
              </a:rPr>
              <a:t>https://en.wikipedia.org/wiki/Mean_absolute_error</a:t>
            </a:r>
            <a:endParaRPr lang="es-ES" dirty="0"/>
          </a:p>
          <a:p>
            <a:r>
              <a:rPr lang="es-ES" dirty="0">
                <a:hlinkClick r:id="rId4"/>
              </a:rPr>
              <a:t>https://stackoverflow.com/questions/40901445/function-to-calculate-r2-r-squared-in-r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BAEC950-2498-4F7F-ADA2-273AC15DA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393" y="3832994"/>
            <a:ext cx="5092002" cy="84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69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3F28B-5C9A-4383-BBBA-902B64A3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quantile</a:t>
            </a:r>
            <a:r>
              <a:rPr lang="es-ES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D7F58E-B2A8-49CF-BACF-BAB8CFC77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Calcula los cuantiles (percentiles) de una muestra</a:t>
            </a:r>
          </a:p>
          <a:p>
            <a:r>
              <a:rPr lang="es-ES_tradnl" dirty="0"/>
              <a:t>Valor que supera una determinada fracción de una muestra</a:t>
            </a:r>
          </a:p>
          <a:p>
            <a:endParaRPr lang="es-ES_tradnl" dirty="0"/>
          </a:p>
          <a:p>
            <a:pPr marL="0" indent="0">
              <a:buNone/>
            </a:pPr>
            <a:r>
              <a:rPr lang="es-ES_tradnl" dirty="0" err="1"/>
              <a:t>quantile</a:t>
            </a:r>
            <a:r>
              <a:rPr lang="es-ES_tradnl" dirty="0"/>
              <a:t> (datos, 0.25) 		valor que supera al 25% de la muestra</a:t>
            </a:r>
            <a:endParaRPr lang="es-ES" dirty="0"/>
          </a:p>
        </p:txBody>
      </p:sp>
      <p:pic>
        <p:nvPicPr>
          <p:cNvPr id="6" name="Imagen 5" descr="Gráfico, Histograma&#10;&#10;Descripción generada automáticamente">
            <a:extLst>
              <a:ext uri="{FF2B5EF4-FFF2-40B4-BE49-F238E27FC236}">
                <a16:creationId xmlns:a16="http://schemas.microsoft.com/office/drawing/2014/main" id="{71F2A0FE-D7DA-4C5F-8C7C-3FDF311FF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69" y="3905302"/>
            <a:ext cx="4399085" cy="274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14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C56BC-4C58-4985-B4CF-5BD46383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>
                <a:highlight>
                  <a:srgbClr val="FFFF00"/>
                </a:highlight>
              </a:rPr>
              <a:t>Changepoint</a:t>
            </a:r>
            <a:endParaRPr lang="es-ES" dirty="0">
              <a:highlight>
                <a:srgbClr val="FFFF00"/>
              </a:highligh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FFB6C1-8FA6-4675-A384-3B599AC3F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4831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DD4B-587B-4451-B139-20B48681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max</a:t>
            </a:r>
            <a:r>
              <a:rPr lang="es-ES_tradnl" dirty="0"/>
              <a:t>() vs </a:t>
            </a:r>
            <a:r>
              <a:rPr lang="es-ES_tradnl" dirty="0" err="1"/>
              <a:t>pmax</a:t>
            </a:r>
            <a:r>
              <a:rPr lang="es-ES_tradnl" dirty="0"/>
              <a:t>()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DE7D79-925A-4B92-9D3C-6DB101081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max</a:t>
            </a:r>
            <a:r>
              <a:rPr lang="es-ES_tradnl" dirty="0"/>
              <a:t>	() 		1 valor máximo de un conjunto de datos</a:t>
            </a:r>
          </a:p>
          <a:p>
            <a:r>
              <a:rPr lang="es-ES_tradnl" dirty="0" err="1"/>
              <a:t>pmax</a:t>
            </a:r>
            <a:r>
              <a:rPr lang="es-ES_tradnl" dirty="0"/>
              <a:t>()</a:t>
            </a:r>
          </a:p>
          <a:p>
            <a:pPr lvl="1"/>
            <a:r>
              <a:rPr lang="es-ES_tradnl" dirty="0"/>
              <a:t>compara 2 vectores de igual longitud</a:t>
            </a:r>
          </a:p>
          <a:p>
            <a:pPr lvl="1"/>
            <a:r>
              <a:rPr lang="es-ES_tradnl" dirty="0"/>
              <a:t>Devuelve un vector</a:t>
            </a:r>
          </a:p>
          <a:p>
            <a:pPr lvl="1"/>
            <a:r>
              <a:rPr lang="es-ES_tradnl" dirty="0"/>
              <a:t>cada valor [i] es igual al valor máximo de las posiciones [i] de los vectores originales</a:t>
            </a:r>
          </a:p>
          <a:p>
            <a:r>
              <a:rPr lang="es-ES_tradnl" dirty="0" err="1"/>
              <a:t>Idem</a:t>
            </a:r>
            <a:r>
              <a:rPr lang="es-ES_tradnl" dirty="0"/>
              <a:t> con min() vs </a:t>
            </a:r>
            <a:r>
              <a:rPr lang="es-ES_tradnl" dirty="0" err="1"/>
              <a:t>pmin</a:t>
            </a:r>
            <a:r>
              <a:rPr lang="es-ES_tradnl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32996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C56BC-4C58-4985-B4CF-5BD46383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highlight>
                  <a:srgbClr val="FFFF00"/>
                </a:highlight>
              </a:rPr>
              <a:t>Formulación alternativa</a:t>
            </a:r>
            <a:endParaRPr lang="es-ES" dirty="0">
              <a:highlight>
                <a:srgbClr val="FFFF00"/>
              </a:highligh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FFB6C1-8FA6-4675-A384-3B599AC3F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9054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74757-F0BD-48F2-B31F-C47D318B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Descanso</a:t>
            </a:r>
            <a:endParaRPr lang="en-GB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D81336-D9D5-41C5-9288-3C8CC28D5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75" y="1931988"/>
            <a:ext cx="3248025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02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</a:t>
            </a:r>
            <a:r>
              <a:rPr lang="en-GB" dirty="0" err="1"/>
              <a:t>Relevantes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>
                <a:highlight>
                  <a:srgbClr val="FFFF00"/>
                </a:highlight>
              </a:rPr>
              <a:t>TEORIA</a:t>
            </a:r>
          </a:p>
        </p:txBody>
      </p:sp>
    </p:spTree>
    <p:extLst>
      <p:ext uri="{BB962C8B-B14F-4D97-AF65-F5344CB8AC3E}">
        <p14:creationId xmlns:p14="http://schemas.microsoft.com/office/powerpoint/2010/main" val="421025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A5980-6C5B-430E-99F4-9AD35A30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  <a:endParaRPr lang="en-GB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A98BFB42-C4FF-482F-B4C8-5104F075E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27987"/>
              </p:ext>
            </p:extLst>
          </p:nvPr>
        </p:nvGraphicFramePr>
        <p:xfrm>
          <a:off x="3771900" y="1151731"/>
          <a:ext cx="656272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849">
                  <a:extLst>
                    <a:ext uri="{9D8B030D-6E8A-4147-A177-3AD203B41FA5}">
                      <a16:colId xmlns:a16="http://schemas.microsoft.com/office/drawing/2014/main" val="52558882"/>
                    </a:ext>
                  </a:extLst>
                </a:gridCol>
                <a:gridCol w="1642451">
                  <a:extLst>
                    <a:ext uri="{9D8B030D-6E8A-4147-A177-3AD203B41FA5}">
                      <a16:colId xmlns:a16="http://schemas.microsoft.com/office/drawing/2014/main" val="62017943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464287355"/>
                    </a:ext>
                  </a:extLst>
                </a:gridCol>
                <a:gridCol w="1133474">
                  <a:extLst>
                    <a:ext uri="{9D8B030D-6E8A-4147-A177-3AD203B41FA5}">
                      <a16:colId xmlns:a16="http://schemas.microsoft.com/office/drawing/2014/main" val="93509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12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Introducción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5’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06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Datos a utilizar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6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Conocimientos prácticos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7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Puesta</a:t>
                      </a:r>
                      <a:r>
                        <a:rPr lang="en-GB" dirty="0"/>
                        <a:t> a punto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5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Heating Degree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Script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97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Script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83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ASHRAE </a:t>
                      </a:r>
                      <a:r>
                        <a:rPr lang="es-ES" dirty="0" err="1">
                          <a:effectLst/>
                        </a:rPr>
                        <a:t>Changepoint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60’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Script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7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0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Variables Relevantes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7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Script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0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474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48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</a:t>
            </a:r>
            <a:r>
              <a:rPr lang="en-GB" dirty="0" err="1"/>
              <a:t>Relevantes</a:t>
            </a:r>
            <a:r>
              <a:rPr lang="en-GB" dirty="0"/>
              <a:t> </a:t>
            </a:r>
            <a:r>
              <a:rPr lang="es-ES" dirty="0"/>
              <a:t>[Script 4]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/>
              <a:t>[SCRIPT4]</a:t>
            </a:r>
          </a:p>
          <a:p>
            <a:r>
              <a:rPr lang="es-ES" sz="1600" dirty="0"/>
              <a:t>Definición función con Q de corte</a:t>
            </a:r>
          </a:p>
          <a:p>
            <a:r>
              <a:rPr lang="es-ES" sz="1600" dirty="0"/>
              <a:t>Optimización</a:t>
            </a:r>
          </a:p>
          <a:p>
            <a:r>
              <a:rPr lang="es-ES" sz="1600" dirty="0"/>
              <a:t>Definición función con Q de corte multidimensional</a:t>
            </a:r>
          </a:p>
          <a:p>
            <a:r>
              <a:rPr lang="es-ES" sz="1600" dirty="0"/>
              <a:t>Optimización</a:t>
            </a:r>
          </a:p>
        </p:txBody>
      </p:sp>
    </p:spTree>
    <p:extLst>
      <p:ext uri="{BB962C8B-B14F-4D97-AF65-F5344CB8AC3E}">
        <p14:creationId xmlns:p14="http://schemas.microsoft.com/office/powerpoint/2010/main" val="4188609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</a:t>
            </a:r>
            <a:r>
              <a:rPr lang="en-GB" dirty="0" err="1"/>
              <a:t>Relevantes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>
                <a:highlight>
                  <a:srgbClr val="FFFF00"/>
                </a:highlight>
              </a:rPr>
              <a:t>Discusión</a:t>
            </a:r>
          </a:p>
        </p:txBody>
      </p:sp>
    </p:spTree>
    <p:extLst>
      <p:ext uri="{BB962C8B-B14F-4D97-AF65-F5344CB8AC3E}">
        <p14:creationId xmlns:p14="http://schemas.microsoft.com/office/powerpoint/2010/main" val="2752339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68606-69E6-4C7D-B87F-D05B8E15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Agradecimientos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F521F6-13F5-44F3-9FCD-FD0A967D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Los datos empleados en esta práctica han sido recopilados en el marco del proyecto h2020 RELaTED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C1F24FC-2B05-4DA9-B4BF-4138D641FF8A}"/>
              </a:ext>
            </a:extLst>
          </p:cNvPr>
          <p:cNvSpPr txBox="1"/>
          <p:nvPr/>
        </p:nvSpPr>
        <p:spPr>
          <a:xfrm>
            <a:off x="838200" y="4035531"/>
            <a:ext cx="864604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has received funding from the European Union’s Horizon 2020 research and innovation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programme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under grant agreement No 768567.</a:t>
            </a:r>
            <a:endParaRPr lang="es-E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94E0C1A-4A9A-407A-874E-2BA105EF8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82" y="4256096"/>
            <a:ext cx="1405756" cy="943864"/>
          </a:xfrm>
          <a:prstGeom prst="rect">
            <a:avLst/>
          </a:prstGeom>
        </p:spPr>
      </p:pic>
      <p:pic>
        <p:nvPicPr>
          <p:cNvPr id="10" name="Imagen 9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D0234106-D9A8-4B03-BED3-9790CF5DC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06" y="2951864"/>
            <a:ext cx="1428750" cy="5715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34B731-F935-4C1A-843D-439A08F2C473}"/>
              </a:ext>
            </a:extLst>
          </p:cNvPr>
          <p:cNvSpPr txBox="1"/>
          <p:nvPr/>
        </p:nvSpPr>
        <p:spPr>
          <a:xfrm>
            <a:off x="2513962" y="315403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http://www.relatedproject.eu/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47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B3291-C94B-4E2A-97F2-77263CA0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Datos a utilizar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5B4DA3-35DE-4DDC-A773-2B4B75D5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de un </a:t>
            </a:r>
            <a:r>
              <a:rPr lang="en-US" dirty="0" err="1"/>
              <a:t>edificio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Tartu (Estonia)</a:t>
            </a:r>
          </a:p>
          <a:p>
            <a:pPr lvl="1"/>
            <a:r>
              <a:rPr lang="en-US" dirty="0"/>
              <a:t>Carga </a:t>
            </a:r>
            <a:r>
              <a:rPr lang="en-US" dirty="0" err="1"/>
              <a:t>térmica</a:t>
            </a:r>
            <a:r>
              <a:rPr lang="en-US" dirty="0"/>
              <a:t>, </a:t>
            </a:r>
            <a:r>
              <a:rPr lang="en-US" dirty="0" err="1"/>
              <a:t>horaria</a:t>
            </a:r>
            <a:endParaRPr lang="en-US" dirty="0"/>
          </a:p>
          <a:p>
            <a:pPr lvl="1"/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climáticos</a:t>
            </a:r>
            <a:r>
              <a:rPr lang="en-US" dirty="0"/>
              <a:t>, </a:t>
            </a:r>
            <a:r>
              <a:rPr lang="en-US" dirty="0" err="1"/>
              <a:t>horarios</a:t>
            </a:r>
            <a:endParaRPr lang="en-US" dirty="0"/>
          </a:p>
          <a:p>
            <a:pPr lvl="1"/>
            <a:r>
              <a:rPr lang="en-US" dirty="0" err="1"/>
              <a:t>Calendario</a:t>
            </a:r>
            <a:endParaRPr lang="en-US" dirty="0"/>
          </a:p>
          <a:p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86AA993-0560-4DC5-9FE7-15B2DF228C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714"/>
          <a:stretch/>
        </p:blipFill>
        <p:spPr>
          <a:xfrm>
            <a:off x="3594986" y="4307203"/>
            <a:ext cx="8348037" cy="2514601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D6C5038F-2CE9-429D-99DB-805B4834FF12}"/>
              </a:ext>
            </a:extLst>
          </p:cNvPr>
          <p:cNvSpPr/>
          <p:nvPr/>
        </p:nvSpPr>
        <p:spPr>
          <a:xfrm>
            <a:off x="3848986" y="3429000"/>
            <a:ext cx="4412512" cy="3429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Calendario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88C804F-B1D2-4639-AC69-DC2D1C21A7C7}"/>
              </a:ext>
            </a:extLst>
          </p:cNvPr>
          <p:cNvSpPr/>
          <p:nvPr/>
        </p:nvSpPr>
        <p:spPr>
          <a:xfrm>
            <a:off x="9207795" y="3429000"/>
            <a:ext cx="2874269" cy="3429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Clima</a:t>
            </a:r>
          </a:p>
          <a:p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dirty="0" err="1">
                <a:solidFill>
                  <a:srgbClr val="FF0000"/>
                </a:solidFill>
              </a:rPr>
              <a:t>ºC</a:t>
            </a:r>
            <a:r>
              <a:rPr lang="es-ES" dirty="0">
                <a:solidFill>
                  <a:srgbClr val="FF0000"/>
                </a:solidFill>
              </a:rPr>
              <a:t>                                  W/m2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AF5AE3D-5696-462A-88F1-72C667D47748}"/>
              </a:ext>
            </a:extLst>
          </p:cNvPr>
          <p:cNvSpPr/>
          <p:nvPr/>
        </p:nvSpPr>
        <p:spPr>
          <a:xfrm>
            <a:off x="8261498" y="3429000"/>
            <a:ext cx="946298" cy="3429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Carga</a:t>
            </a:r>
          </a:p>
          <a:p>
            <a:r>
              <a:rPr lang="es-ES" dirty="0">
                <a:solidFill>
                  <a:srgbClr val="FF0000"/>
                </a:solidFill>
              </a:rPr>
              <a:t>KW</a:t>
            </a:r>
          </a:p>
          <a:p>
            <a:r>
              <a:rPr lang="es-ES" dirty="0">
                <a:solidFill>
                  <a:srgbClr val="FF0000"/>
                </a:solidFill>
              </a:rPr>
              <a:t>KWh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BE8C3B8-3868-4043-9E95-4220859F3D53}"/>
              </a:ext>
            </a:extLst>
          </p:cNvPr>
          <p:cNvCxnSpPr>
            <a:cxnSpLocks/>
          </p:cNvCxnSpPr>
          <p:nvPr/>
        </p:nvCxnSpPr>
        <p:spPr>
          <a:xfrm>
            <a:off x="4416800" y="5195172"/>
            <a:ext cx="0" cy="10355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6D13161-283D-42EC-B367-9C2847A49482}"/>
              </a:ext>
            </a:extLst>
          </p:cNvPr>
          <p:cNvSpPr txBox="1"/>
          <p:nvPr/>
        </p:nvSpPr>
        <p:spPr>
          <a:xfrm>
            <a:off x="4577252" y="5195172"/>
            <a:ext cx="154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Datos horarios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808FFA9-3FE8-4272-A4F3-196235B885E0}"/>
              </a:ext>
            </a:extLst>
          </p:cNvPr>
          <p:cNvSpPr txBox="1"/>
          <p:nvPr/>
        </p:nvSpPr>
        <p:spPr>
          <a:xfrm>
            <a:off x="4577252" y="5564504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Debería haber 8760h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A308BA2-B310-40CF-B75D-6F87B309B4D3}"/>
              </a:ext>
            </a:extLst>
          </p:cNvPr>
          <p:cNvSpPr txBox="1"/>
          <p:nvPr/>
        </p:nvSpPr>
        <p:spPr>
          <a:xfrm>
            <a:off x="4577252" y="5933836"/>
            <a:ext cx="6097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Pero hay algo de pérdida</a:t>
            </a:r>
          </a:p>
          <a:p>
            <a:r>
              <a:rPr lang="es-ES" dirty="0">
                <a:solidFill>
                  <a:srgbClr val="FF0000"/>
                </a:solidFill>
              </a:rPr>
              <a:t>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421614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5FE76-68E6-4F49-9608-81E17114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Puesta a punto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8886CB-2631-48EE-BE85-8936A1D99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Descargar la información de GITHUB</a:t>
            </a:r>
          </a:p>
          <a:p>
            <a:r>
              <a:rPr lang="es-ES" dirty="0"/>
              <a:t>Volcar la información en el directorio del proyecto</a:t>
            </a:r>
          </a:p>
          <a:p>
            <a:r>
              <a:rPr lang="es-ES" dirty="0"/>
              <a:t>Abrir R Studio</a:t>
            </a:r>
          </a:p>
          <a:p>
            <a:r>
              <a:rPr lang="es-ES" dirty="0"/>
              <a:t>Crear un proyecto nuevo</a:t>
            </a:r>
          </a:p>
          <a:p>
            <a:r>
              <a:rPr lang="es-ES" dirty="0"/>
              <a:t>Operativa básica [Script 1]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9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0DBE4-541E-4EBE-833B-66949AF4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Descargar la información de GITHUB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3797F6-AAB9-4FDB-879F-EF5F5D71C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Acceder a la URL de la práctica</a:t>
            </a:r>
          </a:p>
          <a:p>
            <a:pPr marL="0" indent="0">
              <a:buNone/>
            </a:pPr>
            <a:r>
              <a:rPr lang="es-ES" dirty="0">
                <a:hlinkClick r:id="rId2"/>
              </a:rPr>
              <a:t>https://github.com/robgaray/PhD_Course_Practice_03.git</a:t>
            </a:r>
            <a:endParaRPr lang="es-ES" dirty="0">
              <a:highlight>
                <a:srgbClr val="FFFF00"/>
              </a:highlight>
            </a:endParaRPr>
          </a:p>
          <a:p>
            <a:r>
              <a:rPr lang="es-ES" dirty="0"/>
              <a:t>Descargar material en zip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37469D-96F1-42C2-BBC6-C785D7206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00" y="3429000"/>
            <a:ext cx="10096500" cy="33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4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E6372-E9A3-4DE7-A9B3-39208F0D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Volcar la información en el directorio del proyecto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E766D1-486B-40C2-8D2E-DA7EA6C64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Descomprimir el archivo ZIP descargado en un directorio.</a:t>
            </a:r>
          </a:p>
          <a:p>
            <a:r>
              <a:rPr lang="es-ES" dirty="0"/>
              <a:t>Este directorio será el directorio de trabajo de la práctica.</a:t>
            </a:r>
          </a:p>
          <a:p>
            <a:endParaRPr lang="es-ES" dirty="0"/>
          </a:p>
          <a:p>
            <a:r>
              <a:rPr lang="es-ES" dirty="0"/>
              <a:t>Sugerencia:</a:t>
            </a:r>
          </a:p>
          <a:p>
            <a:pPr lvl="1"/>
            <a:r>
              <a:rPr lang="es-ES" dirty="0"/>
              <a:t>C:/Proyecto_R/Practica_3</a:t>
            </a:r>
          </a:p>
          <a:p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621B9B-919D-49CE-8B15-97A5AF741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857" y="2908299"/>
            <a:ext cx="6541663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6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747B5B5-7463-4174-AFE4-31206673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Abrir R Studio</a:t>
            </a:r>
            <a:endParaRPr lang="en-GB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B5E339A-144B-4C9C-BA53-AC7907E1345C}"/>
              </a:ext>
            </a:extLst>
          </p:cNvPr>
          <p:cNvGrpSpPr/>
          <p:nvPr/>
        </p:nvGrpSpPr>
        <p:grpSpPr>
          <a:xfrm>
            <a:off x="1954619" y="1690688"/>
            <a:ext cx="7582786" cy="4327549"/>
            <a:chOff x="1945394" y="1017638"/>
            <a:chExt cx="9408406" cy="5369443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137D9C7-44F2-4624-8479-699BE7FE2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5394" y="1017638"/>
              <a:ext cx="9408406" cy="5369443"/>
            </a:xfrm>
            <a:prstGeom prst="rect">
              <a:avLst/>
            </a:prstGeom>
          </p:spPr>
        </p:pic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0C527E7D-CF9A-481F-B283-883BA182EF91}"/>
                </a:ext>
              </a:extLst>
            </p:cNvPr>
            <p:cNvSpPr/>
            <p:nvPr/>
          </p:nvSpPr>
          <p:spPr>
            <a:xfrm>
              <a:off x="6096000" y="3923413"/>
              <a:ext cx="1368056" cy="35087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C6FCA3C8-2249-4FF7-815F-8BB6665E7DD7}"/>
                </a:ext>
              </a:extLst>
            </p:cNvPr>
            <p:cNvSpPr/>
            <p:nvPr/>
          </p:nvSpPr>
          <p:spPr>
            <a:xfrm>
              <a:off x="4483395" y="4302900"/>
              <a:ext cx="1368056" cy="35087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756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F3BFB-3973-4E2C-96F4-A715F71D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Abrir R Studio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ACE454-BF5E-4CE7-BC79-0D99F9AF1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783" y="1410158"/>
            <a:ext cx="8564692" cy="459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035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700</TotalTime>
  <Words>944</Words>
  <Application>Microsoft Office PowerPoint</Application>
  <PresentationFormat>Panorámica</PresentationFormat>
  <Paragraphs>208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Arial Unicode MS</vt:lpstr>
      <vt:lpstr>Calibri</vt:lpstr>
      <vt:lpstr>Calibri Light</vt:lpstr>
      <vt:lpstr>Tema de Office</vt:lpstr>
      <vt:lpstr>Estudio de consumo de energía mediante métodos de análisis de datos Contexto, métodos de análisis, herramientas y aplicaciones</vt:lpstr>
      <vt:lpstr>Introducción</vt:lpstr>
      <vt:lpstr>Contenido</vt:lpstr>
      <vt:lpstr>Datos a utilizar</vt:lpstr>
      <vt:lpstr>Puesta a punto</vt:lpstr>
      <vt:lpstr>Descargar la información de GITHUB</vt:lpstr>
      <vt:lpstr>Volcar la información en el directorio del proyecto</vt:lpstr>
      <vt:lpstr>Abrir R Studio</vt:lpstr>
      <vt:lpstr>Abrir R Studio</vt:lpstr>
      <vt:lpstr>Crear un proyecto nuevo</vt:lpstr>
      <vt:lpstr>Operativa básica [Script 1]</vt:lpstr>
      <vt:lpstr>Heating Degree days [Script 1]</vt:lpstr>
      <vt:lpstr>Aggregate()</vt:lpstr>
      <vt:lpstr>Descanso</vt:lpstr>
      <vt:lpstr>PRISM [Script 2]</vt:lpstr>
      <vt:lpstr>lm()</vt:lpstr>
      <vt:lpstr>predict()</vt:lpstr>
      <vt:lpstr>Grafica Q-t</vt:lpstr>
      <vt:lpstr>Grafica Q-T</vt:lpstr>
      <vt:lpstr>Grafica Q-Q</vt:lpstr>
      <vt:lpstr>ASHRAE Changepoint [Script 3]</vt:lpstr>
      <vt:lpstr>function()</vt:lpstr>
      <vt:lpstr>R2 &amp; MAE</vt:lpstr>
      <vt:lpstr>quantile()</vt:lpstr>
      <vt:lpstr>Changepoint</vt:lpstr>
      <vt:lpstr>max() vs pmax()</vt:lpstr>
      <vt:lpstr>Formulación alternativa</vt:lpstr>
      <vt:lpstr>Descanso</vt:lpstr>
      <vt:lpstr>Variables Relevantes</vt:lpstr>
      <vt:lpstr>Variables Relevantes [Script 4]</vt:lpstr>
      <vt:lpstr>Variables Relevantes</vt:lpstr>
      <vt:lpstr>Agradecimientos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Mikel LUMBRERAS</dc:creator>
  <cp:lastModifiedBy>Garay Martinez, Roberto</cp:lastModifiedBy>
  <cp:revision>53</cp:revision>
  <dcterms:created xsi:type="dcterms:W3CDTF">2021-06-07T09:10:22Z</dcterms:created>
  <dcterms:modified xsi:type="dcterms:W3CDTF">2021-10-28T21:19:03Z</dcterms:modified>
</cp:coreProperties>
</file>