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71" r:id="rId5"/>
    <p:sldId id="285" r:id="rId6"/>
    <p:sldId id="286" r:id="rId7"/>
    <p:sldId id="283" r:id="rId8"/>
    <p:sldId id="288" r:id="rId9"/>
    <p:sldId id="284" r:id="rId10"/>
    <p:sldId id="287" r:id="rId11"/>
    <p:sldId id="289" r:id="rId12"/>
    <p:sldId id="272" r:id="rId13"/>
    <p:sldId id="290" r:id="rId14"/>
    <p:sldId id="291" r:id="rId15"/>
    <p:sldId id="292" r:id="rId16"/>
    <p:sldId id="293" r:id="rId17"/>
    <p:sldId id="273" r:id="rId18"/>
    <p:sldId id="274" r:id="rId19"/>
    <p:sldId id="294" r:id="rId20"/>
    <p:sldId id="295" r:id="rId21"/>
    <p:sldId id="275" r:id="rId22"/>
    <p:sldId id="276" r:id="rId23"/>
    <p:sldId id="277" r:id="rId24"/>
    <p:sldId id="296" r:id="rId25"/>
    <p:sldId id="279" r:id="rId26"/>
    <p:sldId id="280" r:id="rId27"/>
    <p:sldId id="281" r:id="rId28"/>
    <p:sldId id="297" r:id="rId29"/>
    <p:sldId id="298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D37C05-C05F-41B8-BE9A-A481DAEE881F}">
          <p14:sldIdLst>
            <p14:sldId id="258"/>
          </p14:sldIdLst>
        </p14:section>
        <p14:section name="02_Contenido &amp; Puesta en Marcha" id="{41CE40D1-427F-44C9-B3DF-F2CB69FF77D2}">
          <p14:sldIdLst>
            <p14:sldId id="282"/>
            <p14:sldId id="270"/>
            <p14:sldId id="271"/>
            <p14:sldId id="285"/>
            <p14:sldId id="286"/>
            <p14:sldId id="283"/>
            <p14:sldId id="288"/>
            <p14:sldId id="284"/>
            <p14:sldId id="287"/>
            <p14:sldId id="289"/>
            <p14:sldId id="272"/>
            <p14:sldId id="290"/>
            <p14:sldId id="291"/>
            <p14:sldId id="292"/>
            <p14:sldId id="293"/>
            <p14:sldId id="273"/>
            <p14:sldId id="274"/>
            <p14:sldId id="294"/>
            <p14:sldId id="295"/>
            <p14:sldId id="275"/>
            <p14:sldId id="276"/>
            <p14:sldId id="277"/>
            <p14:sldId id="296"/>
            <p14:sldId id="279"/>
            <p14:sldId id="280"/>
            <p14:sldId id="281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schools.com/data-types-in-r-tutoria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obgaray/PhD_Course_Practice_01.gi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/>
              <a:t>4_Scripts</a:t>
            </a:r>
          </a:p>
          <a:p>
            <a:r>
              <a:rPr lang="es-ES" dirty="0"/>
              <a:t>Elegir Pr01_scrp901.R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0" indent="0">
              <a:buNone/>
            </a:pPr>
            <a:r>
              <a:rPr lang="es-ES" sz="1600" dirty="0"/>
              <a:t>1. Instalación y activación de librerías</a:t>
            </a:r>
          </a:p>
          <a:p>
            <a:pPr marL="0" indent="0">
              <a:buNone/>
            </a:pPr>
            <a:r>
              <a:rPr lang="es-ES" sz="1600" dirty="0"/>
              <a:t>2. Apertura de 1 archivo CSV</a:t>
            </a:r>
          </a:p>
          <a:p>
            <a:pPr marL="0" indent="0">
              <a:buNone/>
            </a:pPr>
            <a:r>
              <a:rPr lang="es-ES" sz="1600" dirty="0"/>
              <a:t>3. </a:t>
            </a:r>
            <a:r>
              <a:rPr lang="es-ES" sz="1600" dirty="0" err="1"/>
              <a:t>Graficación</a:t>
            </a:r>
            <a:r>
              <a:rPr lang="es-ES" sz="1600" dirty="0"/>
              <a:t> inicial</a:t>
            </a:r>
          </a:p>
          <a:p>
            <a:pPr marL="0" indent="0">
              <a:buNone/>
            </a:pPr>
            <a:r>
              <a:rPr lang="es-ES" sz="1600" dirty="0"/>
              <a:t>4. Sumario de señales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18EFE-99A4-4FFA-88CF-2F0735AE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básica de R/RSTUDIO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FAC7D-C31F-4441-B62C-C7625B9E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R es un lenguaje interpretado</a:t>
            </a:r>
          </a:p>
          <a:p>
            <a:pPr lvl="1"/>
            <a:r>
              <a:rPr lang="es-ES" dirty="0"/>
              <a:t>Se escribe el código y se ejecuta directamente</a:t>
            </a:r>
          </a:p>
          <a:p>
            <a:pPr lvl="1"/>
            <a:r>
              <a:rPr lang="es-ES" dirty="0"/>
              <a:t>Similar a Matlab/Python/…</a:t>
            </a:r>
          </a:p>
          <a:p>
            <a:r>
              <a:rPr lang="es-ES" dirty="0"/>
              <a:t>RSTUDIO es un intérprete gráfico</a:t>
            </a:r>
          </a:p>
          <a:p>
            <a:pPr lvl="1"/>
            <a:r>
              <a:rPr lang="es-ES" dirty="0"/>
              <a:t>4 bloques/cuadros</a:t>
            </a:r>
          </a:p>
          <a:p>
            <a:pPr lvl="2"/>
            <a:r>
              <a:rPr lang="es-ES" dirty="0"/>
              <a:t>Arriba-izquierda: Scripts y Datos</a:t>
            </a:r>
          </a:p>
          <a:p>
            <a:pPr lvl="2"/>
            <a:r>
              <a:rPr lang="es-ES" dirty="0"/>
              <a:t>Arriba-derecha</a:t>
            </a:r>
          </a:p>
          <a:p>
            <a:pPr lvl="3"/>
            <a:r>
              <a:rPr lang="es-ES" dirty="0" err="1"/>
              <a:t>Environment</a:t>
            </a:r>
            <a:r>
              <a:rPr lang="es-ES" dirty="0"/>
              <a:t>. Variables disponibles en memoria</a:t>
            </a:r>
          </a:p>
          <a:p>
            <a:pPr lvl="3"/>
            <a:r>
              <a:rPr lang="es-ES" dirty="0"/>
              <a:t>Otras cosas</a:t>
            </a:r>
          </a:p>
          <a:p>
            <a:pPr lvl="2"/>
            <a:r>
              <a:rPr lang="es-ES" dirty="0"/>
              <a:t>Abajo-izquierda: Consola</a:t>
            </a:r>
          </a:p>
          <a:p>
            <a:pPr lvl="2"/>
            <a:r>
              <a:rPr lang="es-ES" dirty="0"/>
              <a:t>Abajo-derecha</a:t>
            </a:r>
          </a:p>
          <a:p>
            <a:pPr lvl="3"/>
            <a:r>
              <a:rPr lang="es-ES" dirty="0"/>
              <a:t>Explorador de archivos</a:t>
            </a:r>
          </a:p>
          <a:p>
            <a:pPr lvl="3"/>
            <a:r>
              <a:rPr lang="es-ES" dirty="0"/>
              <a:t>Gráficos</a:t>
            </a:r>
          </a:p>
          <a:p>
            <a:pPr lvl="3"/>
            <a:r>
              <a:rPr lang="es-ES" dirty="0"/>
              <a:t>Paquetes</a:t>
            </a:r>
          </a:p>
          <a:p>
            <a:pPr lvl="3"/>
            <a:r>
              <a:rPr lang="es-ES" dirty="0"/>
              <a:t>Ayuda</a:t>
            </a:r>
          </a:p>
          <a:p>
            <a:pPr lvl="1"/>
            <a:r>
              <a:rPr lang="es-ES" dirty="0"/>
              <a:t>(salvo que se reordene)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Arriba-izquierda: Scripts y Datos</a:t>
            </a:r>
          </a:p>
          <a:p>
            <a:pPr lvl="1"/>
            <a:r>
              <a:rPr lang="es-ES" dirty="0"/>
              <a:t>Scripts: bloques de código.</a:t>
            </a:r>
          </a:p>
          <a:p>
            <a:pPr lvl="2"/>
            <a:r>
              <a:rPr lang="es-ES" dirty="0"/>
              <a:t>Se guardan como *.R</a:t>
            </a:r>
          </a:p>
          <a:p>
            <a:pPr lvl="2"/>
            <a:r>
              <a:rPr lang="es-ES" dirty="0"/>
              <a:t>Editables con cualquier editor de texto</a:t>
            </a:r>
          </a:p>
          <a:p>
            <a:pPr lvl="1"/>
            <a:r>
              <a:rPr lang="es-ES" dirty="0"/>
              <a:t>Datos</a:t>
            </a:r>
          </a:p>
          <a:p>
            <a:pPr lvl="2"/>
            <a:r>
              <a:rPr lang="es-ES" dirty="0"/>
              <a:t>Inspector del contenido de un elemento de datos</a:t>
            </a:r>
          </a:p>
          <a:p>
            <a:pPr lvl="2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5C2FEC-02FA-48FC-8A3E-2A02A8C1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98" y="4143307"/>
            <a:ext cx="6027497" cy="26393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14675C-2F72-4BBC-BF14-61105AF0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51" y="4767595"/>
            <a:ext cx="4279517" cy="18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1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Arriba-derecha</a:t>
            </a:r>
          </a:p>
          <a:p>
            <a:pPr lvl="1"/>
            <a:r>
              <a:rPr lang="es-ES" dirty="0" err="1"/>
              <a:t>Environment</a:t>
            </a:r>
            <a:r>
              <a:rPr lang="es-ES" dirty="0"/>
              <a:t>. Variables disponibles en memoria</a:t>
            </a:r>
          </a:p>
          <a:p>
            <a:pPr lvl="1"/>
            <a:r>
              <a:rPr lang="es-ES" dirty="0"/>
              <a:t>Otras cosas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2C932D-3FC1-499A-B473-3233921A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76" y="2965279"/>
            <a:ext cx="760201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Abajo-izquierda: Consola</a:t>
            </a:r>
          </a:p>
          <a:p>
            <a:pPr lvl="1"/>
            <a:r>
              <a:rPr lang="es-ES" dirty="0"/>
              <a:t>Introducción de código a mano (&gt;)</a:t>
            </a:r>
          </a:p>
          <a:p>
            <a:pPr lvl="1"/>
            <a:r>
              <a:rPr lang="es-ES" dirty="0"/>
              <a:t>Historial de código ejecutado</a:t>
            </a:r>
          </a:p>
          <a:p>
            <a:pPr lvl="1"/>
            <a:r>
              <a:rPr lang="es-ES" dirty="0"/>
              <a:t>Resultados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F6FB65-505F-4C97-ADC6-FEC67737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63" y="3618292"/>
            <a:ext cx="913575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5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69EF2-D72E-4CCB-B369-92620EB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RSTUDIO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69DA45D-05F2-4CFF-AD11-A9346F0C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Abajo-derecha</a:t>
            </a:r>
          </a:p>
          <a:p>
            <a:pPr lvl="1"/>
            <a:r>
              <a:rPr lang="es-ES" dirty="0"/>
              <a:t>Explorador de archivos</a:t>
            </a:r>
          </a:p>
          <a:p>
            <a:pPr lvl="1"/>
            <a:r>
              <a:rPr lang="es-ES" dirty="0"/>
              <a:t>Gráficos</a:t>
            </a:r>
          </a:p>
          <a:p>
            <a:pPr lvl="1"/>
            <a:r>
              <a:rPr lang="es-ES" dirty="0"/>
              <a:t>Paquetes</a:t>
            </a:r>
          </a:p>
          <a:p>
            <a:pPr lvl="1"/>
            <a:r>
              <a:rPr lang="es-ES" dirty="0"/>
              <a:t>Ayuda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882796-E7A1-4464-9815-DA2A678B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98" y="220581"/>
            <a:ext cx="4294434" cy="28039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D2E5EA-5C15-48F6-BBF3-4625446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73" y="930792"/>
            <a:ext cx="4035918" cy="3123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6278C0-152B-47C3-86E7-A519106A5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63" y="3024554"/>
            <a:ext cx="4035918" cy="30678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6D729A4-633A-4683-99C3-9AEE689E9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481" y="3711113"/>
            <a:ext cx="4131099" cy="31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A21A0-13F8-47C6-9D6D-5729463D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Subseteado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E35A6-ECA5-4D00-BF40-6A49AD21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1500" dirty="0"/>
              <a:t>[Script 2]</a:t>
            </a:r>
          </a:p>
          <a:p>
            <a:r>
              <a:rPr lang="es-ES" dirty="0"/>
              <a:t>Sumario de cargas de un mes</a:t>
            </a:r>
          </a:p>
          <a:p>
            <a:r>
              <a:rPr lang="es-ES" dirty="0"/>
              <a:t>Sumario de cargas mensual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49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A930C-EE95-4882-A1B2-CFF01181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 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C5221-B9D3-4AF4-9030-26261144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https://digitaschools.com/data-types-in-r-tutorial/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27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E5059F-FAD0-4D83-B385-F0E721D1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8312"/>
            <a:ext cx="9486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3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Presentación de R</a:t>
            </a:r>
          </a:p>
          <a:p>
            <a:r>
              <a:rPr lang="es-ES" dirty="0"/>
              <a:t>Uso básico del software</a:t>
            </a:r>
          </a:p>
          <a:p>
            <a:r>
              <a:rPr lang="es-ES" dirty="0"/>
              <a:t>Aplicaciones a series temporales de energía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(Introducción acelerada)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5619E5-A74E-4E52-9D4F-2F980C84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942755"/>
            <a:ext cx="9601200" cy="49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B3ECB-6D5A-4343-9480-B6C7BB3C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del programa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8BC5D-F725-47E5-9B96-5D4B407C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1500" dirty="0"/>
              <a:t>Script 3</a:t>
            </a:r>
          </a:p>
          <a:p>
            <a:r>
              <a:rPr lang="es-ES" dirty="0"/>
              <a:t>Indexación y acceso a variables</a:t>
            </a:r>
          </a:p>
          <a:p>
            <a:r>
              <a:rPr lang="es-ES" dirty="0"/>
              <a:t>IF</a:t>
            </a:r>
          </a:p>
          <a:p>
            <a:r>
              <a:rPr lang="es-ES" dirty="0"/>
              <a:t>FOR</a:t>
            </a:r>
          </a:p>
          <a:p>
            <a:r>
              <a:rPr lang="es-ES" dirty="0"/>
              <a:t>WHILE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86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820B-0017-4717-A35C-E27F5A1B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Subseteado</a:t>
            </a:r>
            <a:r>
              <a:rPr lang="es-ES" dirty="0"/>
              <a:t> II 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53C29-90AC-4DA5-8F6C-29A4DCF1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1500" dirty="0"/>
              <a:t>Script 4</a:t>
            </a:r>
          </a:p>
          <a:p>
            <a:r>
              <a:rPr lang="es-ES" dirty="0"/>
              <a:t>Sumario de carga de un día de la semana</a:t>
            </a:r>
          </a:p>
          <a:p>
            <a:r>
              <a:rPr lang="es-ES" dirty="0"/>
              <a:t>Sumario de carga de todos los días de la semana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512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1D8E-093D-4443-AC68-D443E30E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Leer y escribir archivos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DB3AD-6429-44D8-A3FD-0822204A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11500" dirty="0"/>
              <a:t>Script 5</a:t>
            </a:r>
          </a:p>
          <a:p>
            <a:r>
              <a:rPr lang="es-ES" dirty="0"/>
              <a:t>Lectura desde archivos CSV</a:t>
            </a:r>
          </a:p>
          <a:p>
            <a:r>
              <a:rPr lang="es-ES" dirty="0"/>
              <a:t>Corrección de archivos</a:t>
            </a:r>
          </a:p>
          <a:p>
            <a:r>
              <a:rPr lang="es-ES" dirty="0"/>
              <a:t>Marcas de tiempo</a:t>
            </a:r>
          </a:p>
          <a:p>
            <a:r>
              <a:rPr lang="es-ES" dirty="0"/>
              <a:t>Cálculos</a:t>
            </a:r>
          </a:p>
          <a:p>
            <a:r>
              <a:rPr lang="es-ES" dirty="0"/>
              <a:t>Escritura de archivos CSV</a:t>
            </a:r>
          </a:p>
          <a:p>
            <a:r>
              <a:rPr lang="es-ES" dirty="0"/>
              <a:t>Archivos 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757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434D-D544-465B-86D3-4A97EFF0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Graficar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B811C-246A-487F-B8A9-BFF92AA6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1500" dirty="0"/>
              <a:t>Script 6</a:t>
            </a:r>
          </a:p>
          <a:p>
            <a:r>
              <a:rPr lang="es-ES" dirty="0"/>
              <a:t>Gráfico de series temporales(carga térmica vs tiempo)</a:t>
            </a:r>
          </a:p>
          <a:p>
            <a:r>
              <a:rPr lang="es-ES" dirty="0"/>
              <a:t>División del </a:t>
            </a:r>
            <a:r>
              <a:rPr lang="es-ES" dirty="0" err="1"/>
              <a:t>area</a:t>
            </a:r>
            <a:r>
              <a:rPr lang="es-ES" dirty="0"/>
              <a:t> gráfica</a:t>
            </a:r>
          </a:p>
          <a:p>
            <a:r>
              <a:rPr lang="es-ES" dirty="0"/>
              <a:t>Gráfico XY</a:t>
            </a:r>
          </a:p>
          <a:p>
            <a:r>
              <a:rPr lang="es-ES" dirty="0" err="1"/>
              <a:t>Boxplot</a:t>
            </a:r>
            <a:endParaRPr lang="es-ES" dirty="0"/>
          </a:p>
          <a:p>
            <a:r>
              <a:rPr lang="es-ES" dirty="0"/>
              <a:t>Gráfico a archivo</a:t>
            </a:r>
          </a:p>
        </p:txBody>
      </p:sp>
    </p:spTree>
    <p:extLst>
      <p:ext uri="{BB962C8B-B14F-4D97-AF65-F5344CB8AC3E}">
        <p14:creationId xmlns:p14="http://schemas.microsoft.com/office/powerpoint/2010/main" val="1050388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6FB5-46C9-4DBC-A955-BF52DD81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CA428-C6BC-477D-AD03-18D942F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código empleado (scripts 1-6) se repite mucho</a:t>
            </a:r>
          </a:p>
          <a:p>
            <a:r>
              <a:rPr lang="es-ES" dirty="0"/>
              <a:t>Las funciones permiten definir bloques de código homogéneo</a:t>
            </a:r>
          </a:p>
          <a:p>
            <a:r>
              <a:rPr lang="es-ES" dirty="0"/>
              <a:t>Permiten:</a:t>
            </a:r>
          </a:p>
          <a:p>
            <a:pPr lvl="1"/>
            <a:r>
              <a:rPr lang="es-ES" dirty="0"/>
              <a:t>Reducir el volumen de código</a:t>
            </a:r>
          </a:p>
          <a:p>
            <a:pPr lvl="1"/>
            <a:r>
              <a:rPr lang="es-ES" dirty="0"/>
              <a:t>Mejorar la comprensión del código</a:t>
            </a:r>
          </a:p>
          <a:p>
            <a:pPr lvl="1"/>
            <a:r>
              <a:rPr lang="es-ES" dirty="0"/>
              <a:t>Incrementan la calidad</a:t>
            </a:r>
          </a:p>
          <a:p>
            <a:r>
              <a:rPr lang="es-ES" dirty="0"/>
              <a:t>Evitan:</a:t>
            </a:r>
          </a:p>
          <a:p>
            <a:pPr lvl="1"/>
            <a:r>
              <a:rPr lang="es-ES" dirty="0"/>
              <a:t>Repetir código</a:t>
            </a:r>
          </a:p>
          <a:p>
            <a:pPr lvl="1"/>
            <a:r>
              <a:rPr lang="es-ES" dirty="0"/>
              <a:t>Errores de transcripción</a:t>
            </a:r>
          </a:p>
          <a:p>
            <a:pPr lvl="1"/>
            <a:r>
              <a:rPr lang="es-ES" dirty="0"/>
              <a:t>Necesidad de propagar cambios menores a un número grande de instancias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38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6FB5-46C9-4DBC-A955-BF52DD81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Funciones. Formato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CA428-C6BC-477D-AD03-18D942F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NOMBRE_FUNCION&lt;- function(VARIABLES_DE_ENTRADA)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CÓDIGO</a:t>
            </a:r>
          </a:p>
          <a:p>
            <a:pPr marL="0" indent="0">
              <a:buNone/>
            </a:pPr>
            <a:r>
              <a:rPr lang="en-GB" dirty="0"/>
              <a:t>	return(VARIABLE_DE_SALIDA)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505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6FB5-46C9-4DBC-A955-BF52DD81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Funciones. Ejemplo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CA428-C6BC-477D-AD03-18D942F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sumario_carga_mes</a:t>
            </a:r>
            <a:r>
              <a:rPr lang="en-GB" dirty="0"/>
              <a:t>&lt;- function(</a:t>
            </a:r>
            <a:r>
              <a:rPr lang="en-GB" dirty="0" err="1"/>
              <a:t>dataset,month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	subset		&lt;- dataset[</a:t>
            </a:r>
            <a:r>
              <a:rPr lang="en-GB" dirty="0" err="1"/>
              <a:t>dataset$Month</a:t>
            </a:r>
            <a:r>
              <a:rPr lang="en-GB" dirty="0"/>
              <a:t>==month,]</a:t>
            </a:r>
          </a:p>
          <a:p>
            <a:pPr marL="0" indent="0">
              <a:buNone/>
            </a:pPr>
            <a:r>
              <a:rPr lang="en-GB" dirty="0"/>
              <a:t>	MIN		&lt;-min(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MEAN		&lt;-mean(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MAX		&lt;-max(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VAR_SALIDA	&lt;-c(MIN, MEAN, MAX)</a:t>
            </a:r>
          </a:p>
          <a:p>
            <a:pPr marL="0" indent="0">
              <a:buNone/>
            </a:pPr>
            <a:r>
              <a:rPr lang="en-GB" dirty="0"/>
              <a:t>	return(VAR_SALIDA)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64EB93-D0D9-478D-8B5F-FC3445E6DDC3}"/>
              </a:ext>
            </a:extLst>
          </p:cNvPr>
          <p:cNvSpPr txBox="1"/>
          <p:nvPr/>
        </p:nvSpPr>
        <p:spPr>
          <a:xfrm>
            <a:off x="7810501" y="1155700"/>
            <a:ext cx="4381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 variables de entrada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Cálculos intermedios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Agrupa las variables de salida en un único vector</a:t>
            </a:r>
          </a:p>
          <a:p>
            <a:r>
              <a:rPr lang="es-ES" dirty="0">
                <a:solidFill>
                  <a:srgbClr val="FF0000"/>
                </a:solidFill>
              </a:rPr>
              <a:t>(podría ser un </a:t>
            </a:r>
            <a:r>
              <a:rPr lang="es-ES" dirty="0" err="1">
                <a:solidFill>
                  <a:srgbClr val="FF0000"/>
                </a:solidFill>
              </a:rPr>
              <a:t>dataframe</a:t>
            </a:r>
            <a:r>
              <a:rPr lang="es-ES" dirty="0">
                <a:solidFill>
                  <a:srgbClr val="FF0000"/>
                </a:solidFill>
              </a:rPr>
              <a:t>, lista,…)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Define la salida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F37CFF3-DB89-4DD1-BABD-AE21988F8E32}"/>
              </a:ext>
            </a:extLst>
          </p:cNvPr>
          <p:cNvCxnSpPr>
            <a:cxnSpLocks/>
          </p:cNvCxnSpPr>
          <p:nvPr/>
        </p:nvCxnSpPr>
        <p:spPr>
          <a:xfrm flipH="1">
            <a:off x="6972300" y="1346200"/>
            <a:ext cx="838201" cy="479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347E2FE-506D-4B1D-9AA7-6799D0EB9E2E}"/>
              </a:ext>
            </a:extLst>
          </p:cNvPr>
          <p:cNvCxnSpPr>
            <a:cxnSpLocks/>
          </p:cNvCxnSpPr>
          <p:nvPr/>
        </p:nvCxnSpPr>
        <p:spPr>
          <a:xfrm flipH="1">
            <a:off x="6972300" y="2432050"/>
            <a:ext cx="838202" cy="23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0815AE5-7622-4855-BE4A-1E186169398D}"/>
              </a:ext>
            </a:extLst>
          </p:cNvPr>
          <p:cNvCxnSpPr>
            <a:cxnSpLocks/>
          </p:cNvCxnSpPr>
          <p:nvPr/>
        </p:nvCxnSpPr>
        <p:spPr>
          <a:xfrm flipH="1">
            <a:off x="6756400" y="4699000"/>
            <a:ext cx="1054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20A4A0D-0055-4EDA-84AE-13DC81D8A840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5168900"/>
            <a:ext cx="3060701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1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98026"/>
              </p:ext>
            </p:extLst>
          </p:nvPr>
        </p:nvGraphicFramePr>
        <p:xfrm>
          <a:off x="3771900" y="1151731"/>
          <a:ext cx="6562724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Puesta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Script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Estructura básica de 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Subseteado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Tipos de datos 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Flujo del programa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Subseteado</a:t>
                      </a:r>
                      <a:r>
                        <a:rPr lang="es-ES" dirty="0"/>
                        <a:t> II 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Leer y escribir archivos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Graficar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30’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Funciones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https://github.com/robgaray/PhD_Course_Practice_01.git</a:t>
            </a:r>
            <a:endParaRPr lang="es-ES" dirty="0">
              <a:highlight>
                <a:srgbClr val="FFFF00"/>
              </a:highlight>
            </a:endParaRP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C:/Proyecto_R/Practica_1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574</TotalTime>
  <Words>760</Words>
  <Application>Microsoft Office PowerPoint</Application>
  <PresentationFormat>Panorámica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Operativa básica [Script 1]</vt:lpstr>
      <vt:lpstr>Estructura básica de R/RSTUDIO</vt:lpstr>
      <vt:lpstr>RSTUDIO</vt:lpstr>
      <vt:lpstr>RSTUDIO</vt:lpstr>
      <vt:lpstr>RSTUDIO</vt:lpstr>
      <vt:lpstr>RSTUDIO</vt:lpstr>
      <vt:lpstr>Subseteado</vt:lpstr>
      <vt:lpstr>Tipos de datos </vt:lpstr>
      <vt:lpstr>Presentación de PowerPoint</vt:lpstr>
      <vt:lpstr>Presentación de PowerPoint</vt:lpstr>
      <vt:lpstr>Descanso</vt:lpstr>
      <vt:lpstr>Flujo del programa</vt:lpstr>
      <vt:lpstr>Subseteado II </vt:lpstr>
      <vt:lpstr>Descanso</vt:lpstr>
      <vt:lpstr>Leer y escribir archivos</vt:lpstr>
      <vt:lpstr>Graficar</vt:lpstr>
      <vt:lpstr>Funciones</vt:lpstr>
      <vt:lpstr>Funciones. Formato</vt:lpstr>
      <vt:lpstr>Funciones. Ejemplo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42</cp:revision>
  <dcterms:created xsi:type="dcterms:W3CDTF">2021-06-07T09:10:22Z</dcterms:created>
  <dcterms:modified xsi:type="dcterms:W3CDTF">2021-10-27T20:30:59Z</dcterms:modified>
</cp:coreProperties>
</file>