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301" r:id="rId6"/>
    <p:sldId id="271" r:id="rId7"/>
    <p:sldId id="285" r:id="rId8"/>
    <p:sldId id="286" r:id="rId9"/>
    <p:sldId id="283" r:id="rId10"/>
    <p:sldId id="288" r:id="rId11"/>
    <p:sldId id="284" r:id="rId12"/>
    <p:sldId id="287" r:id="rId13"/>
    <p:sldId id="289" r:id="rId14"/>
    <p:sldId id="307" r:id="rId15"/>
    <p:sldId id="275" r:id="rId16"/>
    <p:sldId id="302" r:id="rId17"/>
    <p:sldId id="308" r:id="rId18"/>
    <p:sldId id="311" r:id="rId19"/>
    <p:sldId id="310" r:id="rId20"/>
    <p:sldId id="318" r:id="rId21"/>
    <p:sldId id="309" r:id="rId22"/>
    <p:sldId id="303" r:id="rId23"/>
    <p:sldId id="312" r:id="rId24"/>
    <p:sldId id="313" r:id="rId25"/>
    <p:sldId id="314" r:id="rId26"/>
    <p:sldId id="315" r:id="rId27"/>
    <p:sldId id="317" r:id="rId28"/>
    <p:sldId id="316" r:id="rId29"/>
    <p:sldId id="296" r:id="rId30"/>
    <p:sldId id="305" r:id="rId31"/>
    <p:sldId id="306" r:id="rId32"/>
    <p:sldId id="319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absolute_err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stackoverflow.com/questions/40901445/function-to-calculate-r2-r-squared-in-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obgaray/PhD_Course_Practice_03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342900" indent="-342900">
              <a:buAutoNum type="arabicPeriod"/>
            </a:pPr>
            <a:r>
              <a:rPr lang="es-ES" sz="1600" dirty="0"/>
              <a:t>Apertura de 1 archivo climático</a:t>
            </a:r>
          </a:p>
          <a:p>
            <a:pPr marL="342900" indent="-342900">
              <a:buAutoNum type="arabicPeriod"/>
            </a:pPr>
            <a:r>
              <a:rPr lang="es-ES" sz="1600" dirty="0"/>
              <a:t>Cálculo de Grados-día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Agreación</a:t>
            </a:r>
            <a:r>
              <a:rPr lang="es-ES" sz="1600" dirty="0"/>
              <a:t> mensual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Graficación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Aggregate</a:t>
            </a:r>
            <a:r>
              <a:rPr lang="es-ES" dirty="0"/>
              <a:t>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Función de agregación de R</a:t>
            </a:r>
          </a:p>
          <a:p>
            <a:r>
              <a:rPr lang="es-ES_tradnl" dirty="0"/>
              <a:t>Agrega datos en base a una o varias variables índice</a:t>
            </a:r>
          </a:p>
          <a:p>
            <a:r>
              <a:rPr lang="es-ES_tradnl" dirty="0"/>
              <a:t>Aplica la función que se desee.</a:t>
            </a:r>
          </a:p>
          <a:p>
            <a:pPr lvl="1"/>
            <a:r>
              <a:rPr lang="es-ES_tradnl" dirty="0"/>
              <a:t>Típicamente, </a:t>
            </a:r>
            <a:r>
              <a:rPr lang="es-ES_tradnl" dirty="0" err="1"/>
              <a:t>max</a:t>
            </a:r>
            <a:r>
              <a:rPr lang="es-ES_tradnl" dirty="0"/>
              <a:t>, min, mean, sum</a:t>
            </a:r>
          </a:p>
          <a:p>
            <a:pPr lvl="1"/>
            <a:endParaRPr lang="es-ES_tradnl" dirty="0"/>
          </a:p>
          <a:p>
            <a:pPr marL="0" indent="0">
              <a:buNone/>
            </a:pPr>
            <a:r>
              <a:rPr lang="es-ES" altLang="es-ES" dirty="0" err="1">
                <a:latin typeface="Arial Unicode MS"/>
              </a:rPr>
              <a:t>group_mean</a:t>
            </a:r>
            <a:r>
              <a:rPr lang="es-ES" altLang="es-ES" dirty="0">
                <a:latin typeface="Arial Unicode MS"/>
              </a:rPr>
              <a:t> &lt;- </a:t>
            </a:r>
            <a:r>
              <a:rPr lang="es-ES" altLang="es-ES" dirty="0" err="1">
                <a:latin typeface="Arial Unicode MS"/>
              </a:rPr>
              <a:t>aggregate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df$weight</a:t>
            </a:r>
            <a:r>
              <a:rPr lang="es-ES" altLang="es-ES" dirty="0">
                <a:latin typeface="Arial Unicode MS"/>
              </a:rPr>
              <a:t>, </a:t>
            </a:r>
            <a:r>
              <a:rPr lang="es-ES" altLang="es-ES" dirty="0" err="1">
                <a:latin typeface="Arial Unicode MS"/>
              </a:rPr>
              <a:t>list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df$feed</a:t>
            </a:r>
            <a:r>
              <a:rPr lang="es-ES" altLang="es-ES" dirty="0">
                <a:latin typeface="Arial Unicode MS"/>
              </a:rPr>
              <a:t>), mean)</a:t>
            </a:r>
          </a:p>
          <a:p>
            <a:pPr marL="0" indent="0">
              <a:buNone/>
            </a:pPr>
            <a:r>
              <a:rPr lang="es-ES" altLang="es-ES" dirty="0" err="1">
                <a:latin typeface="Arial Unicode MS"/>
              </a:rPr>
              <a:t>group_mean</a:t>
            </a:r>
            <a:r>
              <a:rPr lang="es-ES" altLang="es-ES" dirty="0">
                <a:latin typeface="Arial Unicode MS"/>
              </a:rPr>
              <a:t> &lt;- </a:t>
            </a:r>
            <a:r>
              <a:rPr lang="es-ES" altLang="es-ES" dirty="0" err="1">
                <a:latin typeface="Arial Unicode MS"/>
              </a:rPr>
              <a:t>aggregate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weight</a:t>
            </a:r>
            <a:r>
              <a:rPr lang="es-ES" altLang="es-ES" dirty="0">
                <a:latin typeface="Arial Unicode MS"/>
              </a:rPr>
              <a:t> ~ </a:t>
            </a:r>
            <a:r>
              <a:rPr lang="es-ES" altLang="es-ES" dirty="0" err="1">
                <a:latin typeface="Arial Unicode MS"/>
              </a:rPr>
              <a:t>feed</a:t>
            </a:r>
            <a:r>
              <a:rPr lang="es-ES" altLang="es-ES" dirty="0">
                <a:latin typeface="Arial Unicode MS"/>
              </a:rPr>
              <a:t>, data = </a:t>
            </a:r>
            <a:r>
              <a:rPr lang="es-ES" altLang="es-ES" dirty="0" err="1">
                <a:latin typeface="Arial Unicode MS"/>
              </a:rPr>
              <a:t>df</a:t>
            </a:r>
            <a:r>
              <a:rPr lang="es-ES" altLang="es-ES" dirty="0">
                <a:latin typeface="Arial Unicode MS"/>
              </a:rPr>
              <a:t>, mean) </a:t>
            </a:r>
            <a:endParaRPr lang="es-ES" altLang="es-E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6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lm()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Función para el cálculo de coeficientes de regresión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Summary_month$Load.kWh</a:t>
            </a:r>
            <a:r>
              <a:rPr lang="en-US" dirty="0"/>
              <a:t> ~ </a:t>
            </a:r>
            <a:r>
              <a:rPr lang="en-US" dirty="0" err="1"/>
              <a:t>Summary_month$HDD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Forzando </a:t>
            </a:r>
            <a:r>
              <a:rPr lang="en-US" dirty="0" err="1"/>
              <a:t>intersección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Summary_month$Load.kWh</a:t>
            </a:r>
            <a:r>
              <a:rPr lang="en-US" dirty="0"/>
              <a:t> ~ Summary_month$HDD+0)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23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predict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/>
              <a:t>Se emplea para aplicar un modelo calibrado sobre otra serie de datos.</a:t>
            </a:r>
          </a:p>
          <a:p>
            <a:pPr marL="514350" indent="-514350">
              <a:buAutoNum type="arabicPeriod"/>
            </a:pPr>
            <a:r>
              <a:rPr lang="es-ES_tradnl" dirty="0"/>
              <a:t>Se predice un modelo.</a:t>
            </a:r>
          </a:p>
          <a:p>
            <a:pPr lvl="1"/>
            <a:r>
              <a:rPr lang="es-ES_tradnl" dirty="0"/>
              <a:t>Datos del año 1</a:t>
            </a:r>
          </a:p>
          <a:p>
            <a:pPr lvl="2"/>
            <a:r>
              <a:rPr lang="es-ES_tradnl" dirty="0"/>
              <a:t>Se conoce el clima y la carga</a:t>
            </a:r>
          </a:p>
          <a:p>
            <a:pPr lvl="1"/>
            <a:r>
              <a:rPr lang="es-ES_tradnl" dirty="0"/>
              <a:t>Se obtienen los coeficientes</a:t>
            </a:r>
          </a:p>
          <a:p>
            <a:pPr lvl="2"/>
            <a:r>
              <a:rPr lang="es-ES_tradnl" dirty="0"/>
              <a:t>Por ejemplo con lm()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proyecta un modelo</a:t>
            </a:r>
          </a:p>
          <a:p>
            <a:pPr lvl="1"/>
            <a:r>
              <a:rPr lang="es-ES_tradnl" dirty="0"/>
              <a:t>Datos del año 2</a:t>
            </a:r>
          </a:p>
          <a:p>
            <a:pPr lvl="2"/>
            <a:r>
              <a:rPr lang="es-ES_tradnl" dirty="0"/>
              <a:t>Se conoce el clima</a:t>
            </a:r>
          </a:p>
          <a:p>
            <a:pPr lvl="1"/>
            <a:r>
              <a:rPr lang="es-ES_tradnl" dirty="0"/>
              <a:t>Coeficientes obtenidos en el año 1</a:t>
            </a:r>
          </a:p>
          <a:p>
            <a:pPr lvl="1"/>
            <a:r>
              <a:rPr lang="es-ES_tradnl" dirty="0"/>
              <a:t>Se estiman las cargas</a:t>
            </a:r>
          </a:p>
          <a:p>
            <a:pPr lvl="2"/>
            <a:r>
              <a:rPr lang="es-ES_tradnl" dirty="0"/>
              <a:t>Con </a:t>
            </a:r>
            <a:r>
              <a:rPr lang="es-ES_tradnl" dirty="0" err="1"/>
              <a:t>predict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146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74DB-4F8A-4CFB-BDF7-DDAB57C0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1C68-6BA6-4627-BF93-1934F26C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(Q) vs Tiempo (t)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4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DDC4C-8E59-48AA-9A4F-08F7C598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highlight>
                  <a:srgbClr val="FFFF00"/>
                </a:highlight>
              </a:rPr>
              <a:t>Grafica Q-T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1AEFC-292E-45E0-9C61-9AB8AF71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(Q) vs Temperatura (T)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31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Grafica Q-Q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del modelo (Q) vs Carga real (Q)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98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()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FB961F-A781-4266-9B70-291BEB6D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sumario_carga_mes</a:t>
            </a:r>
            <a:r>
              <a:rPr lang="en-GB" dirty="0"/>
              <a:t>&lt;- function(</a:t>
            </a:r>
            <a:r>
              <a:rPr lang="en-GB" dirty="0" err="1"/>
              <a:t>dataset,month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	subset		&lt;- dataset[</a:t>
            </a:r>
            <a:r>
              <a:rPr lang="en-GB" dirty="0" err="1"/>
              <a:t>dataset$Month</a:t>
            </a:r>
            <a:r>
              <a:rPr lang="en-GB" dirty="0"/>
              <a:t>==month,]</a:t>
            </a:r>
          </a:p>
          <a:p>
            <a:pPr marL="0" indent="0">
              <a:buNone/>
            </a:pPr>
            <a:r>
              <a:rPr lang="en-GB" dirty="0"/>
              <a:t>	MIN		&lt;-min(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MEAN		&lt;-mean(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MAX		&lt;-max(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VAR_SALIDA	&lt;-c(MIN, MEAN, MAX)</a:t>
            </a:r>
          </a:p>
          <a:p>
            <a:pPr marL="0" indent="0">
              <a:buNone/>
            </a:pPr>
            <a:r>
              <a:rPr lang="en-GB" dirty="0"/>
              <a:t>	return(VAR_SALIDA)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EBF576-7C2A-4A81-A92B-D69644060895}"/>
              </a:ext>
            </a:extLst>
          </p:cNvPr>
          <p:cNvSpPr txBox="1"/>
          <p:nvPr/>
        </p:nvSpPr>
        <p:spPr>
          <a:xfrm>
            <a:off x="7810501" y="11557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variables de entrada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Cálculos intermedios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Agrupa las variables de salida en un único vector</a:t>
            </a:r>
          </a:p>
          <a:p>
            <a:r>
              <a:rPr lang="es-ES" dirty="0">
                <a:solidFill>
                  <a:srgbClr val="FF0000"/>
                </a:solidFill>
              </a:rPr>
              <a:t>(podría ser un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lista,…)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Define la salida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29A38E-D8A2-4B3D-B46A-7EF54551D0BC}"/>
              </a:ext>
            </a:extLst>
          </p:cNvPr>
          <p:cNvCxnSpPr>
            <a:cxnSpLocks/>
          </p:cNvCxnSpPr>
          <p:nvPr/>
        </p:nvCxnSpPr>
        <p:spPr>
          <a:xfrm flipH="1">
            <a:off x="6972300" y="1346200"/>
            <a:ext cx="838201" cy="47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406935-7187-4369-A38F-10C7FB5E8FC8}"/>
              </a:ext>
            </a:extLst>
          </p:cNvPr>
          <p:cNvCxnSpPr>
            <a:cxnSpLocks/>
          </p:cNvCxnSpPr>
          <p:nvPr/>
        </p:nvCxnSpPr>
        <p:spPr>
          <a:xfrm flipH="1">
            <a:off x="6972300" y="2432050"/>
            <a:ext cx="838202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3456F3B-933A-4D92-8F16-5106BDA71F74}"/>
              </a:ext>
            </a:extLst>
          </p:cNvPr>
          <p:cNvCxnSpPr>
            <a:cxnSpLocks/>
          </p:cNvCxnSpPr>
          <p:nvPr/>
        </p:nvCxnSpPr>
        <p:spPr>
          <a:xfrm flipH="1">
            <a:off x="6756400" y="4699000"/>
            <a:ext cx="1054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45B188-999B-4697-AFEE-2D2E3CD38D64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5168900"/>
            <a:ext cx="3060701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R2 &amp; MAE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19193" cy="4014736"/>
          </a:xfrm>
        </p:spPr>
        <p:txBody>
          <a:bodyPr/>
          <a:lstStyle/>
          <a:p>
            <a:r>
              <a:rPr lang="es-ES_tradnl" dirty="0"/>
              <a:t>MAE (Mean Absolute Error)</a:t>
            </a:r>
          </a:p>
          <a:p>
            <a:pPr lvl="1"/>
            <a:r>
              <a:rPr lang="es-ES_tradnl" dirty="0"/>
              <a:t>Indicativo del error global</a:t>
            </a:r>
          </a:p>
          <a:p>
            <a:pPr lvl="1"/>
            <a:endParaRPr lang="es-ES_tradnl" dirty="0"/>
          </a:p>
          <a:p>
            <a:pPr marL="457200" lvl="1" indent="0">
              <a:buNone/>
            </a:pPr>
            <a:endParaRPr lang="es-ES_tradnl" dirty="0"/>
          </a:p>
          <a:p>
            <a:r>
              <a:rPr lang="es-ES_tradnl" dirty="0"/>
              <a:t>R2.</a:t>
            </a:r>
          </a:p>
          <a:p>
            <a:pPr lvl="1"/>
            <a:r>
              <a:rPr lang="es-ES_tradnl" dirty="0"/>
              <a:t>Capacidad del modelo de explicar los datos (0-1)</a:t>
            </a:r>
          </a:p>
          <a:p>
            <a:pPr lvl="1"/>
            <a:r>
              <a:rPr lang="es-ES_tradnl" dirty="0"/>
              <a:t>Indicativo de la dispersión del modelo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362708-3551-4F25-B82D-1A43D4B3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20" y="1825626"/>
            <a:ext cx="5248275" cy="10763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A5EAB84-B29D-420B-A68F-41664F81630E}"/>
              </a:ext>
            </a:extLst>
          </p:cNvPr>
          <p:cNvSpPr/>
          <p:nvPr/>
        </p:nvSpPr>
        <p:spPr>
          <a:xfrm>
            <a:off x="3242500" y="6040288"/>
            <a:ext cx="8353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https://en.wikipedia.org/wiki/Mean_absolute_error</a:t>
            </a:r>
            <a:endParaRPr lang="es-ES" dirty="0"/>
          </a:p>
          <a:p>
            <a:r>
              <a:rPr lang="es-ES" dirty="0">
                <a:hlinkClick r:id="rId4"/>
              </a:rPr>
              <a:t>https://stackoverflow.com/questions/40901445/function-to-calculate-r2-r-squared-in-r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AEC950-2498-4F7F-ADA2-273AC15DA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393" y="3832994"/>
            <a:ext cx="5092002" cy="8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6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quantile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Calcula los cuantiles (percentiles) de una muestra</a:t>
            </a:r>
          </a:p>
          <a:p>
            <a:r>
              <a:rPr lang="es-ES_tradnl" dirty="0"/>
              <a:t>Valor que supera una determinada fracción de una muestra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err="1"/>
              <a:t>quantile</a:t>
            </a:r>
            <a:r>
              <a:rPr lang="es-ES_tradnl" dirty="0"/>
              <a:t> (datos, 0.25) 		valor que supera al 25% de la muestra</a:t>
            </a:r>
            <a:endParaRPr lang="es-ES" dirty="0"/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71F2A0FE-D7DA-4C5F-8C7C-3FDF311F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9" y="3905302"/>
            <a:ext cx="4399085" cy="2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1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highlight>
                  <a:srgbClr val="FFFF00"/>
                </a:highlight>
              </a:rPr>
              <a:t>Changepoint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83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DD4B-587B-4451-B139-20B48681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max</a:t>
            </a:r>
            <a:r>
              <a:rPr lang="es-ES_tradnl" dirty="0"/>
              <a:t>() vs </a:t>
            </a:r>
            <a:r>
              <a:rPr lang="es-ES_tradnl" dirty="0" err="1"/>
              <a:t>pmax</a:t>
            </a:r>
            <a:r>
              <a:rPr lang="es-ES_tradnl" dirty="0"/>
              <a:t>()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E7D79-925A-4B92-9D3C-6DB10108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max</a:t>
            </a:r>
            <a:r>
              <a:rPr lang="es-ES_tradnl" dirty="0"/>
              <a:t>	() 		1 valor máximo de un conjunto de datos</a:t>
            </a:r>
          </a:p>
          <a:p>
            <a:r>
              <a:rPr lang="es-ES_tradnl" dirty="0" err="1"/>
              <a:t>pmax</a:t>
            </a:r>
            <a:r>
              <a:rPr lang="es-ES_tradnl" dirty="0"/>
              <a:t>()</a:t>
            </a:r>
          </a:p>
          <a:p>
            <a:pPr lvl="1"/>
            <a:r>
              <a:rPr lang="es-ES_tradnl" dirty="0"/>
              <a:t>compara 2 vectores de igual longitud</a:t>
            </a:r>
          </a:p>
          <a:p>
            <a:pPr lvl="1"/>
            <a:r>
              <a:rPr lang="es-ES_tradnl" dirty="0"/>
              <a:t>Devuelve un vector</a:t>
            </a:r>
          </a:p>
          <a:p>
            <a:pPr lvl="1"/>
            <a:r>
              <a:rPr lang="es-ES_tradnl" dirty="0"/>
              <a:t>cada valor [i] es igual al valor máximo de las posiciones [i] de los vectores originales</a:t>
            </a:r>
          </a:p>
          <a:p>
            <a:r>
              <a:rPr lang="es-ES_tradnl" dirty="0" err="1"/>
              <a:t>Idem</a:t>
            </a:r>
            <a:r>
              <a:rPr lang="es-ES_tradnl" dirty="0"/>
              <a:t> con min() vs </a:t>
            </a:r>
            <a:r>
              <a:rPr lang="es-ES_tradnl" dirty="0" err="1"/>
              <a:t>pmin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299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highlight>
                  <a:srgbClr val="FFFF00"/>
                </a:highlight>
              </a:rPr>
              <a:t>Formulación alternativa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054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Discusión</a:t>
            </a:r>
          </a:p>
        </p:txBody>
      </p:sp>
    </p:spTree>
    <p:extLst>
      <p:ext uri="{BB962C8B-B14F-4D97-AF65-F5344CB8AC3E}">
        <p14:creationId xmlns:p14="http://schemas.microsoft.com/office/powerpoint/2010/main" val="27523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edificio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Tartu (Estonia)</a:t>
            </a:r>
          </a:p>
          <a:p>
            <a:pPr lvl="1"/>
            <a:r>
              <a:rPr lang="en-US" dirty="0"/>
              <a:t>Carga </a:t>
            </a:r>
            <a:r>
              <a:rPr lang="en-US" dirty="0" err="1"/>
              <a:t>térmica</a:t>
            </a:r>
            <a:r>
              <a:rPr lang="en-US" dirty="0"/>
              <a:t>, </a:t>
            </a:r>
            <a:r>
              <a:rPr lang="en-US" dirty="0" err="1"/>
              <a:t>horaria</a:t>
            </a:r>
            <a:endParaRPr lang="en-US" dirty="0"/>
          </a:p>
          <a:p>
            <a:pPr lvl="1"/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climáticos</a:t>
            </a:r>
            <a:r>
              <a:rPr lang="en-US" dirty="0"/>
              <a:t>, </a:t>
            </a:r>
            <a:r>
              <a:rPr lang="en-US" dirty="0" err="1"/>
              <a:t>horarios</a:t>
            </a:r>
            <a:endParaRPr lang="en-US" dirty="0"/>
          </a:p>
          <a:p>
            <a:pPr lvl="1"/>
            <a:r>
              <a:rPr lang="en-US" dirty="0" err="1"/>
              <a:t>Calendario</a:t>
            </a:r>
            <a:endParaRPr lang="en-US" dirty="0"/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86AA993-0560-4DC5-9FE7-15B2DF228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14"/>
          <a:stretch/>
        </p:blipFill>
        <p:spPr>
          <a:xfrm>
            <a:off x="3594986" y="4307203"/>
            <a:ext cx="8348037" cy="251460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6C5038F-2CE9-429D-99DB-805B4834FF12}"/>
              </a:ext>
            </a:extLst>
          </p:cNvPr>
          <p:cNvSpPr/>
          <p:nvPr/>
        </p:nvSpPr>
        <p:spPr>
          <a:xfrm>
            <a:off x="3848986" y="3429000"/>
            <a:ext cx="4412512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88C804F-B1D2-4639-AC69-DC2D1C21A7C7}"/>
              </a:ext>
            </a:extLst>
          </p:cNvPr>
          <p:cNvSpPr/>
          <p:nvPr/>
        </p:nvSpPr>
        <p:spPr>
          <a:xfrm>
            <a:off x="9207795" y="3429000"/>
            <a:ext cx="2874269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         W/m2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F5AE3D-5696-462A-88F1-72C667D47748}"/>
              </a:ext>
            </a:extLst>
          </p:cNvPr>
          <p:cNvSpPr/>
          <p:nvPr/>
        </p:nvSpPr>
        <p:spPr>
          <a:xfrm>
            <a:off x="8261498" y="3429000"/>
            <a:ext cx="946298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</a:t>
            </a: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E8C3B8-3868-4043-9E95-4220859F3D53}"/>
              </a:ext>
            </a:extLst>
          </p:cNvPr>
          <p:cNvCxnSpPr>
            <a:cxnSpLocks/>
          </p:cNvCxnSpPr>
          <p:nvPr/>
        </p:nvCxnSpPr>
        <p:spPr>
          <a:xfrm>
            <a:off x="4416800" y="519517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D13161-283D-42EC-B367-9C2847A49482}"/>
              </a:ext>
            </a:extLst>
          </p:cNvPr>
          <p:cNvSpPr txBox="1"/>
          <p:nvPr/>
        </p:nvSpPr>
        <p:spPr>
          <a:xfrm>
            <a:off x="4577252" y="5195172"/>
            <a:ext cx="15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08FFA9-3FE8-4272-A4F3-196235B885E0}"/>
              </a:ext>
            </a:extLst>
          </p:cNvPr>
          <p:cNvSpPr txBox="1"/>
          <p:nvPr/>
        </p:nvSpPr>
        <p:spPr>
          <a:xfrm>
            <a:off x="4577252" y="556450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Debería haber 8760h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308BA2-B310-40CF-B75D-6F87B309B4D3}"/>
              </a:ext>
            </a:extLst>
          </p:cNvPr>
          <p:cNvSpPr txBox="1"/>
          <p:nvPr/>
        </p:nvSpPr>
        <p:spPr>
          <a:xfrm>
            <a:off x="4577252" y="5933836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hay algo de pérdida</a:t>
            </a:r>
          </a:p>
          <a:p>
            <a:r>
              <a:rPr lang="es-ES" dirty="0">
                <a:solidFill>
                  <a:srgbClr val="FF0000"/>
                </a:solidFill>
              </a:rPr>
              <a:t>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Conocimientos prácticos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https://github.com/robgaray/PhD_Course_Practice_03.git</a:t>
            </a:r>
            <a:endParaRPr lang="es-ES" dirty="0">
              <a:highlight>
                <a:srgbClr val="FFFF00"/>
              </a:highlight>
            </a:endParaRP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682</TotalTime>
  <Words>919</Words>
  <Application>Microsoft Office PowerPoint</Application>
  <PresentationFormat>Panorámica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Conocimientos prácticos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Aggregate()</vt:lpstr>
      <vt:lpstr>Descanso</vt:lpstr>
      <vt:lpstr>PRISM [Script 2]</vt:lpstr>
      <vt:lpstr>lm()</vt:lpstr>
      <vt:lpstr>predict()</vt:lpstr>
      <vt:lpstr>Grafica Q-t</vt:lpstr>
      <vt:lpstr>Grafica Q-T</vt:lpstr>
      <vt:lpstr>Grafica Q-Q</vt:lpstr>
      <vt:lpstr>ASHRAE Changepoint [Script 3]</vt:lpstr>
      <vt:lpstr>function()</vt:lpstr>
      <vt:lpstr>R2 &amp; MAE</vt:lpstr>
      <vt:lpstr>quantile()</vt:lpstr>
      <vt:lpstr>Changepoint</vt:lpstr>
      <vt:lpstr>max() vs pmax()</vt:lpstr>
      <vt:lpstr>Formulación alternativa</vt:lpstr>
      <vt:lpstr>Descanso</vt:lpstr>
      <vt:lpstr>Variables Relevantes</vt:lpstr>
      <vt:lpstr>Variables Relevantes [Script 4]</vt:lpstr>
      <vt:lpstr>Variables Relevantes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49</cp:revision>
  <dcterms:created xsi:type="dcterms:W3CDTF">2021-06-07T09:10:22Z</dcterms:created>
  <dcterms:modified xsi:type="dcterms:W3CDTF">2021-10-27T21:04:50Z</dcterms:modified>
</cp:coreProperties>
</file>