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7" r:id="rId3"/>
    <p:sldId id="258" r:id="rId4"/>
    <p:sldId id="259" r:id="rId5"/>
    <p:sldId id="261" r:id="rId6"/>
    <p:sldId id="264" r:id="rId7"/>
    <p:sldId id="263" r:id="rId8"/>
    <p:sldId id="287" r:id="rId9"/>
    <p:sldId id="286" r:id="rId10"/>
    <p:sldId id="260" r:id="rId11"/>
    <p:sldId id="266" r:id="rId12"/>
    <p:sldId id="288" r:id="rId13"/>
    <p:sldId id="265" r:id="rId14"/>
    <p:sldId id="267" r:id="rId15"/>
    <p:sldId id="268" r:id="rId16"/>
    <p:sldId id="289" r:id="rId17"/>
    <p:sldId id="291" r:id="rId18"/>
    <p:sldId id="271" r:id="rId19"/>
    <p:sldId id="272" r:id="rId20"/>
    <p:sldId id="293" r:id="rId21"/>
    <p:sldId id="292" r:id="rId22"/>
    <p:sldId id="297" r:id="rId23"/>
    <p:sldId id="294" r:id="rId24"/>
    <p:sldId id="295" r:id="rId25"/>
    <p:sldId id="270" r:id="rId26"/>
    <p:sldId id="274" r:id="rId27"/>
    <p:sldId id="276" r:id="rId28"/>
    <p:sldId id="277" r:id="rId29"/>
    <p:sldId id="278" r:id="rId30"/>
    <p:sldId id="298" r:id="rId31"/>
    <p:sldId id="299" r:id="rId32"/>
    <p:sldId id="279" r:id="rId33"/>
    <p:sldId id="300" r:id="rId34"/>
    <p:sldId id="280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l LUMBRERAS" initials="ML" lastIdx="3" clrIdx="0">
    <p:extLst>
      <p:ext uri="{19B8F6BF-5375-455C-9EA6-DF929625EA0E}">
        <p15:presenceInfo xmlns:p15="http://schemas.microsoft.com/office/powerpoint/2012/main" userId="3cf9a339273412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B15C9-80AC-4DB3-A041-BEAA113AC3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3D1B2A-CB4D-44E4-A589-82FC9AF5D444}">
      <dgm:prSet phldrT="[Texto]"/>
      <dgm:spPr/>
      <dgm:t>
        <a:bodyPr/>
        <a:lstStyle/>
        <a:p>
          <a:r>
            <a:rPr lang="es-ES" dirty="0" smtClean="0"/>
            <a:t>Variable 1</a:t>
          </a:r>
          <a:endParaRPr lang="es-ES" dirty="0"/>
        </a:p>
      </dgm:t>
    </dgm:pt>
    <dgm:pt modelId="{FECBE6AC-7572-45A8-A430-DE1F6DD4F8CA}" type="parTrans" cxnId="{3E765C36-EA7C-4616-B261-A5CB261C5039}">
      <dgm:prSet/>
      <dgm:spPr/>
      <dgm:t>
        <a:bodyPr/>
        <a:lstStyle/>
        <a:p>
          <a:endParaRPr lang="es-ES"/>
        </a:p>
      </dgm:t>
    </dgm:pt>
    <dgm:pt modelId="{933A3F55-5180-450C-B12D-1E09AC6A68D4}" type="sibTrans" cxnId="{3E765C36-EA7C-4616-B261-A5CB261C5039}">
      <dgm:prSet/>
      <dgm:spPr/>
      <dgm:t>
        <a:bodyPr/>
        <a:lstStyle/>
        <a:p>
          <a:endParaRPr lang="es-ES"/>
        </a:p>
      </dgm:t>
    </dgm:pt>
    <dgm:pt modelId="{E3F8A972-8AEE-48C1-B963-28E6C2E271CD}">
      <dgm:prSet phldrT="[Texto]"/>
      <dgm:spPr/>
      <dgm:t>
        <a:bodyPr/>
        <a:lstStyle/>
        <a:p>
          <a:r>
            <a:rPr lang="es-ES" dirty="0" smtClean="0"/>
            <a:t>Variable 2</a:t>
          </a:r>
          <a:endParaRPr lang="es-ES" dirty="0"/>
        </a:p>
      </dgm:t>
    </dgm:pt>
    <dgm:pt modelId="{D47EDB4D-90BA-4204-8111-DCBEA18CACEC}" type="parTrans" cxnId="{F07E8EB2-265B-448E-8605-C2103C7E9C5D}">
      <dgm:prSet/>
      <dgm:spPr/>
      <dgm:t>
        <a:bodyPr/>
        <a:lstStyle/>
        <a:p>
          <a:endParaRPr lang="es-ES"/>
        </a:p>
      </dgm:t>
    </dgm:pt>
    <dgm:pt modelId="{B05EF770-3364-4970-A096-5433A4684076}" type="sibTrans" cxnId="{F07E8EB2-265B-448E-8605-C2103C7E9C5D}">
      <dgm:prSet/>
      <dgm:spPr/>
      <dgm:t>
        <a:bodyPr/>
        <a:lstStyle/>
        <a:p>
          <a:endParaRPr lang="es-ES"/>
        </a:p>
      </dgm:t>
    </dgm:pt>
    <dgm:pt modelId="{040FD2B4-4DBC-4D6C-9631-4B059FECB3EC}">
      <dgm:prSet phldrT="[Texto]"/>
      <dgm:spPr/>
      <dgm:t>
        <a:bodyPr/>
        <a:lstStyle/>
        <a:p>
          <a:r>
            <a:rPr lang="es-ES" dirty="0" smtClean="0"/>
            <a:t>Variable 500</a:t>
          </a:r>
          <a:endParaRPr lang="es-ES" dirty="0"/>
        </a:p>
      </dgm:t>
    </dgm:pt>
    <dgm:pt modelId="{3EE26235-E9CC-4D13-ABEE-CA81A212DE2C}" type="parTrans" cxnId="{ACC15314-58B7-4AED-AE68-5FF11259A273}">
      <dgm:prSet/>
      <dgm:spPr/>
      <dgm:t>
        <a:bodyPr/>
        <a:lstStyle/>
        <a:p>
          <a:endParaRPr lang="es-ES"/>
        </a:p>
      </dgm:t>
    </dgm:pt>
    <dgm:pt modelId="{B318EDA4-DE76-4630-9036-D48E3CD17A03}" type="sibTrans" cxnId="{ACC15314-58B7-4AED-AE68-5FF11259A273}">
      <dgm:prSet/>
      <dgm:spPr/>
      <dgm:t>
        <a:bodyPr/>
        <a:lstStyle/>
        <a:p>
          <a:endParaRPr lang="es-ES"/>
        </a:p>
      </dgm:t>
    </dgm:pt>
    <dgm:pt modelId="{4D3C39D0-80C1-4A9A-A44A-ED7291BBD9F8}" type="pres">
      <dgm:prSet presAssocID="{767B15C9-80AC-4DB3-A041-BEAA113AC36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F7D3B95-253F-4B4F-BCFD-D35D607C230E}" type="pres">
      <dgm:prSet presAssocID="{213D1B2A-CB4D-44E4-A589-82FC9AF5D444}" presName="composite" presStyleCnt="0"/>
      <dgm:spPr/>
    </dgm:pt>
    <dgm:pt modelId="{81E51944-DE46-4FF6-BE5F-98823C469A42}" type="pres">
      <dgm:prSet presAssocID="{213D1B2A-CB4D-44E4-A589-82FC9AF5D44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C89294-B25F-4F3A-A695-ED9266DE1274}" type="pres">
      <dgm:prSet presAssocID="{213D1B2A-CB4D-44E4-A589-82FC9AF5D44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A3EC90-8BD3-48B1-BD49-1E8C3A381222}" type="pres">
      <dgm:prSet presAssocID="{213D1B2A-CB4D-44E4-A589-82FC9AF5D444}" presName="BalanceSpacing" presStyleCnt="0"/>
      <dgm:spPr/>
    </dgm:pt>
    <dgm:pt modelId="{85818F61-12E1-4465-9DBB-7D193A248A7C}" type="pres">
      <dgm:prSet presAssocID="{213D1B2A-CB4D-44E4-A589-82FC9AF5D444}" presName="BalanceSpacing1" presStyleCnt="0"/>
      <dgm:spPr/>
    </dgm:pt>
    <dgm:pt modelId="{3D8C6866-C7C0-4C7B-B21D-C78C004B095B}" type="pres">
      <dgm:prSet presAssocID="{933A3F55-5180-450C-B12D-1E09AC6A68D4}" presName="Accent1Text" presStyleLbl="node1" presStyleIdx="1" presStyleCnt="6"/>
      <dgm:spPr/>
      <dgm:t>
        <a:bodyPr/>
        <a:lstStyle/>
        <a:p>
          <a:endParaRPr lang="es-ES"/>
        </a:p>
      </dgm:t>
    </dgm:pt>
    <dgm:pt modelId="{A50EF280-6905-4966-A350-E583E7FFE5DA}" type="pres">
      <dgm:prSet presAssocID="{933A3F55-5180-450C-B12D-1E09AC6A68D4}" presName="spaceBetweenRectangles" presStyleCnt="0"/>
      <dgm:spPr/>
    </dgm:pt>
    <dgm:pt modelId="{60C9B78A-9F89-404B-AC05-ADE22BDEE802}" type="pres">
      <dgm:prSet presAssocID="{E3F8A972-8AEE-48C1-B963-28E6C2E271CD}" presName="composite" presStyleCnt="0"/>
      <dgm:spPr/>
    </dgm:pt>
    <dgm:pt modelId="{072E9FC9-2551-4ECE-880C-3B6CD815F7E5}" type="pres">
      <dgm:prSet presAssocID="{E3F8A972-8AEE-48C1-B963-28E6C2E27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8138F-F9E9-4F8B-9E38-1AB50D362E44}" type="pres">
      <dgm:prSet presAssocID="{E3F8A972-8AEE-48C1-B963-28E6C2E27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D2BC62-0FA0-4164-90F6-610D29DA2809}" type="pres">
      <dgm:prSet presAssocID="{E3F8A972-8AEE-48C1-B963-28E6C2E271CD}" presName="BalanceSpacing" presStyleCnt="0"/>
      <dgm:spPr/>
    </dgm:pt>
    <dgm:pt modelId="{3CBBE7C4-7A05-4926-9B81-6DC4D3A05C61}" type="pres">
      <dgm:prSet presAssocID="{E3F8A972-8AEE-48C1-B963-28E6C2E271CD}" presName="BalanceSpacing1" presStyleCnt="0"/>
      <dgm:spPr/>
    </dgm:pt>
    <dgm:pt modelId="{5A74A02E-D6A2-4176-BF7E-344F893B4550}" type="pres">
      <dgm:prSet presAssocID="{B05EF770-3364-4970-A096-5433A4684076}" presName="Accent1Text" presStyleLbl="node1" presStyleIdx="3" presStyleCnt="6"/>
      <dgm:spPr/>
      <dgm:t>
        <a:bodyPr/>
        <a:lstStyle/>
        <a:p>
          <a:endParaRPr lang="es-ES"/>
        </a:p>
      </dgm:t>
    </dgm:pt>
    <dgm:pt modelId="{BEBFD4D1-BF31-4642-9C3B-DCF29A9BD032}" type="pres">
      <dgm:prSet presAssocID="{B05EF770-3364-4970-A096-5433A4684076}" presName="spaceBetweenRectangles" presStyleCnt="0"/>
      <dgm:spPr/>
    </dgm:pt>
    <dgm:pt modelId="{E3102110-A0E0-4AB3-9946-74A45768E109}" type="pres">
      <dgm:prSet presAssocID="{040FD2B4-4DBC-4D6C-9631-4B059FECB3EC}" presName="composite" presStyleCnt="0"/>
      <dgm:spPr/>
    </dgm:pt>
    <dgm:pt modelId="{D35D6CB2-F60F-4E59-A9D9-D48F32E8B38D}" type="pres">
      <dgm:prSet presAssocID="{040FD2B4-4DBC-4D6C-9631-4B059FECB3E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539E91-CEB3-4441-8411-52C1655490DF}" type="pres">
      <dgm:prSet presAssocID="{040FD2B4-4DBC-4D6C-9631-4B059FECB3E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B9C51F-2C75-408E-B3ED-76E557B64381}" type="pres">
      <dgm:prSet presAssocID="{040FD2B4-4DBC-4D6C-9631-4B059FECB3EC}" presName="BalanceSpacing" presStyleCnt="0"/>
      <dgm:spPr/>
    </dgm:pt>
    <dgm:pt modelId="{1286F6A5-49DC-4A36-BF92-527F358E34A2}" type="pres">
      <dgm:prSet presAssocID="{040FD2B4-4DBC-4D6C-9631-4B059FECB3EC}" presName="BalanceSpacing1" presStyleCnt="0"/>
      <dgm:spPr/>
    </dgm:pt>
    <dgm:pt modelId="{EED77597-4C76-47CE-A861-BB8DCEE844C7}" type="pres">
      <dgm:prSet presAssocID="{B318EDA4-DE76-4630-9036-D48E3CD17A03}" presName="Accent1Text" presStyleLbl="node1" presStyleIdx="5" presStyleCnt="6"/>
      <dgm:spPr/>
      <dgm:t>
        <a:bodyPr/>
        <a:lstStyle/>
        <a:p>
          <a:endParaRPr lang="es-ES"/>
        </a:p>
      </dgm:t>
    </dgm:pt>
  </dgm:ptLst>
  <dgm:cxnLst>
    <dgm:cxn modelId="{C40F107C-A6C0-4860-9EA2-6841697BA19D}" type="presOf" srcId="{040FD2B4-4DBC-4D6C-9631-4B059FECB3EC}" destId="{D35D6CB2-F60F-4E59-A9D9-D48F32E8B38D}" srcOrd="0" destOrd="0" presId="urn:microsoft.com/office/officeart/2008/layout/AlternatingHexagons"/>
    <dgm:cxn modelId="{4CD35B7F-D984-4F27-9AF6-A1F15B7CC65D}" type="presOf" srcId="{767B15C9-80AC-4DB3-A041-BEAA113AC36E}" destId="{4D3C39D0-80C1-4A9A-A44A-ED7291BBD9F8}" srcOrd="0" destOrd="0" presId="urn:microsoft.com/office/officeart/2008/layout/AlternatingHexagons"/>
    <dgm:cxn modelId="{96D9514C-E290-46DE-AEBD-A920D5A99DB6}" type="presOf" srcId="{213D1B2A-CB4D-44E4-A589-82FC9AF5D444}" destId="{81E51944-DE46-4FF6-BE5F-98823C469A42}" srcOrd="0" destOrd="0" presId="urn:microsoft.com/office/officeart/2008/layout/AlternatingHexagons"/>
    <dgm:cxn modelId="{9F107627-45C7-4822-8942-9CE5AFFBBFA8}" type="presOf" srcId="{E3F8A972-8AEE-48C1-B963-28E6C2E271CD}" destId="{072E9FC9-2551-4ECE-880C-3B6CD815F7E5}" srcOrd="0" destOrd="0" presId="urn:microsoft.com/office/officeart/2008/layout/AlternatingHexagons"/>
    <dgm:cxn modelId="{3E765C36-EA7C-4616-B261-A5CB261C5039}" srcId="{767B15C9-80AC-4DB3-A041-BEAA113AC36E}" destId="{213D1B2A-CB4D-44E4-A589-82FC9AF5D444}" srcOrd="0" destOrd="0" parTransId="{FECBE6AC-7572-45A8-A430-DE1F6DD4F8CA}" sibTransId="{933A3F55-5180-450C-B12D-1E09AC6A68D4}"/>
    <dgm:cxn modelId="{ACC15314-58B7-4AED-AE68-5FF11259A273}" srcId="{767B15C9-80AC-4DB3-A041-BEAA113AC36E}" destId="{040FD2B4-4DBC-4D6C-9631-4B059FECB3EC}" srcOrd="2" destOrd="0" parTransId="{3EE26235-E9CC-4D13-ABEE-CA81A212DE2C}" sibTransId="{B318EDA4-DE76-4630-9036-D48E3CD17A03}"/>
    <dgm:cxn modelId="{F07E8EB2-265B-448E-8605-C2103C7E9C5D}" srcId="{767B15C9-80AC-4DB3-A041-BEAA113AC36E}" destId="{E3F8A972-8AEE-48C1-B963-28E6C2E271CD}" srcOrd="1" destOrd="0" parTransId="{D47EDB4D-90BA-4204-8111-DCBEA18CACEC}" sibTransId="{B05EF770-3364-4970-A096-5433A4684076}"/>
    <dgm:cxn modelId="{37617745-C318-43AA-B893-C1567838A338}" type="presOf" srcId="{B05EF770-3364-4970-A096-5433A4684076}" destId="{5A74A02E-D6A2-4176-BF7E-344F893B4550}" srcOrd="0" destOrd="0" presId="urn:microsoft.com/office/officeart/2008/layout/AlternatingHexagons"/>
    <dgm:cxn modelId="{963CEB8B-7A62-4171-B0F7-DAE5E9766D8B}" type="presOf" srcId="{B318EDA4-DE76-4630-9036-D48E3CD17A03}" destId="{EED77597-4C76-47CE-A861-BB8DCEE844C7}" srcOrd="0" destOrd="0" presId="urn:microsoft.com/office/officeart/2008/layout/AlternatingHexagons"/>
    <dgm:cxn modelId="{261A88D5-DC1D-4090-B475-1BEB74E77735}" type="presOf" srcId="{933A3F55-5180-450C-B12D-1E09AC6A68D4}" destId="{3D8C6866-C7C0-4C7B-B21D-C78C004B095B}" srcOrd="0" destOrd="0" presId="urn:microsoft.com/office/officeart/2008/layout/AlternatingHexagons"/>
    <dgm:cxn modelId="{09B5F7E5-CDE1-4D38-A730-5925C5FC1DCA}" type="presParOf" srcId="{4D3C39D0-80C1-4A9A-A44A-ED7291BBD9F8}" destId="{7F7D3B95-253F-4B4F-BCFD-D35D607C230E}" srcOrd="0" destOrd="0" presId="urn:microsoft.com/office/officeart/2008/layout/AlternatingHexagons"/>
    <dgm:cxn modelId="{A0EB1527-C75E-4920-A507-2B923EA6EA69}" type="presParOf" srcId="{7F7D3B95-253F-4B4F-BCFD-D35D607C230E}" destId="{81E51944-DE46-4FF6-BE5F-98823C469A42}" srcOrd="0" destOrd="0" presId="urn:microsoft.com/office/officeart/2008/layout/AlternatingHexagons"/>
    <dgm:cxn modelId="{7DB4D1C8-7030-4103-B9F2-205981DD6747}" type="presParOf" srcId="{7F7D3B95-253F-4B4F-BCFD-D35D607C230E}" destId="{A2C89294-B25F-4F3A-A695-ED9266DE1274}" srcOrd="1" destOrd="0" presId="urn:microsoft.com/office/officeart/2008/layout/AlternatingHexagons"/>
    <dgm:cxn modelId="{9BE81521-ABCF-4BB4-B43D-8B87DF45DC15}" type="presParOf" srcId="{7F7D3B95-253F-4B4F-BCFD-D35D607C230E}" destId="{4DA3EC90-8BD3-48B1-BD49-1E8C3A381222}" srcOrd="2" destOrd="0" presId="urn:microsoft.com/office/officeart/2008/layout/AlternatingHexagons"/>
    <dgm:cxn modelId="{7B0BB167-1DD1-4849-BF2B-923F8F7A8E8C}" type="presParOf" srcId="{7F7D3B95-253F-4B4F-BCFD-D35D607C230E}" destId="{85818F61-12E1-4465-9DBB-7D193A248A7C}" srcOrd="3" destOrd="0" presId="urn:microsoft.com/office/officeart/2008/layout/AlternatingHexagons"/>
    <dgm:cxn modelId="{6BBBA88B-151B-49D4-A7DF-83222F63C657}" type="presParOf" srcId="{7F7D3B95-253F-4B4F-BCFD-D35D607C230E}" destId="{3D8C6866-C7C0-4C7B-B21D-C78C004B095B}" srcOrd="4" destOrd="0" presId="urn:microsoft.com/office/officeart/2008/layout/AlternatingHexagons"/>
    <dgm:cxn modelId="{C2A181C4-8A51-44D8-BA25-58960B653760}" type="presParOf" srcId="{4D3C39D0-80C1-4A9A-A44A-ED7291BBD9F8}" destId="{A50EF280-6905-4966-A350-E583E7FFE5DA}" srcOrd="1" destOrd="0" presId="urn:microsoft.com/office/officeart/2008/layout/AlternatingHexagons"/>
    <dgm:cxn modelId="{E360AECF-F097-4689-9E49-1EB3FB8D2CA5}" type="presParOf" srcId="{4D3C39D0-80C1-4A9A-A44A-ED7291BBD9F8}" destId="{60C9B78A-9F89-404B-AC05-ADE22BDEE802}" srcOrd="2" destOrd="0" presId="urn:microsoft.com/office/officeart/2008/layout/AlternatingHexagons"/>
    <dgm:cxn modelId="{64B8370A-B485-4527-9624-F70FF167CF04}" type="presParOf" srcId="{60C9B78A-9F89-404B-AC05-ADE22BDEE802}" destId="{072E9FC9-2551-4ECE-880C-3B6CD815F7E5}" srcOrd="0" destOrd="0" presId="urn:microsoft.com/office/officeart/2008/layout/AlternatingHexagons"/>
    <dgm:cxn modelId="{72C2476F-36B5-4C10-A0A4-A0AD66E07852}" type="presParOf" srcId="{60C9B78A-9F89-404B-AC05-ADE22BDEE802}" destId="{D318138F-F9E9-4F8B-9E38-1AB50D362E44}" srcOrd="1" destOrd="0" presId="urn:microsoft.com/office/officeart/2008/layout/AlternatingHexagons"/>
    <dgm:cxn modelId="{6E1DEB8E-FDEF-48C2-AEA7-2A6B1198300A}" type="presParOf" srcId="{60C9B78A-9F89-404B-AC05-ADE22BDEE802}" destId="{3DD2BC62-0FA0-4164-90F6-610D29DA2809}" srcOrd="2" destOrd="0" presId="urn:microsoft.com/office/officeart/2008/layout/AlternatingHexagons"/>
    <dgm:cxn modelId="{C9A95CFA-6FA3-4E70-B377-68AD48428C8E}" type="presParOf" srcId="{60C9B78A-9F89-404B-AC05-ADE22BDEE802}" destId="{3CBBE7C4-7A05-4926-9B81-6DC4D3A05C61}" srcOrd="3" destOrd="0" presId="urn:microsoft.com/office/officeart/2008/layout/AlternatingHexagons"/>
    <dgm:cxn modelId="{17DC1058-F458-4C59-A3FF-6CF6478D567C}" type="presParOf" srcId="{60C9B78A-9F89-404B-AC05-ADE22BDEE802}" destId="{5A74A02E-D6A2-4176-BF7E-344F893B4550}" srcOrd="4" destOrd="0" presId="urn:microsoft.com/office/officeart/2008/layout/AlternatingHexagons"/>
    <dgm:cxn modelId="{D2BC83F0-5867-4007-B368-54ECDB13A815}" type="presParOf" srcId="{4D3C39D0-80C1-4A9A-A44A-ED7291BBD9F8}" destId="{BEBFD4D1-BF31-4642-9C3B-DCF29A9BD032}" srcOrd="3" destOrd="0" presId="urn:microsoft.com/office/officeart/2008/layout/AlternatingHexagons"/>
    <dgm:cxn modelId="{1CBFC88D-7E44-4B1A-BD46-C44D27D3A9D4}" type="presParOf" srcId="{4D3C39D0-80C1-4A9A-A44A-ED7291BBD9F8}" destId="{E3102110-A0E0-4AB3-9946-74A45768E109}" srcOrd="4" destOrd="0" presId="urn:microsoft.com/office/officeart/2008/layout/AlternatingHexagons"/>
    <dgm:cxn modelId="{09E9DBFF-C1C2-43B3-8196-B18EF6A64AD7}" type="presParOf" srcId="{E3102110-A0E0-4AB3-9946-74A45768E109}" destId="{D35D6CB2-F60F-4E59-A9D9-D48F32E8B38D}" srcOrd="0" destOrd="0" presId="urn:microsoft.com/office/officeart/2008/layout/AlternatingHexagons"/>
    <dgm:cxn modelId="{33E6716C-40D1-44AA-BCB7-6E5116985D50}" type="presParOf" srcId="{E3102110-A0E0-4AB3-9946-74A45768E109}" destId="{CA539E91-CEB3-4441-8411-52C1655490DF}" srcOrd="1" destOrd="0" presId="urn:microsoft.com/office/officeart/2008/layout/AlternatingHexagons"/>
    <dgm:cxn modelId="{14D75928-DAE2-4D81-89CA-9D225240239A}" type="presParOf" srcId="{E3102110-A0E0-4AB3-9946-74A45768E109}" destId="{F0B9C51F-2C75-408E-B3ED-76E557B64381}" srcOrd="2" destOrd="0" presId="urn:microsoft.com/office/officeart/2008/layout/AlternatingHexagons"/>
    <dgm:cxn modelId="{B9CFA3E0-0351-457F-A99D-D9B161131BF9}" type="presParOf" srcId="{E3102110-A0E0-4AB3-9946-74A45768E109}" destId="{1286F6A5-49DC-4A36-BF92-527F358E34A2}" srcOrd="3" destOrd="0" presId="urn:microsoft.com/office/officeart/2008/layout/AlternatingHexagons"/>
    <dgm:cxn modelId="{C694026A-E178-456F-A4E3-1B3576A65742}" type="presParOf" srcId="{E3102110-A0E0-4AB3-9946-74A45768E109}" destId="{EED77597-4C76-47CE-A861-BB8DCEE844C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B15C9-80AC-4DB3-A041-BEAA113AC3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3D1B2A-CB4D-44E4-A589-82FC9AF5D444}">
      <dgm:prSet phldrT="[Texto]"/>
      <dgm:spPr/>
      <dgm:t>
        <a:bodyPr/>
        <a:lstStyle/>
        <a:p>
          <a:r>
            <a:rPr lang="es-ES" dirty="0" smtClean="0"/>
            <a:t>Variable 1</a:t>
          </a:r>
          <a:endParaRPr lang="es-ES" dirty="0"/>
        </a:p>
      </dgm:t>
    </dgm:pt>
    <dgm:pt modelId="{FECBE6AC-7572-45A8-A430-DE1F6DD4F8CA}" type="parTrans" cxnId="{3E765C36-EA7C-4616-B261-A5CB261C5039}">
      <dgm:prSet/>
      <dgm:spPr/>
      <dgm:t>
        <a:bodyPr/>
        <a:lstStyle/>
        <a:p>
          <a:endParaRPr lang="es-ES"/>
        </a:p>
      </dgm:t>
    </dgm:pt>
    <dgm:pt modelId="{933A3F55-5180-450C-B12D-1E09AC6A68D4}" type="sibTrans" cxnId="{3E765C36-EA7C-4616-B261-A5CB261C5039}">
      <dgm:prSet/>
      <dgm:spPr/>
      <dgm:t>
        <a:bodyPr/>
        <a:lstStyle/>
        <a:p>
          <a:endParaRPr lang="es-ES"/>
        </a:p>
      </dgm:t>
    </dgm:pt>
    <dgm:pt modelId="{E3F8A972-8AEE-48C1-B963-28E6C2E271CD}">
      <dgm:prSet phldrT="[Texto]"/>
      <dgm:spPr/>
      <dgm:t>
        <a:bodyPr/>
        <a:lstStyle/>
        <a:p>
          <a:r>
            <a:rPr lang="es-ES" dirty="0" smtClean="0"/>
            <a:t>Variable 2</a:t>
          </a:r>
          <a:endParaRPr lang="es-ES" dirty="0"/>
        </a:p>
      </dgm:t>
    </dgm:pt>
    <dgm:pt modelId="{D47EDB4D-90BA-4204-8111-DCBEA18CACEC}" type="parTrans" cxnId="{F07E8EB2-265B-448E-8605-C2103C7E9C5D}">
      <dgm:prSet/>
      <dgm:spPr/>
      <dgm:t>
        <a:bodyPr/>
        <a:lstStyle/>
        <a:p>
          <a:endParaRPr lang="es-ES"/>
        </a:p>
      </dgm:t>
    </dgm:pt>
    <dgm:pt modelId="{B05EF770-3364-4970-A096-5433A4684076}" type="sibTrans" cxnId="{F07E8EB2-265B-448E-8605-C2103C7E9C5D}">
      <dgm:prSet/>
      <dgm:spPr/>
      <dgm:t>
        <a:bodyPr/>
        <a:lstStyle/>
        <a:p>
          <a:endParaRPr lang="es-ES"/>
        </a:p>
      </dgm:t>
    </dgm:pt>
    <dgm:pt modelId="{040FD2B4-4DBC-4D6C-9631-4B059FECB3EC}">
      <dgm:prSet phldrT="[Texto]"/>
      <dgm:spPr/>
      <dgm:t>
        <a:bodyPr/>
        <a:lstStyle/>
        <a:p>
          <a:r>
            <a:rPr lang="es-ES" dirty="0" smtClean="0"/>
            <a:t>Variable 500</a:t>
          </a:r>
          <a:endParaRPr lang="es-ES" dirty="0"/>
        </a:p>
      </dgm:t>
    </dgm:pt>
    <dgm:pt modelId="{3EE26235-E9CC-4D13-ABEE-CA81A212DE2C}" type="parTrans" cxnId="{ACC15314-58B7-4AED-AE68-5FF11259A273}">
      <dgm:prSet/>
      <dgm:spPr/>
      <dgm:t>
        <a:bodyPr/>
        <a:lstStyle/>
        <a:p>
          <a:endParaRPr lang="es-ES"/>
        </a:p>
      </dgm:t>
    </dgm:pt>
    <dgm:pt modelId="{B318EDA4-DE76-4630-9036-D48E3CD17A03}" type="sibTrans" cxnId="{ACC15314-58B7-4AED-AE68-5FF11259A273}">
      <dgm:prSet/>
      <dgm:spPr/>
      <dgm:t>
        <a:bodyPr/>
        <a:lstStyle/>
        <a:p>
          <a:endParaRPr lang="es-ES"/>
        </a:p>
      </dgm:t>
    </dgm:pt>
    <dgm:pt modelId="{4D3C39D0-80C1-4A9A-A44A-ED7291BBD9F8}" type="pres">
      <dgm:prSet presAssocID="{767B15C9-80AC-4DB3-A041-BEAA113AC36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F7D3B95-253F-4B4F-BCFD-D35D607C230E}" type="pres">
      <dgm:prSet presAssocID="{213D1B2A-CB4D-44E4-A589-82FC9AF5D444}" presName="composite" presStyleCnt="0"/>
      <dgm:spPr/>
    </dgm:pt>
    <dgm:pt modelId="{81E51944-DE46-4FF6-BE5F-98823C469A42}" type="pres">
      <dgm:prSet presAssocID="{213D1B2A-CB4D-44E4-A589-82FC9AF5D44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C89294-B25F-4F3A-A695-ED9266DE1274}" type="pres">
      <dgm:prSet presAssocID="{213D1B2A-CB4D-44E4-A589-82FC9AF5D44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A3EC90-8BD3-48B1-BD49-1E8C3A381222}" type="pres">
      <dgm:prSet presAssocID="{213D1B2A-CB4D-44E4-A589-82FC9AF5D444}" presName="BalanceSpacing" presStyleCnt="0"/>
      <dgm:spPr/>
    </dgm:pt>
    <dgm:pt modelId="{85818F61-12E1-4465-9DBB-7D193A248A7C}" type="pres">
      <dgm:prSet presAssocID="{213D1B2A-CB4D-44E4-A589-82FC9AF5D444}" presName="BalanceSpacing1" presStyleCnt="0"/>
      <dgm:spPr/>
    </dgm:pt>
    <dgm:pt modelId="{3D8C6866-C7C0-4C7B-B21D-C78C004B095B}" type="pres">
      <dgm:prSet presAssocID="{933A3F55-5180-450C-B12D-1E09AC6A68D4}" presName="Accent1Text" presStyleLbl="node1" presStyleIdx="1" presStyleCnt="6"/>
      <dgm:spPr/>
      <dgm:t>
        <a:bodyPr/>
        <a:lstStyle/>
        <a:p>
          <a:endParaRPr lang="es-ES"/>
        </a:p>
      </dgm:t>
    </dgm:pt>
    <dgm:pt modelId="{A50EF280-6905-4966-A350-E583E7FFE5DA}" type="pres">
      <dgm:prSet presAssocID="{933A3F55-5180-450C-B12D-1E09AC6A68D4}" presName="spaceBetweenRectangles" presStyleCnt="0"/>
      <dgm:spPr/>
    </dgm:pt>
    <dgm:pt modelId="{60C9B78A-9F89-404B-AC05-ADE22BDEE802}" type="pres">
      <dgm:prSet presAssocID="{E3F8A972-8AEE-48C1-B963-28E6C2E271CD}" presName="composite" presStyleCnt="0"/>
      <dgm:spPr/>
    </dgm:pt>
    <dgm:pt modelId="{072E9FC9-2551-4ECE-880C-3B6CD815F7E5}" type="pres">
      <dgm:prSet presAssocID="{E3F8A972-8AEE-48C1-B963-28E6C2E27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8138F-F9E9-4F8B-9E38-1AB50D362E44}" type="pres">
      <dgm:prSet presAssocID="{E3F8A972-8AEE-48C1-B963-28E6C2E27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D2BC62-0FA0-4164-90F6-610D29DA2809}" type="pres">
      <dgm:prSet presAssocID="{E3F8A972-8AEE-48C1-B963-28E6C2E271CD}" presName="BalanceSpacing" presStyleCnt="0"/>
      <dgm:spPr/>
    </dgm:pt>
    <dgm:pt modelId="{3CBBE7C4-7A05-4926-9B81-6DC4D3A05C61}" type="pres">
      <dgm:prSet presAssocID="{E3F8A972-8AEE-48C1-B963-28E6C2E271CD}" presName="BalanceSpacing1" presStyleCnt="0"/>
      <dgm:spPr/>
    </dgm:pt>
    <dgm:pt modelId="{5A74A02E-D6A2-4176-BF7E-344F893B4550}" type="pres">
      <dgm:prSet presAssocID="{B05EF770-3364-4970-A096-5433A4684076}" presName="Accent1Text" presStyleLbl="node1" presStyleIdx="3" presStyleCnt="6"/>
      <dgm:spPr/>
      <dgm:t>
        <a:bodyPr/>
        <a:lstStyle/>
        <a:p>
          <a:endParaRPr lang="es-ES"/>
        </a:p>
      </dgm:t>
    </dgm:pt>
    <dgm:pt modelId="{BEBFD4D1-BF31-4642-9C3B-DCF29A9BD032}" type="pres">
      <dgm:prSet presAssocID="{B05EF770-3364-4970-A096-5433A4684076}" presName="spaceBetweenRectangles" presStyleCnt="0"/>
      <dgm:spPr/>
    </dgm:pt>
    <dgm:pt modelId="{E3102110-A0E0-4AB3-9946-74A45768E109}" type="pres">
      <dgm:prSet presAssocID="{040FD2B4-4DBC-4D6C-9631-4B059FECB3EC}" presName="composite" presStyleCnt="0"/>
      <dgm:spPr/>
    </dgm:pt>
    <dgm:pt modelId="{D35D6CB2-F60F-4E59-A9D9-D48F32E8B38D}" type="pres">
      <dgm:prSet presAssocID="{040FD2B4-4DBC-4D6C-9631-4B059FECB3E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539E91-CEB3-4441-8411-52C1655490DF}" type="pres">
      <dgm:prSet presAssocID="{040FD2B4-4DBC-4D6C-9631-4B059FECB3E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B9C51F-2C75-408E-B3ED-76E557B64381}" type="pres">
      <dgm:prSet presAssocID="{040FD2B4-4DBC-4D6C-9631-4B059FECB3EC}" presName="BalanceSpacing" presStyleCnt="0"/>
      <dgm:spPr/>
    </dgm:pt>
    <dgm:pt modelId="{1286F6A5-49DC-4A36-BF92-527F358E34A2}" type="pres">
      <dgm:prSet presAssocID="{040FD2B4-4DBC-4D6C-9631-4B059FECB3EC}" presName="BalanceSpacing1" presStyleCnt="0"/>
      <dgm:spPr/>
    </dgm:pt>
    <dgm:pt modelId="{EED77597-4C76-47CE-A861-BB8DCEE844C7}" type="pres">
      <dgm:prSet presAssocID="{B318EDA4-DE76-4630-9036-D48E3CD17A03}" presName="Accent1Text" presStyleLbl="node1" presStyleIdx="5" presStyleCnt="6"/>
      <dgm:spPr/>
      <dgm:t>
        <a:bodyPr/>
        <a:lstStyle/>
        <a:p>
          <a:endParaRPr lang="es-ES"/>
        </a:p>
      </dgm:t>
    </dgm:pt>
  </dgm:ptLst>
  <dgm:cxnLst>
    <dgm:cxn modelId="{C40F107C-A6C0-4860-9EA2-6841697BA19D}" type="presOf" srcId="{040FD2B4-4DBC-4D6C-9631-4B059FECB3EC}" destId="{D35D6CB2-F60F-4E59-A9D9-D48F32E8B38D}" srcOrd="0" destOrd="0" presId="urn:microsoft.com/office/officeart/2008/layout/AlternatingHexagons"/>
    <dgm:cxn modelId="{4CD35B7F-D984-4F27-9AF6-A1F15B7CC65D}" type="presOf" srcId="{767B15C9-80AC-4DB3-A041-BEAA113AC36E}" destId="{4D3C39D0-80C1-4A9A-A44A-ED7291BBD9F8}" srcOrd="0" destOrd="0" presId="urn:microsoft.com/office/officeart/2008/layout/AlternatingHexagons"/>
    <dgm:cxn modelId="{96D9514C-E290-46DE-AEBD-A920D5A99DB6}" type="presOf" srcId="{213D1B2A-CB4D-44E4-A589-82FC9AF5D444}" destId="{81E51944-DE46-4FF6-BE5F-98823C469A42}" srcOrd="0" destOrd="0" presId="urn:microsoft.com/office/officeart/2008/layout/AlternatingHexagons"/>
    <dgm:cxn modelId="{9F107627-45C7-4822-8942-9CE5AFFBBFA8}" type="presOf" srcId="{E3F8A972-8AEE-48C1-B963-28E6C2E271CD}" destId="{072E9FC9-2551-4ECE-880C-3B6CD815F7E5}" srcOrd="0" destOrd="0" presId="urn:microsoft.com/office/officeart/2008/layout/AlternatingHexagons"/>
    <dgm:cxn modelId="{3E765C36-EA7C-4616-B261-A5CB261C5039}" srcId="{767B15C9-80AC-4DB3-A041-BEAA113AC36E}" destId="{213D1B2A-CB4D-44E4-A589-82FC9AF5D444}" srcOrd="0" destOrd="0" parTransId="{FECBE6AC-7572-45A8-A430-DE1F6DD4F8CA}" sibTransId="{933A3F55-5180-450C-B12D-1E09AC6A68D4}"/>
    <dgm:cxn modelId="{ACC15314-58B7-4AED-AE68-5FF11259A273}" srcId="{767B15C9-80AC-4DB3-A041-BEAA113AC36E}" destId="{040FD2B4-4DBC-4D6C-9631-4B059FECB3EC}" srcOrd="2" destOrd="0" parTransId="{3EE26235-E9CC-4D13-ABEE-CA81A212DE2C}" sibTransId="{B318EDA4-DE76-4630-9036-D48E3CD17A03}"/>
    <dgm:cxn modelId="{F07E8EB2-265B-448E-8605-C2103C7E9C5D}" srcId="{767B15C9-80AC-4DB3-A041-BEAA113AC36E}" destId="{E3F8A972-8AEE-48C1-B963-28E6C2E271CD}" srcOrd="1" destOrd="0" parTransId="{D47EDB4D-90BA-4204-8111-DCBEA18CACEC}" sibTransId="{B05EF770-3364-4970-A096-5433A4684076}"/>
    <dgm:cxn modelId="{37617745-C318-43AA-B893-C1567838A338}" type="presOf" srcId="{B05EF770-3364-4970-A096-5433A4684076}" destId="{5A74A02E-D6A2-4176-BF7E-344F893B4550}" srcOrd="0" destOrd="0" presId="urn:microsoft.com/office/officeart/2008/layout/AlternatingHexagons"/>
    <dgm:cxn modelId="{963CEB8B-7A62-4171-B0F7-DAE5E9766D8B}" type="presOf" srcId="{B318EDA4-DE76-4630-9036-D48E3CD17A03}" destId="{EED77597-4C76-47CE-A861-BB8DCEE844C7}" srcOrd="0" destOrd="0" presId="urn:microsoft.com/office/officeart/2008/layout/AlternatingHexagons"/>
    <dgm:cxn modelId="{261A88D5-DC1D-4090-B475-1BEB74E77735}" type="presOf" srcId="{933A3F55-5180-450C-B12D-1E09AC6A68D4}" destId="{3D8C6866-C7C0-4C7B-B21D-C78C004B095B}" srcOrd="0" destOrd="0" presId="urn:microsoft.com/office/officeart/2008/layout/AlternatingHexagons"/>
    <dgm:cxn modelId="{09B5F7E5-CDE1-4D38-A730-5925C5FC1DCA}" type="presParOf" srcId="{4D3C39D0-80C1-4A9A-A44A-ED7291BBD9F8}" destId="{7F7D3B95-253F-4B4F-BCFD-D35D607C230E}" srcOrd="0" destOrd="0" presId="urn:microsoft.com/office/officeart/2008/layout/AlternatingHexagons"/>
    <dgm:cxn modelId="{A0EB1527-C75E-4920-A507-2B923EA6EA69}" type="presParOf" srcId="{7F7D3B95-253F-4B4F-BCFD-D35D607C230E}" destId="{81E51944-DE46-4FF6-BE5F-98823C469A42}" srcOrd="0" destOrd="0" presId="urn:microsoft.com/office/officeart/2008/layout/AlternatingHexagons"/>
    <dgm:cxn modelId="{7DB4D1C8-7030-4103-B9F2-205981DD6747}" type="presParOf" srcId="{7F7D3B95-253F-4B4F-BCFD-D35D607C230E}" destId="{A2C89294-B25F-4F3A-A695-ED9266DE1274}" srcOrd="1" destOrd="0" presId="urn:microsoft.com/office/officeart/2008/layout/AlternatingHexagons"/>
    <dgm:cxn modelId="{9BE81521-ABCF-4BB4-B43D-8B87DF45DC15}" type="presParOf" srcId="{7F7D3B95-253F-4B4F-BCFD-D35D607C230E}" destId="{4DA3EC90-8BD3-48B1-BD49-1E8C3A381222}" srcOrd="2" destOrd="0" presId="urn:microsoft.com/office/officeart/2008/layout/AlternatingHexagons"/>
    <dgm:cxn modelId="{7B0BB167-1DD1-4849-BF2B-923F8F7A8E8C}" type="presParOf" srcId="{7F7D3B95-253F-4B4F-BCFD-D35D607C230E}" destId="{85818F61-12E1-4465-9DBB-7D193A248A7C}" srcOrd="3" destOrd="0" presId="urn:microsoft.com/office/officeart/2008/layout/AlternatingHexagons"/>
    <dgm:cxn modelId="{6BBBA88B-151B-49D4-A7DF-83222F63C657}" type="presParOf" srcId="{7F7D3B95-253F-4B4F-BCFD-D35D607C230E}" destId="{3D8C6866-C7C0-4C7B-B21D-C78C004B095B}" srcOrd="4" destOrd="0" presId="urn:microsoft.com/office/officeart/2008/layout/AlternatingHexagons"/>
    <dgm:cxn modelId="{C2A181C4-8A51-44D8-BA25-58960B653760}" type="presParOf" srcId="{4D3C39D0-80C1-4A9A-A44A-ED7291BBD9F8}" destId="{A50EF280-6905-4966-A350-E583E7FFE5DA}" srcOrd="1" destOrd="0" presId="urn:microsoft.com/office/officeart/2008/layout/AlternatingHexagons"/>
    <dgm:cxn modelId="{E360AECF-F097-4689-9E49-1EB3FB8D2CA5}" type="presParOf" srcId="{4D3C39D0-80C1-4A9A-A44A-ED7291BBD9F8}" destId="{60C9B78A-9F89-404B-AC05-ADE22BDEE802}" srcOrd="2" destOrd="0" presId="urn:microsoft.com/office/officeart/2008/layout/AlternatingHexagons"/>
    <dgm:cxn modelId="{64B8370A-B485-4527-9624-F70FF167CF04}" type="presParOf" srcId="{60C9B78A-9F89-404B-AC05-ADE22BDEE802}" destId="{072E9FC9-2551-4ECE-880C-3B6CD815F7E5}" srcOrd="0" destOrd="0" presId="urn:microsoft.com/office/officeart/2008/layout/AlternatingHexagons"/>
    <dgm:cxn modelId="{72C2476F-36B5-4C10-A0A4-A0AD66E07852}" type="presParOf" srcId="{60C9B78A-9F89-404B-AC05-ADE22BDEE802}" destId="{D318138F-F9E9-4F8B-9E38-1AB50D362E44}" srcOrd="1" destOrd="0" presId="urn:microsoft.com/office/officeart/2008/layout/AlternatingHexagons"/>
    <dgm:cxn modelId="{6E1DEB8E-FDEF-48C2-AEA7-2A6B1198300A}" type="presParOf" srcId="{60C9B78A-9F89-404B-AC05-ADE22BDEE802}" destId="{3DD2BC62-0FA0-4164-90F6-610D29DA2809}" srcOrd="2" destOrd="0" presId="urn:microsoft.com/office/officeart/2008/layout/AlternatingHexagons"/>
    <dgm:cxn modelId="{C9A95CFA-6FA3-4E70-B377-68AD48428C8E}" type="presParOf" srcId="{60C9B78A-9F89-404B-AC05-ADE22BDEE802}" destId="{3CBBE7C4-7A05-4926-9B81-6DC4D3A05C61}" srcOrd="3" destOrd="0" presId="urn:microsoft.com/office/officeart/2008/layout/AlternatingHexagons"/>
    <dgm:cxn modelId="{17DC1058-F458-4C59-A3FF-6CF6478D567C}" type="presParOf" srcId="{60C9B78A-9F89-404B-AC05-ADE22BDEE802}" destId="{5A74A02E-D6A2-4176-BF7E-344F893B4550}" srcOrd="4" destOrd="0" presId="urn:microsoft.com/office/officeart/2008/layout/AlternatingHexagons"/>
    <dgm:cxn modelId="{D2BC83F0-5867-4007-B368-54ECDB13A815}" type="presParOf" srcId="{4D3C39D0-80C1-4A9A-A44A-ED7291BBD9F8}" destId="{BEBFD4D1-BF31-4642-9C3B-DCF29A9BD032}" srcOrd="3" destOrd="0" presId="urn:microsoft.com/office/officeart/2008/layout/AlternatingHexagons"/>
    <dgm:cxn modelId="{1CBFC88D-7E44-4B1A-BD46-C44D27D3A9D4}" type="presParOf" srcId="{4D3C39D0-80C1-4A9A-A44A-ED7291BBD9F8}" destId="{E3102110-A0E0-4AB3-9946-74A45768E109}" srcOrd="4" destOrd="0" presId="urn:microsoft.com/office/officeart/2008/layout/AlternatingHexagons"/>
    <dgm:cxn modelId="{09E9DBFF-C1C2-43B3-8196-B18EF6A64AD7}" type="presParOf" srcId="{E3102110-A0E0-4AB3-9946-74A45768E109}" destId="{D35D6CB2-F60F-4E59-A9D9-D48F32E8B38D}" srcOrd="0" destOrd="0" presId="urn:microsoft.com/office/officeart/2008/layout/AlternatingHexagons"/>
    <dgm:cxn modelId="{33E6716C-40D1-44AA-BCB7-6E5116985D50}" type="presParOf" srcId="{E3102110-A0E0-4AB3-9946-74A45768E109}" destId="{CA539E91-CEB3-4441-8411-52C1655490DF}" srcOrd="1" destOrd="0" presId="urn:microsoft.com/office/officeart/2008/layout/AlternatingHexagons"/>
    <dgm:cxn modelId="{14D75928-DAE2-4D81-89CA-9D225240239A}" type="presParOf" srcId="{E3102110-A0E0-4AB3-9946-74A45768E109}" destId="{F0B9C51F-2C75-408E-B3ED-76E557B64381}" srcOrd="2" destOrd="0" presId="urn:microsoft.com/office/officeart/2008/layout/AlternatingHexagons"/>
    <dgm:cxn modelId="{B9CFA3E0-0351-457F-A99D-D9B161131BF9}" type="presParOf" srcId="{E3102110-A0E0-4AB3-9946-74A45768E109}" destId="{1286F6A5-49DC-4A36-BF92-527F358E34A2}" srcOrd="3" destOrd="0" presId="urn:microsoft.com/office/officeart/2008/layout/AlternatingHexagons"/>
    <dgm:cxn modelId="{C694026A-E178-456F-A4E3-1B3576A65742}" type="presParOf" srcId="{E3102110-A0E0-4AB3-9946-74A45768E109}" destId="{EED77597-4C76-47CE-A861-BB8DCEE844C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51944-DE46-4FF6-BE5F-98823C469A42}">
      <dsp:nvSpPr>
        <dsp:cNvPr id="0" name=""/>
        <dsp:cNvSpPr/>
      </dsp:nvSpPr>
      <dsp:spPr>
        <a:xfrm rot="5400000">
          <a:off x="2427613" y="98493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Variable 1</a:t>
          </a:r>
          <a:endParaRPr lang="es-ES" sz="1700" kern="1200" dirty="0"/>
        </a:p>
      </dsp:txBody>
      <dsp:txXfrm rot="-5400000">
        <a:off x="2725850" y="233555"/>
        <a:ext cx="890439" cy="1023492"/>
      </dsp:txXfrm>
    </dsp:sp>
    <dsp:sp modelId="{A2C89294-B25F-4F3A-A695-ED9266DE1274}">
      <dsp:nvSpPr>
        <dsp:cNvPr id="0" name=""/>
        <dsp:cNvSpPr/>
      </dsp:nvSpPr>
      <dsp:spPr>
        <a:xfrm>
          <a:off x="3857132" y="299227"/>
          <a:ext cx="1659396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C6866-C7C0-4C7B-B21D-C78C004B095B}">
      <dsp:nvSpPr>
        <dsp:cNvPr id="0" name=""/>
        <dsp:cNvSpPr/>
      </dsp:nvSpPr>
      <dsp:spPr>
        <a:xfrm rot="5400000">
          <a:off x="1030508" y="98493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1328745" y="233555"/>
        <a:ext cx="890439" cy="1023492"/>
      </dsp:txXfrm>
    </dsp:sp>
    <dsp:sp modelId="{072E9FC9-2551-4ECE-880C-3B6CD815F7E5}">
      <dsp:nvSpPr>
        <dsp:cNvPr id="0" name=""/>
        <dsp:cNvSpPr/>
      </dsp:nvSpPr>
      <dsp:spPr>
        <a:xfrm rot="5400000">
          <a:off x="1726384" y="1360586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Variable 2</a:t>
          </a:r>
          <a:endParaRPr lang="es-ES" sz="1700" kern="1200" dirty="0"/>
        </a:p>
      </dsp:txBody>
      <dsp:txXfrm rot="-5400000">
        <a:off x="2024621" y="1495648"/>
        <a:ext cx="890439" cy="1023492"/>
      </dsp:txXfrm>
    </dsp:sp>
    <dsp:sp modelId="{D318138F-F9E9-4F8B-9E38-1AB50D362E44}">
      <dsp:nvSpPr>
        <dsp:cNvPr id="0" name=""/>
        <dsp:cNvSpPr/>
      </dsp:nvSpPr>
      <dsp:spPr>
        <a:xfrm>
          <a:off x="163637" y="1561319"/>
          <a:ext cx="1605867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A02E-D6A2-4176-BF7E-344F893B4550}">
      <dsp:nvSpPr>
        <dsp:cNvPr id="0" name=""/>
        <dsp:cNvSpPr/>
      </dsp:nvSpPr>
      <dsp:spPr>
        <a:xfrm rot="5400000">
          <a:off x="3123488" y="1360586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3421725" y="1495648"/>
        <a:ext cx="890439" cy="1023492"/>
      </dsp:txXfrm>
    </dsp:sp>
    <dsp:sp modelId="{D35D6CB2-F60F-4E59-A9D9-D48F32E8B38D}">
      <dsp:nvSpPr>
        <dsp:cNvPr id="0" name=""/>
        <dsp:cNvSpPr/>
      </dsp:nvSpPr>
      <dsp:spPr>
        <a:xfrm rot="5400000">
          <a:off x="2427613" y="2622679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Variable 500</a:t>
          </a:r>
          <a:endParaRPr lang="es-ES" sz="1700" kern="1200" dirty="0"/>
        </a:p>
      </dsp:txBody>
      <dsp:txXfrm rot="-5400000">
        <a:off x="2725850" y="2757741"/>
        <a:ext cx="890439" cy="1023492"/>
      </dsp:txXfrm>
    </dsp:sp>
    <dsp:sp modelId="{CA539E91-CEB3-4441-8411-52C1655490DF}">
      <dsp:nvSpPr>
        <dsp:cNvPr id="0" name=""/>
        <dsp:cNvSpPr/>
      </dsp:nvSpPr>
      <dsp:spPr>
        <a:xfrm>
          <a:off x="3857132" y="2823412"/>
          <a:ext cx="1659396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77597-4C76-47CE-A861-BB8DCEE844C7}">
      <dsp:nvSpPr>
        <dsp:cNvPr id="0" name=""/>
        <dsp:cNvSpPr/>
      </dsp:nvSpPr>
      <dsp:spPr>
        <a:xfrm rot="5400000">
          <a:off x="1030508" y="2622679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1328745" y="2757741"/>
        <a:ext cx="890439" cy="1023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51944-DE46-4FF6-BE5F-98823C469A42}">
      <dsp:nvSpPr>
        <dsp:cNvPr id="0" name=""/>
        <dsp:cNvSpPr/>
      </dsp:nvSpPr>
      <dsp:spPr>
        <a:xfrm rot="5400000">
          <a:off x="1824376" y="77044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Variable 1</a:t>
          </a:r>
          <a:endParaRPr lang="es-ES" sz="1400" kern="1200" dirty="0"/>
        </a:p>
      </dsp:txBody>
      <dsp:txXfrm rot="-5400000">
        <a:off x="2060554" y="184000"/>
        <a:ext cx="705148" cy="810516"/>
      </dsp:txXfrm>
    </dsp:sp>
    <dsp:sp modelId="{A2C89294-B25F-4F3A-A695-ED9266DE1274}">
      <dsp:nvSpPr>
        <dsp:cNvPr id="0" name=""/>
        <dsp:cNvSpPr/>
      </dsp:nvSpPr>
      <dsp:spPr>
        <a:xfrm>
          <a:off x="2956429" y="236007"/>
          <a:ext cx="131409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C6866-C7C0-4C7B-B21D-C78C004B095B}">
      <dsp:nvSpPr>
        <dsp:cNvPr id="0" name=""/>
        <dsp:cNvSpPr/>
      </dsp:nvSpPr>
      <dsp:spPr>
        <a:xfrm rot="5400000">
          <a:off x="717993" y="77044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954171" y="184000"/>
        <a:ext cx="705148" cy="810516"/>
      </dsp:txXfrm>
    </dsp:sp>
    <dsp:sp modelId="{072E9FC9-2551-4ECE-880C-3B6CD815F7E5}">
      <dsp:nvSpPr>
        <dsp:cNvPr id="0" name=""/>
        <dsp:cNvSpPr/>
      </dsp:nvSpPr>
      <dsp:spPr>
        <a:xfrm rot="5400000">
          <a:off x="1269065" y="1076510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Variable 2</a:t>
          </a:r>
          <a:endParaRPr lang="es-ES" sz="1400" kern="1200" dirty="0"/>
        </a:p>
      </dsp:txBody>
      <dsp:txXfrm rot="-5400000">
        <a:off x="1505243" y="1183466"/>
        <a:ext cx="705148" cy="810516"/>
      </dsp:txXfrm>
    </dsp:sp>
    <dsp:sp modelId="{D318138F-F9E9-4F8B-9E38-1AB50D362E44}">
      <dsp:nvSpPr>
        <dsp:cNvPr id="0" name=""/>
        <dsp:cNvSpPr/>
      </dsp:nvSpPr>
      <dsp:spPr>
        <a:xfrm>
          <a:off x="31509" y="1235473"/>
          <a:ext cx="127170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A02E-D6A2-4176-BF7E-344F893B4550}">
      <dsp:nvSpPr>
        <dsp:cNvPr id="0" name=""/>
        <dsp:cNvSpPr/>
      </dsp:nvSpPr>
      <dsp:spPr>
        <a:xfrm rot="5400000">
          <a:off x="2375448" y="1076510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2611626" y="1183466"/>
        <a:ext cx="705148" cy="810516"/>
      </dsp:txXfrm>
    </dsp:sp>
    <dsp:sp modelId="{D35D6CB2-F60F-4E59-A9D9-D48F32E8B38D}">
      <dsp:nvSpPr>
        <dsp:cNvPr id="0" name=""/>
        <dsp:cNvSpPr/>
      </dsp:nvSpPr>
      <dsp:spPr>
        <a:xfrm rot="5400000">
          <a:off x="1824376" y="2075975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Variable 500</a:t>
          </a:r>
          <a:endParaRPr lang="es-ES" sz="1400" kern="1200" dirty="0"/>
        </a:p>
      </dsp:txBody>
      <dsp:txXfrm rot="-5400000">
        <a:off x="2060554" y="2182931"/>
        <a:ext cx="705148" cy="810516"/>
      </dsp:txXfrm>
    </dsp:sp>
    <dsp:sp modelId="{CA539E91-CEB3-4441-8411-52C1655490DF}">
      <dsp:nvSpPr>
        <dsp:cNvPr id="0" name=""/>
        <dsp:cNvSpPr/>
      </dsp:nvSpPr>
      <dsp:spPr>
        <a:xfrm>
          <a:off x="2956429" y="2234938"/>
          <a:ext cx="131409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77597-4C76-47CE-A861-BB8DCEE844C7}">
      <dsp:nvSpPr>
        <dsp:cNvPr id="0" name=""/>
        <dsp:cNvSpPr/>
      </dsp:nvSpPr>
      <dsp:spPr>
        <a:xfrm rot="5400000">
          <a:off x="717993" y="2075975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954171" y="2182931"/>
        <a:ext cx="705148" cy="81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2E706-5774-43E1-A315-52C9AFBE5292}" type="datetimeFigureOut">
              <a:rPr lang="es-ES" smtClean="0"/>
              <a:t>25/08/2021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E57E-B0AB-403D-95AE-A7D5B4E453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0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6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0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4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6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3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6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500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089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80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09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84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46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9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9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6E14-A21F-4247-87A1-6C001434B2E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9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816886_Insights_into_Performance_Fitness_and_Error_Metrics_for_Machine_Learning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garay" TargetMode="External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hyperlink" Target="https://robertogaray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6546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Módulo 2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146790"/>
              </p:ext>
            </p:extLst>
          </p:nvPr>
        </p:nvGraphicFramePr>
        <p:xfrm>
          <a:off x="537754" y="1877877"/>
          <a:ext cx="5680166" cy="401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5656218" y="3441134"/>
            <a:ext cx="2860765" cy="8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8882743" y="3095897"/>
            <a:ext cx="2795451" cy="151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Variable X</a:t>
            </a:r>
            <a:endParaRPr lang="es-ES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205547" y="2855450"/>
            <a:ext cx="376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Modelo inteligencia artificial</a:t>
            </a:r>
            <a:endParaRPr lang="es-ES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899659" y="5150799"/>
            <a:ext cx="5720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Para poder introducir esas variables al modelo, éstas tendrán que estar relacionadas de alguna forma con la variable a calcular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8448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Módulo 2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04276"/>
              </p:ext>
            </p:extLst>
          </p:nvPr>
        </p:nvGraphicFramePr>
        <p:xfrm>
          <a:off x="537754" y="1877877"/>
          <a:ext cx="4302033" cy="317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4846321" y="3298375"/>
            <a:ext cx="1619793" cy="71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6657700" y="3047027"/>
            <a:ext cx="2050868" cy="121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Variable X</a:t>
            </a:r>
            <a:endParaRPr lang="es-ES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084315" y="2710724"/>
            <a:ext cx="378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 inteligencia artificial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54529" y="4598177"/>
            <a:ext cx="4840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¿Cómo medimos esa relación?</a:t>
            </a:r>
          </a:p>
          <a:p>
            <a:r>
              <a:rPr lang="es-ES" sz="2800" dirty="0" smtClean="0"/>
              <a:t>¿Cómo sabemos si nuestra variable es válida? </a:t>
            </a:r>
            <a:endParaRPr lang="es-ES" sz="2800" dirty="0"/>
          </a:p>
        </p:txBody>
      </p:sp>
      <p:sp>
        <p:nvSpPr>
          <p:cNvPr id="3" name="Flecha derecha 2"/>
          <p:cNvSpPr/>
          <p:nvPr/>
        </p:nvSpPr>
        <p:spPr>
          <a:xfrm>
            <a:off x="5156562" y="4935563"/>
            <a:ext cx="2031272" cy="710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491548" y="5029064"/>
            <a:ext cx="4840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ANALISIS DE CORRELACIONES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82402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r>
              <a:rPr lang="en-GB" dirty="0" smtClean="0"/>
              <a:t> </a:t>
            </a:r>
            <a:r>
              <a:rPr lang="es-ES" dirty="0" smtClean="0"/>
              <a:t>Específicos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Analizar la naturaleza estadística de los datos </a:t>
            </a:r>
          </a:p>
          <a:p>
            <a:pPr lvl="1"/>
            <a:r>
              <a:rPr lang="es-ES" dirty="0" smtClean="0"/>
              <a:t>Repaso a variables estadísticas más simples</a:t>
            </a:r>
          </a:p>
          <a:p>
            <a:r>
              <a:rPr lang="es-ES" dirty="0" smtClean="0"/>
              <a:t>¿Qué es la correlación?</a:t>
            </a:r>
          </a:p>
          <a:p>
            <a:pPr lvl="1"/>
            <a:r>
              <a:rPr lang="es-ES" dirty="0" smtClean="0"/>
              <a:t>Índices de correlación </a:t>
            </a:r>
          </a:p>
          <a:p>
            <a:r>
              <a:rPr lang="es-ES" dirty="0" smtClean="0"/>
              <a:t>Definición de regresión + tipos de regresores</a:t>
            </a:r>
          </a:p>
          <a:p>
            <a:r>
              <a:rPr lang="es-ES" dirty="0" smtClean="0"/>
              <a:t>Definición de clasificación supervisada + tipos de regresores</a:t>
            </a:r>
          </a:p>
          <a:p>
            <a:r>
              <a:rPr lang="es-ES" dirty="0" smtClean="0"/>
              <a:t>Analizar las métricas de error mas comunes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48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</a:t>
            </a:r>
            <a:r>
              <a:rPr lang="en-GB" dirty="0" err="1" smtClean="0"/>
              <a:t>Estadísticas</a:t>
            </a:r>
            <a:r>
              <a:rPr lang="en-GB" dirty="0" smtClean="0"/>
              <a:t> I</a:t>
            </a:r>
            <a:endParaRPr lang="en-GB" dirty="0"/>
          </a:p>
        </p:txBody>
      </p:sp>
      <p:pic>
        <p:nvPicPr>
          <p:cNvPr id="3074" name="Picture 2" descr="3.4. Población y muestra. Definición de variables estadísticas y escalas de  medición. - PORTAFOLIO USIL 201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55" y="1808254"/>
            <a:ext cx="8544289" cy="4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162594" y="2602880"/>
            <a:ext cx="4741817" cy="33389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5904411" y="2602880"/>
            <a:ext cx="4741817" cy="33389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114605" y="5806733"/>
            <a:ext cx="2837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002060"/>
                </a:solidFill>
              </a:rPr>
              <a:t>Regresión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473247" y="5841075"/>
            <a:ext cx="3511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002060"/>
                </a:solidFill>
              </a:rPr>
              <a:t>Clasificación</a:t>
            </a: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</a:t>
            </a:r>
            <a:r>
              <a:rPr lang="en-GB" dirty="0" err="1" smtClean="0"/>
              <a:t>Estadísticas</a:t>
            </a:r>
            <a:r>
              <a:rPr lang="en-GB" dirty="0" smtClean="0"/>
              <a:t> II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95444"/>
            <a:ext cx="10515600" cy="630190"/>
          </a:xfrm>
        </p:spPr>
        <p:txBody>
          <a:bodyPr/>
          <a:lstStyle/>
          <a:p>
            <a:r>
              <a:rPr lang="es-ES" dirty="0" smtClean="0"/>
              <a:t>Series Temporales </a:t>
            </a:r>
            <a:r>
              <a:rPr lang="es-ES" dirty="0" smtClean="0">
                <a:sym typeface="Wingdings" panose="05000000000000000000" pitchFamily="2" charset="2"/>
              </a:rPr>
              <a:t> Media, Mediana, Moda, desviación estándar…</a:t>
            </a:r>
            <a:endParaRPr lang="es-ES" dirty="0"/>
          </a:p>
        </p:txBody>
      </p:sp>
      <p:pic>
        <p:nvPicPr>
          <p:cNvPr id="4098" name="Picture 2" descr="Life, the Universe and Everything: Find median or any statistic parameter  in loop by array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45" y="2625634"/>
            <a:ext cx="52101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</a:t>
            </a:r>
            <a:r>
              <a:rPr lang="en-GB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Formulación </a:t>
            </a:r>
            <a:endParaRPr lang="es-ES" dirty="0"/>
          </a:p>
        </p:txBody>
      </p:sp>
      <p:pic>
        <p:nvPicPr>
          <p:cNvPr id="5122" name="Picture 2" descr="Calculando Media aritmética - Estadística con Python - Mi Diari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93" y="2337347"/>
            <a:ext cx="25717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48355" y="4349109"/>
            <a:ext cx="236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Media</a:t>
            </a:r>
            <a:endParaRPr lang="es-ES" sz="4000" dirty="0"/>
          </a:p>
        </p:txBody>
      </p:sp>
      <p:pic>
        <p:nvPicPr>
          <p:cNvPr id="5126" name="Picture 6" descr="Desviación estándar o típica | 2021 | Econom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30" y="2230492"/>
            <a:ext cx="3894040" cy="17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593639" y="4041333"/>
            <a:ext cx="3574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Desviación estándar</a:t>
            </a:r>
            <a:endParaRPr lang="es-ES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816936" y="5975300"/>
            <a:ext cx="93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En R (</a:t>
            </a:r>
            <a:r>
              <a:rPr lang="es-ES" sz="2400" b="1" dirty="0" err="1" smtClean="0">
                <a:solidFill>
                  <a:srgbClr val="FF0000"/>
                </a:solidFill>
              </a:rPr>
              <a:t>Rstudio</a:t>
            </a:r>
            <a:r>
              <a:rPr lang="es-ES" sz="2400" b="1" dirty="0" smtClean="0">
                <a:solidFill>
                  <a:srgbClr val="FF0000"/>
                </a:solidFill>
              </a:rPr>
              <a:t>) existen funciones intrínsecas para calcular estas variables</a:t>
            </a:r>
            <a:endParaRPr 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8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Correlación</a:t>
            </a:r>
            <a:r>
              <a:rPr lang="en-GB" dirty="0" smtClean="0"/>
              <a:t> y </a:t>
            </a:r>
            <a:r>
              <a:rPr lang="en-GB" dirty="0" err="1" smtClean="0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62109"/>
            <a:ext cx="10515600" cy="325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/>
              <a:t>“La </a:t>
            </a:r>
            <a:r>
              <a:rPr lang="es-ES" sz="3600" dirty="0"/>
              <a:t>correlación en el sentido más amplio es una medida de una asociación entre variables. En </a:t>
            </a:r>
            <a:r>
              <a:rPr lang="es-ES" sz="3600" dirty="0" smtClean="0"/>
              <a:t>correlación datos</a:t>
            </a:r>
            <a:r>
              <a:rPr lang="es-ES" sz="3600" dirty="0"/>
              <a:t>, el cambio en la magnitud de 1 variable está asociado con un cambio en </a:t>
            </a:r>
            <a:r>
              <a:rPr lang="es-ES" sz="3600" dirty="0" smtClean="0"/>
              <a:t>el magnitud </a:t>
            </a:r>
            <a:r>
              <a:rPr lang="es-ES" sz="3600" dirty="0"/>
              <a:t>de otra variable, ya sea en la misma (correlación positiva) o en la opuesta (</a:t>
            </a:r>
            <a:r>
              <a:rPr lang="es-ES" sz="3600" dirty="0" smtClean="0"/>
              <a:t>negativa correlación</a:t>
            </a:r>
            <a:r>
              <a:rPr lang="es-ES" sz="3600" dirty="0"/>
              <a:t>) </a:t>
            </a:r>
            <a:r>
              <a:rPr lang="es-ES" sz="3600" dirty="0" smtClean="0"/>
              <a:t>dirección”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8666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Correlación</a:t>
            </a:r>
            <a:r>
              <a:rPr lang="en-GB" dirty="0" smtClean="0"/>
              <a:t> y </a:t>
            </a:r>
            <a:r>
              <a:rPr lang="en-GB" dirty="0" err="1" smtClean="0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“</a:t>
            </a:r>
            <a:r>
              <a:rPr lang="es-ES" sz="3600" dirty="0"/>
              <a:t>La covarianza es un valor que indica el grado de variación conjunta de dos variables aleatorias respecto a sus medias. Es el dato básico para determinar si existe una dependencia entre ambas variables”</a:t>
            </a:r>
            <a:endParaRPr lang="en-GB" sz="3600" dirty="0"/>
          </a:p>
        </p:txBody>
      </p:sp>
      <p:pic>
        <p:nvPicPr>
          <p:cNvPr id="7170" name="Picture 2" descr="Cómo se calcula la covarianza entre dos variabl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72" y="3832994"/>
            <a:ext cx="4518955" cy="25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4797678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COVARIANZA</a:t>
            </a:r>
            <a:endParaRPr lang="es-ES" sz="3200" dirty="0"/>
          </a:p>
        </p:txBody>
      </p:sp>
      <p:sp>
        <p:nvSpPr>
          <p:cNvPr id="5" name="Flecha derecha 4"/>
          <p:cNvSpPr/>
          <p:nvPr/>
        </p:nvSpPr>
        <p:spPr>
          <a:xfrm>
            <a:off x="4188372" y="4790520"/>
            <a:ext cx="1907628" cy="59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97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Correlación</a:t>
            </a:r>
            <a:r>
              <a:rPr lang="en-GB" dirty="0" smtClean="0"/>
              <a:t> y </a:t>
            </a:r>
            <a:r>
              <a:rPr lang="en-GB" dirty="0" err="1" smtClean="0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Coeficiente de correlación de Pearson</a:t>
            </a:r>
          </a:p>
          <a:p>
            <a:pPr marL="0" indent="0">
              <a:buNone/>
            </a:pPr>
            <a:r>
              <a:rPr lang="es-ES" dirty="0" smtClean="0"/>
              <a:t>Ecuación: </a:t>
            </a:r>
            <a:endParaRPr lang="es-ES" dirty="0"/>
          </a:p>
        </p:txBody>
      </p:sp>
      <p:pic>
        <p:nvPicPr>
          <p:cNvPr id="9218" name="Picture 2" descr="Coeficiente de correlación lineal | 2021 | Econom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3" y="3326525"/>
            <a:ext cx="3897173" cy="2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081450" y="3095716"/>
            <a:ext cx="6518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“El coeficiente de correlación de Pearson se calcula como la covarianza entre las pares de variables X e Y dividido por la desviación estándar de X y la desviación estándar de Y”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95867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Correlación</a:t>
            </a:r>
            <a:r>
              <a:rPr lang="en-GB" dirty="0" smtClean="0"/>
              <a:t> y </a:t>
            </a:r>
            <a:r>
              <a:rPr lang="en-GB" dirty="0" err="1" smtClean="0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Coeficiente de correlación de Pearson</a:t>
            </a:r>
          </a:p>
          <a:p>
            <a:pPr marL="0" indent="0">
              <a:buNone/>
            </a:pPr>
            <a:r>
              <a:rPr lang="es-ES" dirty="0" smtClean="0"/>
              <a:t>Ecuación: </a:t>
            </a:r>
            <a:endParaRPr lang="es-ES" dirty="0"/>
          </a:p>
        </p:txBody>
      </p:sp>
      <p:pic>
        <p:nvPicPr>
          <p:cNvPr id="9218" name="Picture 2" descr="Coeficiente de correlación lineal | 2021 | Econom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3" y="3326525"/>
            <a:ext cx="3897173" cy="2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3" y="3013916"/>
            <a:ext cx="6764333" cy="271814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62057" y="2294203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Interpretación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244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876DF-B3E3-43EA-B556-5A0D56E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  <a:endParaRPr lang="en-GB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03D551A-E37E-40C9-B653-44E7766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tecnología evoluciona. En 2021…</a:t>
            </a:r>
          </a:p>
          <a:p>
            <a:pPr lvl="1"/>
            <a:r>
              <a:rPr lang="es-ES" dirty="0"/>
              <a:t>Los sistemas de monitorización y control son capaces de entregar grandes volúmenes de información</a:t>
            </a:r>
          </a:p>
          <a:p>
            <a:pPr lvl="1"/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análisis</a:t>
            </a:r>
            <a:r>
              <a:rPr lang="en-GB" dirty="0"/>
              <a:t> </a:t>
            </a:r>
            <a:r>
              <a:rPr lang="en-GB" dirty="0" err="1"/>
              <a:t>avanzadas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energéticas</a:t>
            </a:r>
            <a:r>
              <a:rPr lang="en-GB" dirty="0"/>
              <a:t> </a:t>
            </a:r>
            <a:r>
              <a:rPr lang="en-GB" dirty="0" err="1"/>
              <a:t>evolucionan</a:t>
            </a:r>
            <a:endParaRPr lang="en-GB" dirty="0"/>
          </a:p>
          <a:p>
            <a:pPr lvl="1"/>
            <a:r>
              <a:rPr lang="es-ES" dirty="0"/>
              <a:t>Relevancia creciente de la variabilidad en el precio de la energía (eléctrica)</a:t>
            </a:r>
          </a:p>
          <a:p>
            <a:pPr lvl="1"/>
            <a:r>
              <a:rPr lang="es-ES" dirty="0"/>
              <a:t>Diseño cada vez más ajustado de los sistemas de producción y distribución de energía al consumo previsto</a:t>
            </a:r>
          </a:p>
          <a:p>
            <a:pPr lvl="1"/>
            <a:r>
              <a:rPr lang="es-ES" dirty="0"/>
              <a:t>Mercado incipiente de los servicios energéticos y/o de flexibilidad.</a:t>
            </a:r>
          </a:p>
          <a:p>
            <a:r>
              <a:rPr lang="es-ES" dirty="0"/>
              <a:t>Es necesario reenfocar los estudios energéticos</a:t>
            </a:r>
          </a:p>
          <a:p>
            <a:pPr lvl="1"/>
            <a:r>
              <a:rPr lang="es-ES" dirty="0"/>
              <a:t>Complementar los procesos de diseño, modelado y dimensionamiento</a:t>
            </a:r>
          </a:p>
          <a:p>
            <a:pPr lvl="1"/>
            <a:r>
              <a:rPr lang="es-ES" dirty="0"/>
              <a:t>Introducir un enfoque basado en datos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 err="1"/>
              <a:t>Empecemos</a:t>
            </a:r>
            <a:r>
              <a:rPr lang="en-GB" i="1" dirty="0"/>
              <a:t> por un </a:t>
            </a:r>
            <a:r>
              <a:rPr lang="en-GB" i="1" dirty="0" err="1"/>
              <a:t>pequeño</a:t>
            </a:r>
            <a:r>
              <a:rPr lang="en-GB" i="1" dirty="0"/>
              <a:t> </a:t>
            </a:r>
            <a:r>
              <a:rPr lang="en-GB" i="1" dirty="0" err="1"/>
              <a:t>seminario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24550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Correlación</a:t>
            </a:r>
            <a:r>
              <a:rPr lang="en-GB" dirty="0" smtClean="0"/>
              <a:t> y </a:t>
            </a:r>
            <a:r>
              <a:rPr lang="en-GB" dirty="0" err="1" smtClean="0"/>
              <a:t>Covarianza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33" y="2287149"/>
            <a:ext cx="7576457" cy="4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2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Correlación</a:t>
            </a:r>
            <a:r>
              <a:rPr lang="en-GB" dirty="0" smtClean="0"/>
              <a:t> y </a:t>
            </a:r>
            <a:r>
              <a:rPr lang="en-GB" dirty="0" err="1" smtClean="0"/>
              <a:t>Covarianza</a:t>
            </a:r>
            <a:endParaRPr lang="en-GB" dirty="0"/>
          </a:p>
        </p:txBody>
      </p:sp>
      <p:pic>
        <p:nvPicPr>
          <p:cNvPr id="6" name="Picture 8" descr="Better Heatmaps and Correlation Matrix Plots in Python | by Drazen Zaric |  Towards Data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03" y="2479425"/>
            <a:ext cx="4611190" cy="40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268789" y="3696789"/>
            <a:ext cx="342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Tabla de correlaciones de Pearson en 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02142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Otros Coeficientes: </a:t>
            </a:r>
            <a:r>
              <a:rPr lang="es-ES" dirty="0"/>
              <a:t>SPEARMAN RANK </a:t>
            </a:r>
            <a:r>
              <a:rPr lang="es-ES" dirty="0" smtClean="0"/>
              <a:t>CORRELATION</a:t>
            </a:r>
          </a:p>
          <a:p>
            <a:pPr marL="0" indent="0">
              <a:buNone/>
            </a:pPr>
            <a:r>
              <a:rPr lang="es-ES" sz="3200" dirty="0"/>
              <a:t>“El coeficiente de </a:t>
            </a:r>
            <a:r>
              <a:rPr lang="es-ES" sz="3200" dirty="0" err="1"/>
              <a:t>Spearman</a:t>
            </a:r>
            <a:r>
              <a:rPr lang="es-ES" sz="3200" dirty="0"/>
              <a:t> es una correlación de </a:t>
            </a:r>
            <a:r>
              <a:rPr lang="es-ES" sz="3200" dirty="0" smtClean="0"/>
              <a:t>Pearson coeficiente </a:t>
            </a:r>
            <a:r>
              <a:rPr lang="es-ES" sz="3200" dirty="0"/>
              <a:t>calculado con los rangos de los valores de </a:t>
            </a:r>
            <a:r>
              <a:rPr lang="es-ES" sz="3200" dirty="0" smtClean="0"/>
              <a:t>cada de </a:t>
            </a:r>
            <a:r>
              <a:rPr lang="es-ES" sz="3200" dirty="0"/>
              <a:t>las 2 variables en lugar de sus valores </a:t>
            </a:r>
            <a:r>
              <a:rPr lang="es-ES" sz="3200" dirty="0" smtClean="0"/>
              <a:t>reales”</a:t>
            </a:r>
            <a:endParaRPr lang="es-ES" sz="32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Correlación</a:t>
            </a:r>
            <a:r>
              <a:rPr lang="en-GB" dirty="0" smtClean="0"/>
              <a:t> y </a:t>
            </a:r>
            <a:r>
              <a:rPr lang="en-GB" dirty="0" err="1" smtClean="0"/>
              <a:t>Covarianza</a:t>
            </a:r>
            <a:endParaRPr lang="en-GB" dirty="0"/>
          </a:p>
        </p:txBody>
      </p:sp>
      <p:pic>
        <p:nvPicPr>
          <p:cNvPr id="10243" name="Picture 3" descr="Coeficiente de Correlación por Rangos de Spearman - Monografia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39" y="3754614"/>
            <a:ext cx="7018660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20" y="3832994"/>
            <a:ext cx="2636959" cy="948546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9919538" y="4781540"/>
            <a:ext cx="629732" cy="686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333644" y="5605968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Igual que Pearson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268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Otros Coeficientes: </a:t>
            </a:r>
            <a:r>
              <a:rPr lang="es-ES" dirty="0"/>
              <a:t>SPEARMAN RANK </a:t>
            </a:r>
            <a:r>
              <a:rPr lang="es-ES" dirty="0" smtClean="0"/>
              <a:t>CORRELATION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Correlación</a:t>
            </a:r>
            <a:r>
              <a:rPr lang="en-GB" dirty="0" smtClean="0"/>
              <a:t> y </a:t>
            </a:r>
            <a:r>
              <a:rPr lang="en-GB" dirty="0" err="1" smtClean="0"/>
              <a:t>Covarianza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40" y="2340428"/>
            <a:ext cx="5740718" cy="41281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464732" y="2731819"/>
            <a:ext cx="340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A, una curva estrictamente monótona</a:t>
            </a:r>
          </a:p>
          <a:p>
            <a:pPr algn="just"/>
            <a:r>
              <a:rPr lang="es-ES" sz="1400" dirty="0"/>
              <a:t>con un coeficiente de correlación de </a:t>
            </a:r>
            <a:r>
              <a:rPr lang="es-ES" sz="1400" dirty="0" smtClean="0"/>
              <a:t>Pearson (r</a:t>
            </a:r>
            <a:r>
              <a:rPr lang="es-ES" sz="1400" dirty="0"/>
              <a:t>) de +0,84. También en el piso del lado </a:t>
            </a:r>
            <a:r>
              <a:rPr lang="es-ES" sz="1400" dirty="0" smtClean="0"/>
              <a:t>izquierdo parte</a:t>
            </a:r>
            <a:r>
              <a:rPr lang="es-ES" sz="1400" dirty="0"/>
              <a:t>, la curva es continuamente </a:t>
            </a:r>
            <a:r>
              <a:rPr lang="es-ES" sz="1400" dirty="0" smtClean="0"/>
              <a:t>ligeramente creciente</a:t>
            </a:r>
            <a:r>
              <a:rPr lang="es-ES" sz="1400" dirty="0"/>
              <a:t>. Después de clasificar los valores </a:t>
            </a:r>
            <a:r>
              <a:rPr lang="es-ES" sz="1400" dirty="0" smtClean="0"/>
              <a:t>de ambas </a:t>
            </a:r>
            <a:r>
              <a:rPr lang="es-ES" sz="1400" dirty="0"/>
              <a:t>variables de menor a </a:t>
            </a:r>
            <a:r>
              <a:rPr lang="es-ES" sz="1400" dirty="0" smtClean="0"/>
              <a:t>mayor, los </a:t>
            </a:r>
            <a:r>
              <a:rPr lang="es-ES" sz="1400" dirty="0"/>
              <a:t>rangos muestran una relación lineal perfecta</a:t>
            </a:r>
          </a:p>
          <a:p>
            <a:pPr algn="just"/>
            <a:r>
              <a:rPr lang="es-ES" sz="1400" dirty="0"/>
              <a:t>(B). La correlación de rango de </a:t>
            </a:r>
            <a:r>
              <a:rPr lang="es-ES" sz="1400" dirty="0" err="1"/>
              <a:t>Spearman</a:t>
            </a:r>
            <a:r>
              <a:rPr lang="es-ES" sz="1400" dirty="0"/>
              <a:t> es</a:t>
            </a:r>
          </a:p>
          <a:p>
            <a:pPr algn="just"/>
            <a:r>
              <a:rPr lang="es-ES" sz="1400" dirty="0"/>
              <a:t>Correlación de Pearson calculada con </a:t>
            </a:r>
            <a:r>
              <a:rPr lang="es-ES" sz="1400" dirty="0" smtClean="0"/>
              <a:t>la rangos </a:t>
            </a:r>
            <a:r>
              <a:rPr lang="es-ES" sz="1400" dirty="0"/>
              <a:t>de datos en lugar de sus valores </a:t>
            </a:r>
            <a:r>
              <a:rPr lang="es-ES" sz="1400" dirty="0" smtClean="0"/>
              <a:t>reales. Por </a:t>
            </a:r>
            <a:r>
              <a:rPr lang="es-ES" sz="1400" dirty="0"/>
              <a:t>tanto, el coeficiente de </a:t>
            </a:r>
            <a:r>
              <a:rPr lang="es-ES" sz="1400" dirty="0" err="1"/>
              <a:t>Spearman</a:t>
            </a:r>
            <a:r>
              <a:rPr lang="es-ES" sz="1400" dirty="0"/>
              <a:t> (ρ) </a:t>
            </a:r>
            <a:r>
              <a:rPr lang="es-ES" sz="1400" dirty="0" smtClean="0"/>
              <a:t>de +1.0 </a:t>
            </a:r>
            <a:r>
              <a:rPr lang="es-ES" sz="1400" dirty="0"/>
              <a:t>en A corresponde a la correlación de </a:t>
            </a:r>
            <a:r>
              <a:rPr lang="es-ES" sz="1400" dirty="0" smtClean="0"/>
              <a:t>Pearson de </a:t>
            </a:r>
            <a:r>
              <a:rPr lang="es-ES" sz="1400" dirty="0"/>
              <a:t>+1.0 en B.</a:t>
            </a:r>
          </a:p>
        </p:txBody>
      </p:sp>
    </p:spTree>
    <p:extLst>
      <p:ext uri="{BB962C8B-B14F-4D97-AF65-F5344CB8AC3E}">
        <p14:creationId xmlns:p14="http://schemas.microsoft.com/office/powerpoint/2010/main" val="2385583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Regresiones</a:t>
            </a:r>
            <a:r>
              <a:rPr lang="en-GB" dirty="0" smtClean="0"/>
              <a:t> </a:t>
            </a:r>
            <a:r>
              <a:rPr lang="en-GB" dirty="0" err="1" smtClean="0"/>
              <a:t>Lineales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</a:t>
            </a:r>
            <a:r>
              <a:rPr lang="es-ES" dirty="0"/>
              <a:t>En estadística, la regresión lineal es un enfoque lineal para modelar la relación entre una respuesta escalar y una o más variables explicativas (también conocidas como variables dependientes e independientes</a:t>
            </a:r>
            <a:r>
              <a:rPr lang="es-ES" dirty="0" smtClean="0"/>
              <a:t>)”</a:t>
            </a:r>
            <a:endParaRPr lang="en-GB" dirty="0"/>
          </a:p>
        </p:txBody>
      </p:sp>
      <p:pic>
        <p:nvPicPr>
          <p:cNvPr id="14339" name="Picture 3" descr="Intro to Linear Regression — Machine Learning 101 | by Martin Tin | 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19" y="3192447"/>
            <a:ext cx="5512526" cy="345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23" y="4052982"/>
            <a:ext cx="3609703" cy="16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Regresiones</a:t>
            </a:r>
            <a:r>
              <a:rPr lang="en-GB" dirty="0" smtClean="0"/>
              <a:t> </a:t>
            </a:r>
            <a:r>
              <a:rPr lang="en-GB" dirty="0" err="1" smtClean="0"/>
              <a:t>Lineales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32550"/>
            <a:ext cx="10515600" cy="4014736"/>
          </a:xfrm>
        </p:spPr>
        <p:txBody>
          <a:bodyPr/>
          <a:lstStyle/>
          <a:p>
            <a:r>
              <a:rPr lang="es-ES" dirty="0" err="1" smtClean="0"/>
              <a:t>Univariables</a:t>
            </a:r>
            <a:r>
              <a:rPr lang="es-ES" dirty="0" smtClean="0"/>
              <a:t> vs </a:t>
            </a:r>
            <a:r>
              <a:rPr lang="es-ES" dirty="0" err="1" smtClean="0"/>
              <a:t>Multivariables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 general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Matricial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380" y="2536644"/>
            <a:ext cx="3275240" cy="1058154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860766" y="2850184"/>
            <a:ext cx="1597614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66" y="4039931"/>
            <a:ext cx="619125" cy="1304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46" y="3939918"/>
            <a:ext cx="2943225" cy="1504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55" y="3835143"/>
            <a:ext cx="7239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310" y="3944680"/>
            <a:ext cx="666750" cy="1390650"/>
          </a:xfrm>
          <a:prstGeom prst="rect">
            <a:avLst/>
          </a:prstGeom>
        </p:spPr>
      </p:pic>
      <p:sp>
        <p:nvSpPr>
          <p:cNvPr id="11" name="Igual que 10"/>
          <p:cNvSpPr/>
          <p:nvPr/>
        </p:nvSpPr>
        <p:spPr>
          <a:xfrm>
            <a:off x="3583373" y="4583822"/>
            <a:ext cx="497273" cy="2171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Más 11"/>
          <p:cNvSpPr/>
          <p:nvPr/>
        </p:nvSpPr>
        <p:spPr>
          <a:xfrm>
            <a:off x="7777026" y="4326496"/>
            <a:ext cx="630690" cy="6270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0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Métricas</a:t>
            </a:r>
            <a:r>
              <a:rPr lang="en-GB" dirty="0" smtClean="0"/>
              <a:t> de Error </a:t>
            </a:r>
            <a:r>
              <a:rPr lang="en-GB" dirty="0" err="1" smtClean="0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Se presentan las siguientes métricas estadísticas:</a:t>
            </a:r>
          </a:p>
          <a:p>
            <a:pPr marL="0" indent="0">
              <a:buNone/>
            </a:pPr>
            <a:r>
              <a:rPr lang="es-ES" dirty="0" smtClean="0"/>
              <a:t>Coeficiente de determinación: R</a:t>
            </a:r>
            <a:r>
              <a:rPr lang="es-ES" baseline="30000" dirty="0" smtClean="0"/>
              <a:t>2</a:t>
            </a:r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 smtClean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 smtClean="0"/>
          </a:p>
          <a:p>
            <a:pPr marL="0" indent="0">
              <a:buNone/>
            </a:pPr>
            <a:r>
              <a:rPr lang="es-ES" dirty="0"/>
              <a:t>Se puede interpretar un valor </a:t>
            </a:r>
            <a:r>
              <a:rPr lang="es-ES" dirty="0" smtClean="0"/>
              <a:t>R</a:t>
            </a:r>
            <a:r>
              <a:rPr lang="es-ES" baseline="30000" dirty="0" smtClean="0"/>
              <a:t>2 </a:t>
            </a:r>
            <a:r>
              <a:rPr lang="es-ES" dirty="0" smtClean="0"/>
              <a:t>de 0.9 como</a:t>
            </a:r>
            <a:r>
              <a:rPr lang="es-ES" dirty="0"/>
              <a:t>: "Noventa por ciento de la varianza en la línea de </a:t>
            </a:r>
            <a:r>
              <a:rPr lang="es-ES" dirty="0" smtClean="0"/>
              <a:t>base los </a:t>
            </a:r>
            <a:r>
              <a:rPr lang="es-ES" dirty="0"/>
              <a:t>valores pueden explicarse mediante los valores </a:t>
            </a:r>
            <a:r>
              <a:rPr lang="es-ES" dirty="0" smtClean="0"/>
              <a:t>modelados”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039"/>
            <a:ext cx="3638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9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Métricas</a:t>
            </a:r>
            <a:r>
              <a:rPr lang="en-GB" dirty="0" smtClean="0"/>
              <a:t> de Error </a:t>
            </a:r>
            <a:r>
              <a:rPr lang="en-GB" dirty="0" err="1" smtClean="0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Root mean squared error (RMSE</a:t>
            </a:r>
            <a:r>
              <a:rPr lang="en-US" dirty="0"/>
              <a:t>)/Error </a:t>
            </a:r>
            <a:r>
              <a:rPr lang="en-US" dirty="0" err="1"/>
              <a:t>cuadrático</a:t>
            </a:r>
            <a:r>
              <a:rPr lang="en-US" dirty="0"/>
              <a:t> </a:t>
            </a:r>
            <a:r>
              <a:rPr lang="en-US" dirty="0" err="1" smtClean="0"/>
              <a:t>medio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s-ES" dirty="0" smtClean="0"/>
              <a:t>Representa el desviación </a:t>
            </a:r>
            <a:r>
              <a:rPr lang="es-ES" dirty="0"/>
              <a:t>estándar </a:t>
            </a:r>
            <a:r>
              <a:rPr lang="es-ES" dirty="0" smtClean="0"/>
              <a:t>muestra </a:t>
            </a:r>
            <a:r>
              <a:rPr lang="es-ES" dirty="0"/>
              <a:t>de las diferencias </a:t>
            </a:r>
            <a:r>
              <a:rPr lang="es-ES" dirty="0" smtClean="0"/>
              <a:t>entre valores </a:t>
            </a:r>
            <a:r>
              <a:rPr lang="es-ES" dirty="0"/>
              <a:t>modelados y de </a:t>
            </a:r>
            <a:r>
              <a:rPr lang="es-ES" dirty="0" smtClean="0"/>
              <a:t>referencia.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 desea un valor bajo de esta métrica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3570"/>
            <a:ext cx="4526910" cy="127934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87409" y="2821632"/>
            <a:ext cx="334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Desde 0 </a:t>
            </a:r>
            <a:r>
              <a:rPr lang="es-ES" sz="2800" dirty="0"/>
              <a:t>hasta ∞</a:t>
            </a:r>
          </a:p>
        </p:txBody>
      </p:sp>
    </p:spTree>
    <p:extLst>
      <p:ext uri="{BB962C8B-B14F-4D97-AF65-F5344CB8AC3E}">
        <p14:creationId xmlns:p14="http://schemas.microsoft.com/office/powerpoint/2010/main" val="407255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Métricas</a:t>
            </a:r>
            <a:r>
              <a:rPr lang="en-GB" dirty="0" smtClean="0"/>
              <a:t> de Error </a:t>
            </a:r>
            <a:r>
              <a:rPr lang="en-GB" dirty="0" err="1" smtClean="0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Coefficient of variance of root mean squared </a:t>
            </a:r>
            <a:r>
              <a:rPr lang="en-US" dirty="0" smtClean="0"/>
              <a:t>error </a:t>
            </a:r>
            <a:r>
              <a:rPr lang="es-ES" dirty="0" smtClean="0"/>
              <a:t>(</a:t>
            </a:r>
            <a:r>
              <a:rPr lang="es-ES" dirty="0"/>
              <a:t>CVRMSE</a:t>
            </a:r>
            <a:r>
              <a:rPr lang="es-ES" dirty="0" smtClean="0"/>
              <a:t>)/ Coeficiente </a:t>
            </a:r>
            <a:r>
              <a:rPr lang="es-ES" dirty="0"/>
              <a:t>de varianza del error cuadrático </a:t>
            </a:r>
            <a:r>
              <a:rPr lang="es-ES" dirty="0" smtClean="0"/>
              <a:t>medio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dirty="0" smtClean="0"/>
              <a:t>Deriva </a:t>
            </a:r>
            <a:r>
              <a:rPr lang="es-ES" dirty="0"/>
              <a:t>normalizando el </a:t>
            </a:r>
            <a:r>
              <a:rPr lang="es-ES" dirty="0" smtClean="0"/>
              <a:t>RMSE con </a:t>
            </a:r>
            <a:r>
              <a:rPr lang="es-ES" dirty="0"/>
              <a:t>la media de los datos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9405"/>
            <a:ext cx="3810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30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Métricas</a:t>
            </a:r>
            <a:r>
              <a:rPr lang="en-GB" dirty="0" smtClean="0"/>
              <a:t> de Error </a:t>
            </a:r>
            <a:r>
              <a:rPr lang="en-GB" dirty="0" err="1" smtClean="0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Mean Bias Error (</a:t>
            </a:r>
            <a:r>
              <a:rPr lang="en-GB" dirty="0"/>
              <a:t>MBE</a:t>
            </a:r>
            <a:r>
              <a:rPr lang="en-GB" dirty="0" smtClean="0"/>
              <a:t>)/Error </a:t>
            </a:r>
            <a:r>
              <a:rPr lang="en-GB" dirty="0"/>
              <a:t>de </a:t>
            </a:r>
            <a:r>
              <a:rPr lang="en-GB" dirty="0" err="1"/>
              <a:t>sesgo</a:t>
            </a:r>
            <a:r>
              <a:rPr lang="en-GB" dirty="0"/>
              <a:t> </a:t>
            </a:r>
            <a:r>
              <a:rPr lang="en-GB" dirty="0" err="1" smtClean="0"/>
              <a:t>medio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dirty="0"/>
              <a:t>Los valores positivos indican que el modelo a continuación predice</a:t>
            </a:r>
          </a:p>
          <a:p>
            <a:pPr marL="0" indent="0">
              <a:buNone/>
            </a:pPr>
            <a:r>
              <a:rPr lang="es-ES" dirty="0"/>
              <a:t>los valores de la línea de base; los valores negativos indican</a:t>
            </a:r>
          </a:p>
          <a:p>
            <a:pPr marL="0" indent="0">
              <a:buNone/>
            </a:pPr>
            <a:r>
              <a:rPr lang="es-ES" dirty="0"/>
              <a:t>que el modelo predice los valores de referencia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2616925"/>
            <a:ext cx="4318093" cy="9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BB48-7A95-45B0-8B83-C465E7AE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Comprender las cargas térmicas en la edificación y sus dinámicas principales</a:t>
            </a:r>
          </a:p>
          <a:p>
            <a:r>
              <a:rPr lang="es-ES" dirty="0"/>
              <a:t>Introducir el concepto de Medida y Verificación de ahorros energéticos</a:t>
            </a:r>
          </a:p>
          <a:p>
            <a:r>
              <a:rPr lang="es-ES" dirty="0"/>
              <a:t>Disponer de herramientas para la realización de análisis de datos</a:t>
            </a:r>
          </a:p>
          <a:p>
            <a:r>
              <a:rPr lang="es-ES" dirty="0"/>
              <a:t>Identificar las variables relevantes y modelar la dependencia de las cargas térmicas frente a las mismas</a:t>
            </a:r>
          </a:p>
          <a:p>
            <a:r>
              <a:rPr lang="es-ES" dirty="0"/>
              <a:t>Conocer los métodos de análisis estadístico y las métricas de error</a:t>
            </a:r>
          </a:p>
          <a:p>
            <a:r>
              <a:rPr lang="es-ES" dirty="0"/>
              <a:t>Introducir distintos métodos de análisis clásicos y modernos</a:t>
            </a:r>
          </a:p>
          <a:p>
            <a:r>
              <a:rPr lang="es-ES" dirty="0"/>
              <a:t>Introducir métodos de clasificación y segmentación de datos</a:t>
            </a:r>
          </a:p>
          <a:p>
            <a:r>
              <a:rPr lang="es-ES" dirty="0"/>
              <a:t>Introducir métodos de detección de errores y reparación de series temporales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Enunciar los problemas, posibles vías de solución, proporcionar herramientas y referencias útiles</a:t>
            </a:r>
          </a:p>
        </p:txBody>
      </p:sp>
    </p:spTree>
    <p:extLst>
      <p:ext uri="{BB962C8B-B14F-4D97-AF65-F5344CB8AC3E}">
        <p14:creationId xmlns:p14="http://schemas.microsoft.com/office/powerpoint/2010/main" val="28025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Existen otras muchas métricas que se adecuan a un tipo de regresión o a otro.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 smtClean="0"/>
              <a:t>Reference: Insights </a:t>
            </a:r>
            <a:r>
              <a:rPr lang="en-US" dirty="0"/>
              <a:t>into Performance Fitness and Error Metrics for Machine </a:t>
            </a:r>
            <a:r>
              <a:rPr lang="en-US" dirty="0"/>
              <a:t>Learning (</a:t>
            </a:r>
            <a:r>
              <a:rPr lang="en-US" dirty="0">
                <a:hlinkClick r:id="rId2"/>
              </a:rPr>
              <a:t>https://www.researchgate.net/publication/341816886_Insights_into_Performance_Fitness_and_Error_Metrics_for_Machine_Learning</a:t>
            </a:r>
            <a:r>
              <a:rPr lang="en-US" dirty="0" smtClean="0"/>
              <a:t>)  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40436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Modelos</a:t>
            </a:r>
            <a:r>
              <a:rPr lang="en-GB" dirty="0" smtClean="0"/>
              <a:t> de </a:t>
            </a:r>
            <a:r>
              <a:rPr lang="en-GB" dirty="0" err="1" smtClean="0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“Cuando la variable dependiente es un factor o una </a:t>
            </a:r>
            <a:r>
              <a:rPr lang="es-ES" dirty="0" smtClean="0"/>
              <a:t>variable </a:t>
            </a:r>
            <a:r>
              <a:rPr lang="es-ES" dirty="0" smtClean="0"/>
              <a:t>tipo cualitativo, los modelos que se generan para su calculo se denominan modelos de clasificación” </a:t>
            </a:r>
            <a:endParaRPr lang="es-ES" dirty="0"/>
          </a:p>
        </p:txBody>
      </p:sp>
      <p:pic>
        <p:nvPicPr>
          <p:cNvPr id="15362" name="Picture 2" descr="Classification Models in Machine Learning | Classification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58" y="3158883"/>
            <a:ext cx="6010093" cy="33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1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Modelos</a:t>
            </a:r>
            <a:r>
              <a:rPr lang="en-GB" dirty="0" smtClean="0"/>
              <a:t> de </a:t>
            </a:r>
            <a:r>
              <a:rPr lang="en-GB" dirty="0" err="1" smtClean="0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Modelos de Clasificación mas comunes: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Support</a:t>
            </a:r>
            <a:r>
              <a:rPr lang="es-ES" dirty="0" smtClean="0"/>
              <a:t> Vector </a:t>
            </a:r>
            <a:r>
              <a:rPr lang="es-ES" dirty="0" err="1" smtClean="0"/>
              <a:t>Classiffier</a:t>
            </a:r>
            <a:endParaRPr lang="es-ES" dirty="0" smtClean="0"/>
          </a:p>
          <a:p>
            <a:r>
              <a:rPr lang="es-ES" dirty="0" smtClean="0"/>
              <a:t>Regresión </a:t>
            </a:r>
            <a:r>
              <a:rPr lang="es-ES" dirty="0" err="1" smtClean="0"/>
              <a:t>Logistica</a:t>
            </a:r>
            <a:endParaRPr lang="es-ES" dirty="0" smtClean="0"/>
          </a:p>
          <a:p>
            <a:r>
              <a:rPr lang="es-ES" dirty="0" smtClean="0"/>
              <a:t>Arboles de Decisión</a:t>
            </a:r>
          </a:p>
          <a:p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s-ES" dirty="0" smtClean="0"/>
          </a:p>
          <a:p>
            <a:r>
              <a:rPr lang="es-ES" dirty="0" smtClean="0"/>
              <a:t>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561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Matriz</a:t>
            </a:r>
            <a:r>
              <a:rPr lang="en-GB" dirty="0" smtClean="0"/>
              <a:t> de </a:t>
            </a:r>
            <a:r>
              <a:rPr lang="en-GB" dirty="0" err="1" smtClean="0"/>
              <a:t>Confusión</a:t>
            </a:r>
            <a:r>
              <a:rPr lang="en-GB" dirty="0" smtClean="0"/>
              <a:t> y </a:t>
            </a:r>
            <a:r>
              <a:rPr lang="en-GB" dirty="0" err="1" smtClean="0"/>
              <a:t>Precisión</a:t>
            </a:r>
            <a:r>
              <a:rPr lang="en-GB" dirty="0" smtClean="0"/>
              <a:t> // Confusion Matrix &amp; Accuracy </a:t>
            </a:r>
            <a:endParaRPr lang="en-GB" dirty="0"/>
          </a:p>
        </p:txBody>
      </p:sp>
      <p:pic>
        <p:nvPicPr>
          <p:cNvPr id="5122" name="Picture 2" descr="https://www.analyticsvidhya.com/wp-content/uploads/2015/01/Confusion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2533"/>
            <a:ext cx="10855127" cy="26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2073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Metricas de Error Clasificación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281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Metricas</a:t>
            </a:r>
            <a:r>
              <a:rPr lang="en-GB" dirty="0" smtClean="0"/>
              <a:t> de Error </a:t>
            </a:r>
            <a:r>
              <a:rPr lang="en-GB" dirty="0" err="1" smtClean="0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Recuperación y F-1 por clase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f1 = 2 * precision * recall / (precision + recall)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147" name="Picture 3" descr="https://upload.wikimedia.org/wikipedia/commons/thumb/2/26/Precisionrecall.svg/80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31" y="220029"/>
            <a:ext cx="3592285" cy="65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92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Conclusiones</a:t>
            </a:r>
            <a:r>
              <a:rPr lang="en-GB" dirty="0" smtClean="0"/>
              <a:t> Finales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 análisis de correlaciones entre las variables nos ayudará a determinar cuále</a:t>
            </a:r>
            <a:r>
              <a:rPr lang="es-ES" dirty="0" smtClean="0"/>
              <a:t>s son las variables óptimas para incluirlas en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 estudian los modelos de regresión y sus métricas de error más comunes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 estudian los modelos de clasificación mas comunes y las métricas de error más comunes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Pasamos a la práctica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856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5960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20E8-22F2-4E66-9200-1EA2D697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seminario</a:t>
            </a:r>
            <a:endParaRPr lang="en-GB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A62E472-57DE-45F4-89B6-E389A35DCD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790" y="1260825"/>
          <a:ext cx="10857615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28">
                  <a:extLst>
                    <a:ext uri="{9D8B030D-6E8A-4147-A177-3AD203B41FA5}">
                      <a16:colId xmlns:a16="http://schemas.microsoft.com/office/drawing/2014/main" val="783413096"/>
                    </a:ext>
                  </a:extLst>
                </a:gridCol>
                <a:gridCol w="4561368">
                  <a:extLst>
                    <a:ext uri="{9D8B030D-6E8A-4147-A177-3AD203B41FA5}">
                      <a16:colId xmlns:a16="http://schemas.microsoft.com/office/drawing/2014/main" val="719105427"/>
                    </a:ext>
                  </a:extLst>
                </a:gridCol>
                <a:gridCol w="4316819">
                  <a:extLst>
                    <a:ext uri="{9D8B030D-6E8A-4147-A177-3AD203B41FA5}">
                      <a16:colId xmlns:a16="http://schemas.microsoft.com/office/drawing/2014/main" val="4366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Módulo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Teoría (2h)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Práctica (4h)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</a:t>
                      </a:r>
                    </a:p>
                    <a:p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(FECHAS Y HORARIOS)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Introducción.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Cargas térmicas en la edificación.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 de Medida y Verificación.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 a la Herramienta R/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 y estructuración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 básicas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Visualización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(FECHAS Y HORARIOS)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Estadístico y Correlaciones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error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cargas térmicas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variables relevantes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(FECHAS Y HORARIOS)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tradicionales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modernos.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segmentación avanzada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 de métodos s/ objetivos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CONTENIDO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(FECHAS Y HORARIOS)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clasificación no supervisada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Detección de errores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Reparación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práctico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Limpieza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variaciones estacionales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Construcción de un modelo completo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2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698"/>
            <a:ext cx="10515600" cy="40147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Mikel LUMBRERAS MUGAGUREN,</a:t>
            </a:r>
            <a:r>
              <a:rPr lang="es-ES" dirty="0" smtClean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a typeface="Times New Roman" panose="02020603050405020304" pitchFamily="18" charset="0"/>
              </a:rPr>
              <a:t>Predoctoral</a:t>
            </a:r>
            <a:r>
              <a:rPr lang="en-GB" dirty="0" smtClean="0"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a typeface="Times New Roman" panose="02020603050405020304" pitchFamily="18" charset="0"/>
              </a:rPr>
              <a:t>en</a:t>
            </a:r>
            <a:r>
              <a:rPr lang="en-GB" dirty="0" smtClean="0">
                <a:ea typeface="Times New Roman" panose="02020603050405020304" pitchFamily="18" charset="0"/>
              </a:rPr>
              <a:t> ENEDI, </a:t>
            </a:r>
            <a:r>
              <a:rPr lang="en-GB" dirty="0" err="1" smtClean="0">
                <a:ea typeface="Times New Roman" panose="02020603050405020304" pitchFamily="18" charset="0"/>
              </a:rPr>
              <a:t>Departamento</a:t>
            </a:r>
            <a:r>
              <a:rPr lang="en-GB" dirty="0" smtClean="0">
                <a:ea typeface="Times New Roman" panose="02020603050405020304" pitchFamily="18" charset="0"/>
              </a:rPr>
              <a:t> de </a:t>
            </a:r>
            <a:r>
              <a:rPr lang="en-GB" dirty="0" err="1" smtClean="0">
                <a:ea typeface="Times New Roman" panose="02020603050405020304" pitchFamily="18" charset="0"/>
              </a:rPr>
              <a:t>Ingeniería</a:t>
            </a:r>
            <a:r>
              <a:rPr lang="en-GB" dirty="0" smtClean="0"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a typeface="Times New Roman" panose="02020603050405020304" pitchFamily="18" charset="0"/>
              </a:rPr>
              <a:t>Ener´getica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</a:t>
            </a:r>
            <a:r>
              <a:rPr lang="en-GB" dirty="0" err="1">
                <a:ea typeface="Times New Roman" panose="02020603050405020304" pitchFamily="18" charset="0"/>
              </a:rPr>
              <a:t>Tecnalia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</a:t>
            </a:r>
            <a:r>
              <a:rPr lang="en-GB" dirty="0" err="1">
                <a:ea typeface="Times New Roman" panose="02020603050405020304" pitchFamily="18" charset="0"/>
              </a:rPr>
              <a:t>por</a:t>
            </a:r>
            <a:r>
              <a:rPr lang="en-GB" dirty="0">
                <a:ea typeface="Times New Roman" panose="02020603050405020304" pitchFamily="18" charset="0"/>
              </a:rPr>
              <a:t>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</a:t>
            </a:r>
            <a:r>
              <a:rPr lang="en-GB" dirty="0" err="1">
                <a:ea typeface="Times New Roman" panose="02020603050405020304" pitchFamily="18" charset="0"/>
              </a:rPr>
              <a:t>Ponente</a:t>
            </a:r>
            <a:r>
              <a:rPr lang="en-GB" dirty="0">
                <a:ea typeface="Times New Roman" panose="02020603050405020304" pitchFamily="18" charset="0"/>
              </a:rPr>
              <a:t>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</a:t>
            </a:r>
            <a:r>
              <a:rPr lang="en-GB" b="1" u="sng" dirty="0" err="1">
                <a:ea typeface="Times New Roman" panose="02020603050405020304" pitchFamily="18" charset="0"/>
              </a:rPr>
              <a:t>conjunto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</a:t>
            </a:r>
            <a:r>
              <a:rPr lang="en-GB" u="sng" dirty="0" smtClean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orcid.org/0000-0002-1339-7049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sz="2900" u="sng" dirty="0">
                <a:solidFill>
                  <a:srgbClr val="0000FF"/>
                </a:solidFill>
                <a:ea typeface="Times New Roman" panose="02020603050405020304" pitchFamily="18" charset="0"/>
              </a:rPr>
              <a:t>https://www.linkedin.com/in/mikel-lumbreras-mugaguren-79b3b5167/</a:t>
            </a:r>
          </a:p>
        </p:txBody>
      </p:sp>
      <p:pic>
        <p:nvPicPr>
          <p:cNvPr id="5" name="Imagen 4" descr="imagen de perfi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79" y="0"/>
            <a:ext cx="1992221" cy="1987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4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Dr Roberto GARAY MARTINEZ,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Principal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Física</a:t>
            </a:r>
            <a:r>
              <a:rPr lang="en-GB" dirty="0">
                <a:ea typeface="Times New Roman" panose="02020603050405020304" pitchFamily="18" charset="0"/>
              </a:rPr>
              <a:t> del </a:t>
            </a:r>
            <a:r>
              <a:rPr lang="en-GB" dirty="0" err="1">
                <a:ea typeface="Times New Roman" panose="02020603050405020304" pitchFamily="18" charset="0"/>
              </a:rPr>
              <a:t>Edificio</a:t>
            </a:r>
            <a:r>
              <a:rPr lang="en-GB" dirty="0">
                <a:ea typeface="Times New Roman" panose="02020603050405020304" pitchFamily="18" charset="0"/>
              </a:rPr>
              <a:t> y Gestor de </a:t>
            </a:r>
            <a:r>
              <a:rPr lang="en-GB" dirty="0" err="1">
                <a:ea typeface="Times New Roman" panose="02020603050405020304" pitchFamily="18" charset="0"/>
              </a:rPr>
              <a:t>Proyectos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TECNALIA.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Tecnalia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por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Ponente/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https://orcid.org/0000-0003-2331-6561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linkedin.com/in/</a:t>
            </a:r>
            <a:r>
              <a:rPr lang="en-GB" u="sng" dirty="0" err="1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robertogaray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https://robertogaray.com</a:t>
            </a:r>
            <a:endParaRPr lang="en-GB" dirty="0">
              <a:ea typeface="Times New Roman" panose="02020603050405020304" pitchFamily="18" charset="0"/>
            </a:endParaRPr>
          </a:p>
        </p:txBody>
      </p:sp>
      <p:pic>
        <p:nvPicPr>
          <p:cNvPr id="5" name="Imagen 4" descr="Un hombre con lentes y traje&#10;&#10;Descripción generada automáticamente">
            <a:extLst>
              <a:ext uri="{FF2B5EF4-FFF2-40B4-BE49-F238E27FC236}">
                <a16:creationId xmlns:a16="http://schemas.microsoft.com/office/drawing/2014/main" id="{DAC8D888-9DEF-4ED1-9E75-45ED3DE35E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479" y="0"/>
            <a:ext cx="1846521" cy="15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252" y="160338"/>
            <a:ext cx="9144000" cy="1930400"/>
          </a:xfrm>
        </p:spPr>
        <p:txBody>
          <a:bodyPr>
            <a:noAutofit/>
          </a:bodyPr>
          <a:lstStyle/>
          <a:p>
            <a:r>
              <a:rPr lang="es-ES" sz="4800" b="1" u="sng" dirty="0"/>
              <a:t>Módulo 2: </a:t>
            </a:r>
            <a:r>
              <a:rPr lang="es-ES" sz="4800" dirty="0"/>
              <a:t>Análisis de Correlación y Métricas de Error</a:t>
            </a:r>
            <a:endParaRPr lang="en-GB" sz="4800" dirty="0"/>
          </a:p>
        </p:txBody>
      </p:sp>
      <p:pic>
        <p:nvPicPr>
          <p:cNvPr id="1026" name="Picture 2" descr="Correlations among dormancy release traits. (A) Correlation chart of... | 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86" y="1915199"/>
            <a:ext cx="3391663" cy="481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etter Heatmaps and Correlation Matrix Plots in Python | by Drazen Zaric | 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Better Heatmaps and Correlation Matrix Plots in Python | by Drazen Zaric |  Towards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2" y="2654852"/>
            <a:ext cx="3984172" cy="3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0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Clase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n-GB" dirty="0" smtClean="0"/>
              <a:t>Objet</a:t>
            </a:r>
            <a:r>
              <a:rPr lang="es-ES" dirty="0" err="1" smtClean="0"/>
              <a:t>ivos</a:t>
            </a:r>
            <a:r>
              <a:rPr lang="es-ES" dirty="0" smtClean="0"/>
              <a:t> principales teoría</a:t>
            </a:r>
          </a:p>
          <a:p>
            <a:r>
              <a:rPr lang="en-GB" dirty="0" err="1" smtClean="0"/>
              <a:t>Repaso</a:t>
            </a:r>
            <a:r>
              <a:rPr lang="en-GB" dirty="0" smtClean="0"/>
              <a:t> Variables </a:t>
            </a:r>
            <a:r>
              <a:rPr lang="en-GB" dirty="0" err="1" smtClean="0"/>
              <a:t>Estadísticas</a:t>
            </a:r>
            <a:r>
              <a:rPr lang="en-GB" dirty="0" smtClean="0"/>
              <a:t> </a:t>
            </a:r>
            <a:r>
              <a:rPr lang="en-GB" dirty="0" err="1" smtClean="0"/>
              <a:t>Más</a:t>
            </a:r>
            <a:r>
              <a:rPr lang="en-GB" dirty="0" smtClean="0"/>
              <a:t> </a:t>
            </a:r>
            <a:r>
              <a:rPr lang="es-ES" dirty="0" smtClean="0"/>
              <a:t>Comunes</a:t>
            </a:r>
          </a:p>
          <a:p>
            <a:r>
              <a:rPr lang="es-ES" dirty="0" smtClean="0"/>
              <a:t>Correlación y Covarianza</a:t>
            </a:r>
          </a:p>
          <a:p>
            <a:r>
              <a:rPr lang="es-ES" dirty="0" smtClean="0"/>
              <a:t>Regresión Lineal y Métricas de error</a:t>
            </a:r>
          </a:p>
          <a:p>
            <a:r>
              <a:rPr lang="es-ES" dirty="0" smtClean="0"/>
              <a:t>Clasificación Supervisada + Métricas de error</a:t>
            </a:r>
          </a:p>
          <a:p>
            <a:r>
              <a:rPr lang="es-ES" dirty="0" smtClean="0"/>
              <a:t>Conclusiones e introducción a la práctica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13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Módulo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Big Data </a:t>
            </a:r>
            <a:r>
              <a:rPr lang="es-ES" dirty="0" smtClean="0">
                <a:sym typeface="Wingdings" panose="05000000000000000000" pitchFamily="2" charset="2"/>
              </a:rPr>
              <a:t> Múltiples variables medidas y guardadas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Múltiples fuentes de datos</a:t>
            </a:r>
            <a:endParaRPr lang="es-ES" dirty="0"/>
          </a:p>
        </p:txBody>
      </p:sp>
      <p:pic>
        <p:nvPicPr>
          <p:cNvPr id="2050" name="Picture 2" descr="Del Big Data al Good Data: datos y tecnología como armas contra la COVID-19  | OpenM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03" y="2963589"/>
            <a:ext cx="7849652" cy="268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66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1692</Words>
  <Application>Microsoft Office PowerPoint</Application>
  <PresentationFormat>Panorámica</PresentationFormat>
  <Paragraphs>234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Tema de Office</vt:lpstr>
      <vt:lpstr>1_Tema de Office</vt:lpstr>
      <vt:lpstr>Estudio de consumo de energía mediante métodos de análisis de datos Contexto, métodos de análisis, herramientas y aplicaciones</vt:lpstr>
      <vt:lpstr>Introducción General</vt:lpstr>
      <vt:lpstr>Objetivos</vt:lpstr>
      <vt:lpstr>Estructura del seminario</vt:lpstr>
      <vt:lpstr>Ponentes</vt:lpstr>
      <vt:lpstr>Ponentes</vt:lpstr>
      <vt:lpstr>Módulo 2: Análisis de Correlación y Métricas de Error</vt:lpstr>
      <vt:lpstr>Índice Clase 2</vt:lpstr>
      <vt:lpstr>Introducción Módulo 2</vt:lpstr>
      <vt:lpstr>Introducción Módulo 2</vt:lpstr>
      <vt:lpstr>Introducción Módulo 2</vt:lpstr>
      <vt:lpstr>Objetivos Específicos</vt:lpstr>
      <vt:lpstr>Variables Estadísticas I</vt:lpstr>
      <vt:lpstr>Variables Estadísticas II</vt:lpstr>
      <vt:lpstr>Variables Estadísticas III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Regresiones Lineales</vt:lpstr>
      <vt:lpstr>Regresiones Lineales</vt:lpstr>
      <vt:lpstr>Métricas de Error Regresión</vt:lpstr>
      <vt:lpstr>Métricas de Error Regresión</vt:lpstr>
      <vt:lpstr>Métricas de Error Regresión</vt:lpstr>
      <vt:lpstr>Métricas de Error Regresión</vt:lpstr>
      <vt:lpstr>Métricas de Error Regresión</vt:lpstr>
      <vt:lpstr>Modelos de Clasificación</vt:lpstr>
      <vt:lpstr>Modelos de Clasificación</vt:lpstr>
      <vt:lpstr>Presentación de PowerPoint</vt:lpstr>
      <vt:lpstr>Metricas de Error Clasificación</vt:lpstr>
      <vt:lpstr>Conclusiones Finales</vt:lpstr>
      <vt:lpstr>Estudio de consumo de energía mediante métodos de análisis de datos Contexto, métodos de análisis, herramientas y aplicaciones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consumo de energía mediante métodos de análisis de datos Contexto, métodos de análisis, herramientas y aplicaciones</dc:title>
  <dc:creator>Mikel LUMBRERAS</dc:creator>
  <cp:lastModifiedBy>Mikel LUMBRERAS</cp:lastModifiedBy>
  <cp:revision>26</cp:revision>
  <dcterms:created xsi:type="dcterms:W3CDTF">2021-08-24T08:09:02Z</dcterms:created>
  <dcterms:modified xsi:type="dcterms:W3CDTF">2021-08-25T09:33:34Z</dcterms:modified>
</cp:coreProperties>
</file>