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8" r:id="rId2"/>
    <p:sldId id="282" r:id="rId3"/>
    <p:sldId id="270" r:id="rId4"/>
    <p:sldId id="271" r:id="rId5"/>
    <p:sldId id="285" r:id="rId6"/>
    <p:sldId id="286" r:id="rId7"/>
    <p:sldId id="283" r:id="rId8"/>
    <p:sldId id="288" r:id="rId9"/>
    <p:sldId id="284" r:id="rId10"/>
    <p:sldId id="287" r:id="rId11"/>
    <p:sldId id="289" r:id="rId12"/>
    <p:sldId id="272" r:id="rId13"/>
    <p:sldId id="290" r:id="rId14"/>
    <p:sldId id="291" r:id="rId15"/>
    <p:sldId id="292" r:id="rId16"/>
    <p:sldId id="293" r:id="rId17"/>
    <p:sldId id="273" r:id="rId18"/>
    <p:sldId id="274" r:id="rId19"/>
    <p:sldId id="294" r:id="rId20"/>
    <p:sldId id="295" r:id="rId21"/>
    <p:sldId id="275" r:id="rId22"/>
    <p:sldId id="276" r:id="rId23"/>
    <p:sldId id="277" r:id="rId24"/>
    <p:sldId id="296" r:id="rId25"/>
    <p:sldId id="279" r:id="rId26"/>
    <p:sldId id="280" r:id="rId27"/>
    <p:sldId id="281" r:id="rId28"/>
    <p:sldId id="297" r:id="rId29"/>
    <p:sldId id="298" r:id="rId3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ACD37C05-C05F-41B8-BE9A-A481DAEE881F}">
          <p14:sldIdLst>
            <p14:sldId id="258"/>
          </p14:sldIdLst>
        </p14:section>
        <p14:section name="02_Contenido &amp; Puesta en Marcha" id="{41CE40D1-427F-44C9-B3DF-F2CB69FF77D2}">
          <p14:sldIdLst>
            <p14:sldId id="282"/>
            <p14:sldId id="270"/>
            <p14:sldId id="271"/>
            <p14:sldId id="285"/>
            <p14:sldId id="286"/>
            <p14:sldId id="283"/>
            <p14:sldId id="288"/>
            <p14:sldId id="284"/>
            <p14:sldId id="287"/>
            <p14:sldId id="289"/>
            <p14:sldId id="272"/>
            <p14:sldId id="290"/>
            <p14:sldId id="291"/>
            <p14:sldId id="292"/>
            <p14:sldId id="293"/>
            <p14:sldId id="273"/>
            <p14:sldId id="274"/>
            <p14:sldId id="294"/>
            <p14:sldId id="295"/>
            <p14:sldId id="275"/>
            <p14:sldId id="276"/>
            <p14:sldId id="277"/>
            <p14:sldId id="296"/>
            <p14:sldId id="279"/>
            <p14:sldId id="280"/>
            <p14:sldId id="281"/>
            <p14:sldId id="297"/>
            <p14:sldId id="2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81" autoAdjust="0"/>
    <p:restoredTop sz="94660"/>
  </p:normalViewPr>
  <p:slideViewPr>
    <p:cSldViewPr snapToGrid="0">
      <p:cViewPr>
        <p:scale>
          <a:sx n="75" d="100"/>
          <a:sy n="75" d="100"/>
        </p:scale>
        <p:origin x="876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379838" y="6356349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014519" y="6356348"/>
            <a:ext cx="720213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6244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42529D-B5B1-47E1-A19B-037CCFF42894}" type="datetimeFigureOut">
              <a:rPr lang="en-GB" smtClean="0"/>
              <a:t>05/08/2021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2661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42529D-B5B1-47E1-A19B-037CCFF42894}" type="datetimeFigureOut">
              <a:rPr lang="en-GB" smtClean="0"/>
              <a:t>05/08/2021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3651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42529D-B5B1-47E1-A19B-037CCFF42894}" type="datetimeFigureOut">
              <a:rPr lang="en-GB" smtClean="0"/>
              <a:t>05/08/2021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8598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09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1603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596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912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497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4451554" y="6351229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  <p:pic>
        <p:nvPicPr>
          <p:cNvPr id="10" name="Imagen 9" descr="C:\Users\mlumbreras001\AppData\Local\Microsoft\Windows\INetCache\Content.MSO\52E5CD36.tmp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3330" y="6039014"/>
            <a:ext cx="2413594" cy="6346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8826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42529D-B5B1-47E1-A19B-037CCFF42894}" type="datetimeFigureOut">
              <a:rPr lang="en-GB" smtClean="0"/>
              <a:t>05/08/2021</a:t>
            </a:fld>
            <a:endParaRPr lang="en-GB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310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42529D-B5B1-47E1-A19B-037CCFF42894}" type="datetimeFigureOut">
              <a:rPr lang="en-GB" smtClean="0"/>
              <a:t>05/08/2021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156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4014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pic>
        <p:nvPicPr>
          <p:cNvPr id="7" name="1 Imagen" descr="Escuela de Doctorado_trilingue_positivo_alta.jpg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68" y="5973056"/>
            <a:ext cx="2155210" cy="88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157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oberto.garay@tecnalia.com" TargetMode="External"/><Relationship Id="rId2" Type="http://schemas.openxmlformats.org/officeDocument/2006/relationships/hyperlink" Target="mailto:mikel.lumbreras@ehu.eu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igitaschools.com/data-types-in-r-tutorial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7358FC5-0DFC-4396-9893-E446212006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s-ES" sz="4400" dirty="0"/>
              <a:t>Estudio de consumo de energía mediante métodos de análisis de datos</a:t>
            </a:r>
            <a:br>
              <a:rPr lang="es-ES" sz="4400" dirty="0"/>
            </a:br>
            <a:r>
              <a:rPr lang="es-ES" sz="2800" dirty="0"/>
              <a:t>Contexto, métodos de análisis, herramientas y aplicaciones</a:t>
            </a:r>
            <a:endParaRPr lang="en-GB" sz="4400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5BE36759-AD9E-492B-A539-7E3579699A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310204"/>
          </a:xfrm>
        </p:spPr>
        <p:txBody>
          <a:bodyPr numCol="2">
            <a:normAutofit/>
          </a:bodyPr>
          <a:lstStyle/>
          <a:p>
            <a:pPr algn="l"/>
            <a:r>
              <a:rPr lang="es-ES" sz="2000" dirty="0"/>
              <a:t>Mikel Lumbreras Mugaguren</a:t>
            </a:r>
          </a:p>
          <a:p>
            <a:pPr algn="l"/>
            <a:r>
              <a:rPr lang="es-ES" sz="2000" dirty="0"/>
              <a:t>946014985</a:t>
            </a:r>
          </a:p>
          <a:p>
            <a:pPr algn="l"/>
            <a:r>
              <a:rPr lang="es-ES" sz="2000" dirty="0" err="1">
                <a:hlinkClick r:id="rId2"/>
              </a:rPr>
              <a:t>mikel.lumbreras@ehu.eus</a:t>
            </a:r>
            <a:endParaRPr lang="es-ES" sz="2000" dirty="0"/>
          </a:p>
          <a:p>
            <a:pPr algn="l"/>
            <a:r>
              <a:rPr lang="es-ES" sz="2000" dirty="0"/>
              <a:t>Roberto Garay Martinez</a:t>
            </a:r>
          </a:p>
          <a:p>
            <a:pPr algn="l"/>
            <a:r>
              <a:rPr lang="es-ES" sz="2000" dirty="0"/>
              <a:t>667 178 958</a:t>
            </a:r>
          </a:p>
          <a:p>
            <a:pPr algn="l"/>
            <a:r>
              <a:rPr lang="es-ES" sz="2000" dirty="0">
                <a:hlinkClick r:id="rId3"/>
              </a:rPr>
              <a:t>roberto.garay@tecnalia.com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516082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7784B-A5CB-4BC9-BAD7-AC16D02B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Operativa básica [Script 1]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181411-16DD-4714-8888-AA3FCFE00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6235700" cy="4014736"/>
          </a:xfrm>
        </p:spPr>
        <p:txBody>
          <a:bodyPr/>
          <a:lstStyle/>
          <a:p>
            <a:r>
              <a:rPr lang="es-ES" dirty="0"/>
              <a:t>Utilizar el explorador de archivos Cuadro abajo-derecha</a:t>
            </a:r>
          </a:p>
          <a:p>
            <a:r>
              <a:rPr lang="es-ES" dirty="0"/>
              <a:t>4_Scripts</a:t>
            </a:r>
          </a:p>
          <a:p>
            <a:r>
              <a:rPr lang="es-ES" dirty="0"/>
              <a:t>Elegir Pr01_scrp901.R</a:t>
            </a:r>
          </a:p>
          <a:p>
            <a:r>
              <a:rPr lang="es-ES" dirty="0"/>
              <a:t>Se abrirá el script en el cuadro superior-izquierda</a:t>
            </a:r>
            <a:endParaRPr lang="en-GB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C108E3D-7BB0-4A43-A79C-60D74D7D96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583" t="38133" b="7110"/>
          <a:stretch/>
        </p:blipFill>
        <p:spPr>
          <a:xfrm>
            <a:off x="7073900" y="365125"/>
            <a:ext cx="4737099" cy="344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485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7784B-A5CB-4BC9-BAD7-AC16D02B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Operativa básica [Script 1]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181411-16DD-4714-8888-AA3FCFE00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6235700" cy="4014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1500" dirty="0"/>
              <a:t>[SCRIPT1]</a:t>
            </a:r>
          </a:p>
          <a:p>
            <a:pPr marL="0" indent="0">
              <a:buNone/>
            </a:pPr>
            <a:r>
              <a:rPr lang="es-ES" sz="1600" dirty="0"/>
              <a:t>1. Instalación y activación de librerías</a:t>
            </a:r>
          </a:p>
          <a:p>
            <a:pPr marL="0" indent="0">
              <a:buNone/>
            </a:pPr>
            <a:r>
              <a:rPr lang="es-ES" sz="1600" dirty="0"/>
              <a:t>2. Apertura de 1 archivo CSV</a:t>
            </a:r>
          </a:p>
          <a:p>
            <a:pPr marL="0" indent="0">
              <a:buNone/>
            </a:pPr>
            <a:r>
              <a:rPr lang="es-ES" sz="1600" dirty="0"/>
              <a:t>3. </a:t>
            </a:r>
            <a:r>
              <a:rPr lang="es-ES" sz="1600" dirty="0" err="1"/>
              <a:t>Graficación</a:t>
            </a:r>
            <a:r>
              <a:rPr lang="es-ES" sz="1600" dirty="0"/>
              <a:t> inicial</a:t>
            </a:r>
          </a:p>
          <a:p>
            <a:pPr marL="0" indent="0">
              <a:buNone/>
            </a:pPr>
            <a:r>
              <a:rPr lang="es-ES" sz="1600" dirty="0"/>
              <a:t>4. Sumario de señales</a:t>
            </a:r>
            <a:endParaRPr lang="en-GB" sz="11500" dirty="0"/>
          </a:p>
        </p:txBody>
      </p:sp>
    </p:spTree>
    <p:extLst>
      <p:ext uri="{BB962C8B-B14F-4D97-AF65-F5344CB8AC3E}">
        <p14:creationId xmlns:p14="http://schemas.microsoft.com/office/powerpoint/2010/main" val="2545815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418EFE-99A4-4FFA-88CF-2F0735AEE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básica de R/RSTUDIO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FFAC7D-C31F-4441-B62C-C7625B9EB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/>
              <a:t>R es un lenguaje interpretado</a:t>
            </a:r>
          </a:p>
          <a:p>
            <a:pPr lvl="1"/>
            <a:r>
              <a:rPr lang="es-ES" dirty="0"/>
              <a:t>Se escribe el código y se ejecuta directamente</a:t>
            </a:r>
          </a:p>
          <a:p>
            <a:pPr lvl="1"/>
            <a:r>
              <a:rPr lang="es-ES" dirty="0"/>
              <a:t>Similar a Matlab/Python/…</a:t>
            </a:r>
          </a:p>
          <a:p>
            <a:r>
              <a:rPr lang="es-ES" dirty="0"/>
              <a:t>RSTUDIO es un intérprete gráfico</a:t>
            </a:r>
          </a:p>
          <a:p>
            <a:pPr lvl="1"/>
            <a:r>
              <a:rPr lang="es-ES" dirty="0"/>
              <a:t>4 bloques/cuadros</a:t>
            </a:r>
          </a:p>
          <a:p>
            <a:pPr lvl="2"/>
            <a:r>
              <a:rPr lang="es-ES" dirty="0"/>
              <a:t>Arriba-izquierda: Scripts y Datos</a:t>
            </a:r>
          </a:p>
          <a:p>
            <a:pPr lvl="2"/>
            <a:r>
              <a:rPr lang="es-ES" dirty="0"/>
              <a:t>Arriba-derecha</a:t>
            </a:r>
          </a:p>
          <a:p>
            <a:pPr lvl="3"/>
            <a:r>
              <a:rPr lang="es-ES" dirty="0" err="1"/>
              <a:t>Environment</a:t>
            </a:r>
            <a:r>
              <a:rPr lang="es-ES" dirty="0"/>
              <a:t>. Variables disponibles en memoria</a:t>
            </a:r>
          </a:p>
          <a:p>
            <a:pPr lvl="3"/>
            <a:r>
              <a:rPr lang="es-ES" dirty="0"/>
              <a:t>Otras cosas</a:t>
            </a:r>
          </a:p>
          <a:p>
            <a:pPr lvl="2"/>
            <a:r>
              <a:rPr lang="es-ES" dirty="0"/>
              <a:t>Abajo-izquierda: Consola</a:t>
            </a:r>
          </a:p>
          <a:p>
            <a:pPr lvl="2"/>
            <a:r>
              <a:rPr lang="es-ES" dirty="0"/>
              <a:t>Abajo-derecha</a:t>
            </a:r>
          </a:p>
          <a:p>
            <a:pPr lvl="3"/>
            <a:r>
              <a:rPr lang="es-ES" dirty="0"/>
              <a:t>Explorador de archivos</a:t>
            </a:r>
          </a:p>
          <a:p>
            <a:pPr lvl="3"/>
            <a:r>
              <a:rPr lang="es-ES" dirty="0"/>
              <a:t>Gráficos</a:t>
            </a:r>
          </a:p>
          <a:p>
            <a:pPr lvl="3"/>
            <a:r>
              <a:rPr lang="es-ES" dirty="0"/>
              <a:t>Paquetes</a:t>
            </a:r>
          </a:p>
          <a:p>
            <a:pPr lvl="3"/>
            <a:r>
              <a:rPr lang="es-ES" dirty="0"/>
              <a:t>Ayuda</a:t>
            </a:r>
          </a:p>
          <a:p>
            <a:pPr lvl="1"/>
            <a:r>
              <a:rPr lang="es-ES" dirty="0"/>
              <a:t>(salvo que se reordene)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444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0469EF2-D72E-4CCB-B369-92620EB58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RSTUDIO</a:t>
            </a:r>
            <a:endParaRPr lang="en-GB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D69DA45D-05F2-4CFF-AD11-A9346F0C1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Arriba-izquierda: Scripts y Datos</a:t>
            </a:r>
          </a:p>
          <a:p>
            <a:pPr lvl="1"/>
            <a:r>
              <a:rPr lang="es-ES" dirty="0"/>
              <a:t>Scripts: bloques de código.</a:t>
            </a:r>
          </a:p>
          <a:p>
            <a:pPr lvl="2"/>
            <a:r>
              <a:rPr lang="es-ES" dirty="0"/>
              <a:t>Se guardan como *.R</a:t>
            </a:r>
          </a:p>
          <a:p>
            <a:pPr lvl="2"/>
            <a:r>
              <a:rPr lang="es-ES" dirty="0"/>
              <a:t>Editables con cualquier editor de texto</a:t>
            </a:r>
          </a:p>
          <a:p>
            <a:pPr lvl="1"/>
            <a:r>
              <a:rPr lang="es-ES" dirty="0"/>
              <a:t>Datos</a:t>
            </a:r>
          </a:p>
          <a:p>
            <a:pPr lvl="2"/>
            <a:r>
              <a:rPr lang="es-ES" dirty="0"/>
              <a:t>Inspector del contenido de un elemento de datos</a:t>
            </a:r>
          </a:p>
          <a:p>
            <a:pPr lvl="2"/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85C2FEC-02FA-48FC-8A3E-2A02A8C11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598" y="4143307"/>
            <a:ext cx="6027497" cy="263933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A14675C-2F72-4BBC-BF14-61105AF02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6651" y="4767595"/>
            <a:ext cx="4279517" cy="184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114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0469EF2-D72E-4CCB-B369-92620EB58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RSTUDIO</a:t>
            </a:r>
            <a:endParaRPr lang="en-GB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D69DA45D-05F2-4CFF-AD11-A9346F0C1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Arriba-derecha</a:t>
            </a:r>
          </a:p>
          <a:p>
            <a:pPr lvl="1"/>
            <a:r>
              <a:rPr lang="es-ES" dirty="0" err="1"/>
              <a:t>Environment</a:t>
            </a:r>
            <a:r>
              <a:rPr lang="es-ES" dirty="0"/>
              <a:t>. Variables disponibles en memoria</a:t>
            </a:r>
          </a:p>
          <a:p>
            <a:pPr lvl="1"/>
            <a:r>
              <a:rPr lang="es-ES" dirty="0"/>
              <a:t>Otras cosas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42C932D-3FC1-499A-B473-3233921A2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876" y="2965279"/>
            <a:ext cx="7602011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402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0469EF2-D72E-4CCB-B369-92620EB58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RSTUDIO</a:t>
            </a:r>
            <a:endParaRPr lang="en-GB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D69DA45D-05F2-4CFF-AD11-A9346F0C1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Abajo-izquierda: Consola</a:t>
            </a:r>
          </a:p>
          <a:p>
            <a:pPr lvl="1"/>
            <a:r>
              <a:rPr lang="es-ES" dirty="0"/>
              <a:t>Introducción de código a mano (&gt;)</a:t>
            </a:r>
          </a:p>
          <a:p>
            <a:pPr lvl="1"/>
            <a:r>
              <a:rPr lang="es-ES" dirty="0"/>
              <a:t>Historial de código ejecutado</a:t>
            </a:r>
          </a:p>
          <a:p>
            <a:pPr lvl="1"/>
            <a:r>
              <a:rPr lang="es-ES" dirty="0"/>
              <a:t>Resultados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EF6FB65-505F-4C97-ADC6-FEC677375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363" y="3618292"/>
            <a:ext cx="9135750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951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0469EF2-D72E-4CCB-B369-92620EB58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RSTUDIO</a:t>
            </a:r>
            <a:endParaRPr lang="en-GB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D69DA45D-05F2-4CFF-AD11-A9346F0C1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Abajo-derecha</a:t>
            </a:r>
          </a:p>
          <a:p>
            <a:pPr lvl="1"/>
            <a:r>
              <a:rPr lang="es-ES" dirty="0"/>
              <a:t>Explorador de archivos</a:t>
            </a:r>
          </a:p>
          <a:p>
            <a:pPr lvl="1"/>
            <a:r>
              <a:rPr lang="es-ES" dirty="0"/>
              <a:t>Gráficos</a:t>
            </a:r>
          </a:p>
          <a:p>
            <a:pPr lvl="1"/>
            <a:r>
              <a:rPr lang="es-ES" dirty="0"/>
              <a:t>Paquetes</a:t>
            </a:r>
          </a:p>
          <a:p>
            <a:pPr lvl="1"/>
            <a:r>
              <a:rPr lang="es-ES" dirty="0"/>
              <a:t>Ayuda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C882796-E7A1-4464-9815-DA2A678B8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598" y="220581"/>
            <a:ext cx="4294434" cy="280397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DD2E5EA-5C15-48F6-BBF3-46254467D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4073" y="930792"/>
            <a:ext cx="4035918" cy="312333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26278C0-152B-47C3-86E7-A519106A52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7163" y="3024554"/>
            <a:ext cx="4035918" cy="306780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6D729A4-633A-4683-99C3-9AEE689E9B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3481" y="3711113"/>
            <a:ext cx="4131099" cy="314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940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3A21A0-13F8-47C6-9D6D-5729463DD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Subseteado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EE35A6-ECA5-4D00-BF40-6A49AD21A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11500" dirty="0"/>
              <a:t>[Script 2]</a:t>
            </a:r>
          </a:p>
          <a:p>
            <a:r>
              <a:rPr lang="es-ES" dirty="0"/>
              <a:t>Sumario de cargas de un mes</a:t>
            </a:r>
          </a:p>
          <a:p>
            <a:r>
              <a:rPr lang="es-ES" dirty="0"/>
              <a:t>Sumario de cargas mensual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3497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4A930C-EE95-4882-A1B2-CFF011819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datos 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CC5221-B9D3-4AF4-9030-262611448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hlinkClick r:id="rId2"/>
              </a:rPr>
              <a:t>https://digitaschools.com/data-types-in-r-tutorial/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3278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AE5059F-FAD0-4D83-B385-F0E721D13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168312"/>
            <a:ext cx="9486900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939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D1C79-9D7B-4016-9388-737BE80ED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239717-FE91-4305-91C5-83DC6B507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Presentación de R</a:t>
            </a:r>
          </a:p>
          <a:p>
            <a:r>
              <a:rPr lang="es-ES" dirty="0"/>
              <a:t>Uso básico del software</a:t>
            </a:r>
          </a:p>
          <a:p>
            <a:r>
              <a:rPr lang="es-ES" dirty="0"/>
              <a:t>Aplicaciones a series temporales de energía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(Introducción acelerada)</a:t>
            </a:r>
          </a:p>
        </p:txBody>
      </p:sp>
    </p:spTree>
    <p:extLst>
      <p:ext uri="{BB962C8B-B14F-4D97-AF65-F5344CB8AC3E}">
        <p14:creationId xmlns:p14="http://schemas.microsoft.com/office/powerpoint/2010/main" val="35722225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15619E5-A74E-4E52-9D4F-2F980C841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500" y="942755"/>
            <a:ext cx="9601200" cy="497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924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774757-F0BD-48F2-B31F-C47D318B1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Descanso</a:t>
            </a:r>
            <a:endParaRPr lang="en-GB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BD81336-D9D5-41C5-9288-3C8CC28D5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175" y="1931988"/>
            <a:ext cx="3248025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4622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EB3ECB-6D5A-4343-9480-B6C7BB3C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Flujo del programa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C8BC5D-F725-47E5-9B96-5D4B407C7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11500" dirty="0"/>
              <a:t>Script 3</a:t>
            </a:r>
          </a:p>
          <a:p>
            <a:r>
              <a:rPr lang="es-ES" dirty="0"/>
              <a:t>Indexación y acceso a variables</a:t>
            </a:r>
          </a:p>
          <a:p>
            <a:r>
              <a:rPr lang="es-ES" dirty="0"/>
              <a:t>IF</a:t>
            </a:r>
          </a:p>
          <a:p>
            <a:r>
              <a:rPr lang="es-ES" dirty="0"/>
              <a:t>FOR</a:t>
            </a:r>
          </a:p>
          <a:p>
            <a:r>
              <a:rPr lang="es-ES" dirty="0"/>
              <a:t>WHILE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7867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7F820B-0017-4717-A35C-E27F5A1B7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Subseteado</a:t>
            </a:r>
            <a:r>
              <a:rPr lang="es-ES" dirty="0"/>
              <a:t> II 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D53C29-90AC-4DA5-8F6C-29A4DCF1C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11500" dirty="0"/>
              <a:t>Script 4</a:t>
            </a:r>
          </a:p>
          <a:p>
            <a:r>
              <a:rPr lang="es-ES" dirty="0"/>
              <a:t>Sumario de carga de un día de la semana</a:t>
            </a:r>
          </a:p>
          <a:p>
            <a:r>
              <a:rPr lang="es-ES" dirty="0"/>
              <a:t>Sumario de carga de todos los días de la semana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45126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774757-F0BD-48F2-B31F-C47D318B1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Descanso</a:t>
            </a:r>
            <a:endParaRPr lang="en-GB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BD81336-D9D5-41C5-9288-3C8CC28D5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175" y="1931988"/>
            <a:ext cx="3248025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9025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D11D8E-093D-4443-AC68-D443E30ED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Leer y escribir archivos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7DB3AD-6429-44D8-A3FD-0822204A9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sz="11500" dirty="0"/>
              <a:t>Script 5</a:t>
            </a:r>
          </a:p>
          <a:p>
            <a:r>
              <a:rPr lang="es-ES" dirty="0"/>
              <a:t>Lectura desde archivos CSV</a:t>
            </a:r>
          </a:p>
          <a:p>
            <a:r>
              <a:rPr lang="es-ES" dirty="0"/>
              <a:t>Corrección de archivos</a:t>
            </a:r>
          </a:p>
          <a:p>
            <a:r>
              <a:rPr lang="es-ES" dirty="0"/>
              <a:t>Marcas de tiempo</a:t>
            </a:r>
          </a:p>
          <a:p>
            <a:r>
              <a:rPr lang="es-ES" dirty="0"/>
              <a:t>Cálculos</a:t>
            </a:r>
          </a:p>
          <a:p>
            <a:r>
              <a:rPr lang="es-ES" dirty="0"/>
              <a:t>Escritura de archivos CSV</a:t>
            </a:r>
          </a:p>
          <a:p>
            <a:r>
              <a:rPr lang="es-ES" dirty="0"/>
              <a:t>Archivos RDS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67575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5A434D-D544-465B-86D3-4A97EFF0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Graficar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DB811C-246A-487F-B8A9-BFF92AA60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sz="11500" dirty="0"/>
              <a:t>Script 6</a:t>
            </a:r>
          </a:p>
          <a:p>
            <a:r>
              <a:rPr lang="es-ES" dirty="0"/>
              <a:t>Gráfico de series temporales(carga térmica vs tiempo)</a:t>
            </a:r>
          </a:p>
          <a:p>
            <a:r>
              <a:rPr lang="es-ES" dirty="0"/>
              <a:t>División del </a:t>
            </a:r>
            <a:r>
              <a:rPr lang="es-ES" dirty="0" err="1"/>
              <a:t>area</a:t>
            </a:r>
            <a:r>
              <a:rPr lang="es-ES" dirty="0"/>
              <a:t> gráfica</a:t>
            </a:r>
          </a:p>
          <a:p>
            <a:r>
              <a:rPr lang="es-ES" dirty="0"/>
              <a:t>Gráfico XY</a:t>
            </a:r>
          </a:p>
          <a:p>
            <a:r>
              <a:rPr lang="es-ES" dirty="0" err="1"/>
              <a:t>Boxplot</a:t>
            </a:r>
            <a:endParaRPr lang="es-ES" dirty="0"/>
          </a:p>
          <a:p>
            <a:r>
              <a:rPr lang="es-ES" dirty="0"/>
              <a:t>Gráfico a archivo</a:t>
            </a:r>
          </a:p>
        </p:txBody>
      </p:sp>
    </p:spTree>
    <p:extLst>
      <p:ext uri="{BB962C8B-B14F-4D97-AF65-F5344CB8AC3E}">
        <p14:creationId xmlns:p14="http://schemas.microsoft.com/office/powerpoint/2010/main" val="10503882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E56FB5-46C9-4DBC-A955-BF52DD812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Funciones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3CA428-C6BC-477D-AD03-18D942F53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El código empleado (scripts 1-6) se repite mucho</a:t>
            </a:r>
          </a:p>
          <a:p>
            <a:r>
              <a:rPr lang="es-ES" dirty="0"/>
              <a:t>Las funciones permiten definir bloques de código homogéneo</a:t>
            </a:r>
          </a:p>
          <a:p>
            <a:r>
              <a:rPr lang="es-ES" dirty="0"/>
              <a:t>Permiten:</a:t>
            </a:r>
          </a:p>
          <a:p>
            <a:pPr lvl="1"/>
            <a:r>
              <a:rPr lang="es-ES" dirty="0"/>
              <a:t>Reducir el volumen de código</a:t>
            </a:r>
          </a:p>
          <a:p>
            <a:pPr lvl="1"/>
            <a:r>
              <a:rPr lang="es-ES" dirty="0"/>
              <a:t>Mejorar la comprensión del código</a:t>
            </a:r>
          </a:p>
          <a:p>
            <a:pPr lvl="1"/>
            <a:r>
              <a:rPr lang="es-ES" dirty="0"/>
              <a:t>Incrementan la calidad</a:t>
            </a:r>
          </a:p>
          <a:p>
            <a:r>
              <a:rPr lang="es-ES" dirty="0"/>
              <a:t>Evitan:</a:t>
            </a:r>
          </a:p>
          <a:p>
            <a:pPr lvl="1"/>
            <a:r>
              <a:rPr lang="es-ES" dirty="0"/>
              <a:t>Repetir código</a:t>
            </a:r>
          </a:p>
          <a:p>
            <a:pPr lvl="1"/>
            <a:r>
              <a:rPr lang="es-ES" dirty="0"/>
              <a:t>Errores de transcripción</a:t>
            </a:r>
          </a:p>
          <a:p>
            <a:pPr lvl="1"/>
            <a:r>
              <a:rPr lang="es-ES" dirty="0"/>
              <a:t>Necesidad de propagar cambios menores a un número grande de instancias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23821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E56FB5-46C9-4DBC-A955-BF52DD812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Funciones. Formato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3CA428-C6BC-477D-AD03-18D942F53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NOMBRE_FUNCION&lt;- function(VARIABLES_DE_ENTRADA)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CÓDIGO</a:t>
            </a:r>
          </a:p>
          <a:p>
            <a:pPr marL="0" indent="0">
              <a:buNone/>
            </a:pPr>
            <a:r>
              <a:rPr lang="en-GB" dirty="0"/>
              <a:t>	return(VARIABLE_DE_SALIDA)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45053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E56FB5-46C9-4DBC-A955-BF52DD812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Funciones. Ejemplo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3CA428-C6BC-477D-AD03-18D942F53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 err="1"/>
              <a:t>sumario_carga_mes</a:t>
            </a:r>
            <a:r>
              <a:rPr lang="en-GB" dirty="0"/>
              <a:t>&lt;- function(</a:t>
            </a:r>
            <a:r>
              <a:rPr lang="en-GB" dirty="0" err="1"/>
              <a:t>dataset,month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 	subset		&lt;- dataset[</a:t>
            </a:r>
            <a:r>
              <a:rPr lang="en-GB" dirty="0" err="1"/>
              <a:t>dataset$Month</a:t>
            </a:r>
            <a:r>
              <a:rPr lang="en-GB" dirty="0"/>
              <a:t>==month,]</a:t>
            </a:r>
          </a:p>
          <a:p>
            <a:pPr marL="0" indent="0">
              <a:buNone/>
            </a:pPr>
            <a:r>
              <a:rPr lang="en-GB" dirty="0"/>
              <a:t>	MIN		&lt;-min(</a:t>
            </a:r>
            <a:r>
              <a:rPr lang="en-GB" dirty="0" err="1"/>
              <a:t>subset$Power.kW</a:t>
            </a:r>
            <a:r>
              <a:rPr lang="en-GB" dirty="0"/>
              <a:t>.)</a:t>
            </a:r>
          </a:p>
          <a:p>
            <a:pPr marL="0" indent="0">
              <a:buNone/>
            </a:pPr>
            <a:r>
              <a:rPr lang="en-GB" dirty="0"/>
              <a:t>	MEAN		&lt;-mean(</a:t>
            </a:r>
            <a:r>
              <a:rPr lang="en-GB" dirty="0" err="1"/>
              <a:t>subset$Power.kW</a:t>
            </a:r>
            <a:r>
              <a:rPr lang="en-GB" dirty="0"/>
              <a:t>.)</a:t>
            </a:r>
          </a:p>
          <a:p>
            <a:pPr marL="0" indent="0">
              <a:buNone/>
            </a:pPr>
            <a:r>
              <a:rPr lang="en-GB" dirty="0"/>
              <a:t>	MAX		&lt;-max(</a:t>
            </a:r>
            <a:r>
              <a:rPr lang="en-GB" dirty="0" err="1"/>
              <a:t>subset$Power.kW</a:t>
            </a:r>
            <a:r>
              <a:rPr lang="en-GB" dirty="0"/>
              <a:t>.)</a:t>
            </a:r>
          </a:p>
          <a:p>
            <a:pPr marL="0" indent="0">
              <a:buNone/>
            </a:pPr>
            <a:r>
              <a:rPr lang="en-GB" dirty="0"/>
              <a:t>	VAR_SALIDA	&lt;-c(MIN, MEAN, MAX)</a:t>
            </a:r>
          </a:p>
          <a:p>
            <a:pPr marL="0" indent="0">
              <a:buNone/>
            </a:pPr>
            <a:r>
              <a:rPr lang="en-GB" dirty="0"/>
              <a:t>	return(VAR_SALIDA)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064EB93-D0D9-478D-8B5F-FC3445E6DDC3}"/>
              </a:ext>
            </a:extLst>
          </p:cNvPr>
          <p:cNvSpPr txBox="1"/>
          <p:nvPr/>
        </p:nvSpPr>
        <p:spPr>
          <a:xfrm>
            <a:off x="7810501" y="1155700"/>
            <a:ext cx="43815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2 variables de entrada</a:t>
            </a:r>
          </a:p>
          <a:p>
            <a:endParaRPr lang="es-ES" dirty="0">
              <a:solidFill>
                <a:srgbClr val="FF0000"/>
              </a:solidFill>
            </a:endParaRPr>
          </a:p>
          <a:p>
            <a:endParaRPr lang="es-ES" dirty="0">
              <a:solidFill>
                <a:srgbClr val="FF0000"/>
              </a:solidFill>
            </a:endParaRPr>
          </a:p>
          <a:p>
            <a:endParaRPr lang="es-ES" dirty="0">
              <a:solidFill>
                <a:srgbClr val="FF0000"/>
              </a:solidFill>
            </a:endParaRPr>
          </a:p>
          <a:p>
            <a:r>
              <a:rPr lang="es-ES" dirty="0">
                <a:solidFill>
                  <a:srgbClr val="FF0000"/>
                </a:solidFill>
              </a:rPr>
              <a:t>Cálculos intermedios</a:t>
            </a:r>
          </a:p>
          <a:p>
            <a:endParaRPr lang="es-ES" dirty="0">
              <a:solidFill>
                <a:srgbClr val="FF0000"/>
              </a:solidFill>
            </a:endParaRPr>
          </a:p>
          <a:p>
            <a:endParaRPr lang="es-ES" dirty="0">
              <a:solidFill>
                <a:srgbClr val="FF0000"/>
              </a:solidFill>
            </a:endParaRPr>
          </a:p>
          <a:p>
            <a:endParaRPr lang="es-ES" dirty="0">
              <a:solidFill>
                <a:srgbClr val="FF0000"/>
              </a:solidFill>
            </a:endParaRPr>
          </a:p>
          <a:p>
            <a:endParaRPr lang="es-ES" dirty="0">
              <a:solidFill>
                <a:srgbClr val="FF0000"/>
              </a:solidFill>
            </a:endParaRPr>
          </a:p>
          <a:p>
            <a:endParaRPr lang="es-ES" dirty="0">
              <a:solidFill>
                <a:srgbClr val="FF0000"/>
              </a:solidFill>
            </a:endParaRPr>
          </a:p>
          <a:p>
            <a:endParaRPr lang="es-ES" dirty="0">
              <a:solidFill>
                <a:srgbClr val="FF0000"/>
              </a:solidFill>
            </a:endParaRPr>
          </a:p>
          <a:p>
            <a:endParaRPr lang="es-ES" dirty="0">
              <a:solidFill>
                <a:srgbClr val="FF0000"/>
              </a:solidFill>
            </a:endParaRPr>
          </a:p>
          <a:p>
            <a:r>
              <a:rPr lang="es-ES" dirty="0">
                <a:solidFill>
                  <a:srgbClr val="FF0000"/>
                </a:solidFill>
              </a:rPr>
              <a:t>Agrupa las variables de salida en un único vector</a:t>
            </a:r>
          </a:p>
          <a:p>
            <a:r>
              <a:rPr lang="es-ES" dirty="0">
                <a:solidFill>
                  <a:srgbClr val="FF0000"/>
                </a:solidFill>
              </a:rPr>
              <a:t>(podría ser un </a:t>
            </a:r>
            <a:r>
              <a:rPr lang="es-ES" dirty="0" err="1">
                <a:solidFill>
                  <a:srgbClr val="FF0000"/>
                </a:solidFill>
              </a:rPr>
              <a:t>dataframe</a:t>
            </a:r>
            <a:r>
              <a:rPr lang="es-ES" dirty="0">
                <a:solidFill>
                  <a:srgbClr val="FF0000"/>
                </a:solidFill>
              </a:rPr>
              <a:t>, lista,…)</a:t>
            </a:r>
          </a:p>
          <a:p>
            <a:endParaRPr lang="es-ES" dirty="0">
              <a:solidFill>
                <a:srgbClr val="FF0000"/>
              </a:solidFill>
            </a:endParaRPr>
          </a:p>
          <a:p>
            <a:r>
              <a:rPr lang="es-ES" dirty="0">
                <a:solidFill>
                  <a:srgbClr val="FF0000"/>
                </a:solidFill>
              </a:rPr>
              <a:t>Define la salida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9F37CFF3-DB89-4DD1-BABD-AE21988F8E32}"/>
              </a:ext>
            </a:extLst>
          </p:cNvPr>
          <p:cNvCxnSpPr>
            <a:cxnSpLocks/>
          </p:cNvCxnSpPr>
          <p:nvPr/>
        </p:nvCxnSpPr>
        <p:spPr>
          <a:xfrm flipH="1">
            <a:off x="6972300" y="1346200"/>
            <a:ext cx="838201" cy="4794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D347E2FE-506D-4B1D-9AA7-6799D0EB9E2E}"/>
              </a:ext>
            </a:extLst>
          </p:cNvPr>
          <p:cNvCxnSpPr>
            <a:cxnSpLocks/>
          </p:cNvCxnSpPr>
          <p:nvPr/>
        </p:nvCxnSpPr>
        <p:spPr>
          <a:xfrm flipH="1">
            <a:off x="6972300" y="2432050"/>
            <a:ext cx="838202" cy="2397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50815AE5-7622-4855-BE4A-1E186169398D}"/>
              </a:ext>
            </a:extLst>
          </p:cNvPr>
          <p:cNvCxnSpPr>
            <a:cxnSpLocks/>
          </p:cNvCxnSpPr>
          <p:nvPr/>
        </p:nvCxnSpPr>
        <p:spPr>
          <a:xfrm flipH="1">
            <a:off x="6756400" y="4699000"/>
            <a:ext cx="105410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D20A4A0D-0055-4EDA-84AE-13DC81D8A840}"/>
              </a:ext>
            </a:extLst>
          </p:cNvPr>
          <p:cNvCxnSpPr>
            <a:cxnSpLocks/>
          </p:cNvCxnSpPr>
          <p:nvPr/>
        </p:nvCxnSpPr>
        <p:spPr>
          <a:xfrm flipH="1" flipV="1">
            <a:off x="4749800" y="5168900"/>
            <a:ext cx="3060701" cy="533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414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AA5980-6C5B-430E-99F4-9AD35A30C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</a:t>
            </a:r>
            <a:endParaRPr lang="en-GB" dirty="0"/>
          </a:p>
        </p:txBody>
      </p:sp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A98BFB42-C4FF-482F-B4C8-5104F075EC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598026"/>
              </p:ext>
            </p:extLst>
          </p:nvPr>
        </p:nvGraphicFramePr>
        <p:xfrm>
          <a:off x="3771900" y="1151731"/>
          <a:ext cx="6562724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3849">
                  <a:extLst>
                    <a:ext uri="{9D8B030D-6E8A-4147-A177-3AD203B41FA5}">
                      <a16:colId xmlns:a16="http://schemas.microsoft.com/office/drawing/2014/main" val="52558882"/>
                    </a:ext>
                  </a:extLst>
                </a:gridCol>
                <a:gridCol w="1642451">
                  <a:extLst>
                    <a:ext uri="{9D8B030D-6E8A-4147-A177-3AD203B41FA5}">
                      <a16:colId xmlns:a16="http://schemas.microsoft.com/office/drawing/2014/main" val="62017943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1464287355"/>
                    </a:ext>
                  </a:extLst>
                </a:gridCol>
                <a:gridCol w="1133474">
                  <a:extLst>
                    <a:ext uri="{9D8B030D-6E8A-4147-A177-3AD203B41FA5}">
                      <a16:colId xmlns:a16="http://schemas.microsoft.com/office/drawing/2014/main" val="935094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129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Introducción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Teoría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10’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069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Puesta a punto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Práctica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20’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Script 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068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Estructura básica de 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Teoría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15’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37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Subseteado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Práctica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30’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Script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157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Tipos de datos 	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Teoría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15’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68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15’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979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Flujo del programa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Teoría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15’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Script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830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Subseteado</a:t>
                      </a:r>
                      <a:r>
                        <a:rPr lang="es-ES" dirty="0"/>
                        <a:t> II 	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Práctica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30’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Script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72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15'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505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Leer y escribir archivos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Práctica	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30’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Script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77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Graficar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Práctica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30’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Script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09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Funciones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Teoría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15’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474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348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5FE76-68E6-4F49-9608-81E171149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Puesta a punto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8886CB-2631-48EE-BE85-8936A1D99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Descargar la información de GITHUB</a:t>
            </a:r>
          </a:p>
          <a:p>
            <a:r>
              <a:rPr lang="es-ES" dirty="0"/>
              <a:t>Volcar la información en el directorio del proyecto</a:t>
            </a:r>
          </a:p>
          <a:p>
            <a:r>
              <a:rPr lang="es-ES" dirty="0"/>
              <a:t>Abrir R Studio</a:t>
            </a:r>
          </a:p>
          <a:p>
            <a:r>
              <a:rPr lang="es-ES" dirty="0"/>
              <a:t>Crear un proyecto nuevo</a:t>
            </a:r>
          </a:p>
          <a:p>
            <a:r>
              <a:rPr lang="es-ES" dirty="0"/>
              <a:t>Operativa básica [Script 1]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9292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40DBE4-541E-4EBE-833B-66949AF41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Descargar la información de GITHUB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3797F6-AAB9-4FDB-879F-EF5F5D71C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Acceder a la URL de la práctica</a:t>
            </a:r>
          </a:p>
          <a:p>
            <a:pPr marL="0" indent="0">
              <a:buNone/>
            </a:pPr>
            <a:r>
              <a:rPr lang="es-ES" dirty="0">
                <a:highlight>
                  <a:srgbClr val="FFFF00"/>
                </a:highlight>
              </a:rPr>
              <a:t>	URL</a:t>
            </a:r>
          </a:p>
          <a:p>
            <a:r>
              <a:rPr lang="es-ES" dirty="0"/>
              <a:t>Descargar material en zip</a:t>
            </a:r>
            <a:endParaRPr lang="en-GB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237469D-96F1-42C2-BBC6-C785D7206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700" y="3429000"/>
            <a:ext cx="10096500" cy="3384420"/>
          </a:xfrm>
          <a:prstGeom prst="rect">
            <a:avLst/>
          </a:prstGeom>
        </p:spPr>
      </p:pic>
      <p:pic>
        <p:nvPicPr>
          <p:cNvPr id="1025" name="Imagen 1">
            <a:extLst>
              <a:ext uri="{FF2B5EF4-FFF2-40B4-BE49-F238E27FC236}">
                <a16:creationId xmlns:a16="http://schemas.microsoft.com/office/drawing/2014/main" id="{5DF226D1-E39F-4C3F-8770-65E5BEE20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80882"/>
          <a:stretch>
            <a:fillRect/>
          </a:stretch>
        </p:blipFill>
        <p:spPr bwMode="auto">
          <a:xfrm>
            <a:off x="0" y="0"/>
            <a:ext cx="3486150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147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2E6372-E9A3-4DE7-A9B3-39208F0D2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Volcar la información en el directorio del proyecto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E766D1-486B-40C2-8D2E-DA7EA6C64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Descomprimir el archivo ZIP descargado en un directorio.</a:t>
            </a:r>
          </a:p>
          <a:p>
            <a:r>
              <a:rPr lang="es-ES" dirty="0"/>
              <a:t>Este directorio será el directorio de trabajo de la práctica.</a:t>
            </a:r>
          </a:p>
          <a:p>
            <a:endParaRPr lang="es-ES" dirty="0"/>
          </a:p>
          <a:p>
            <a:r>
              <a:rPr lang="es-ES" dirty="0"/>
              <a:t>Sugerencia:</a:t>
            </a:r>
          </a:p>
          <a:p>
            <a:pPr lvl="1"/>
            <a:r>
              <a:rPr lang="es-ES" dirty="0"/>
              <a:t>C:/Proyecto_R/Practica_1</a:t>
            </a:r>
          </a:p>
          <a:p>
            <a:endParaRPr lang="en-GB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E621B9B-919D-49CE-8B15-97A5AF741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857" y="2908299"/>
            <a:ext cx="6541663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864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747B5B5-7463-4174-AFE4-312066733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Abrir R Studio</a:t>
            </a:r>
            <a:endParaRPr lang="en-GB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DB5E339A-144B-4C9C-BA53-AC7907E1345C}"/>
              </a:ext>
            </a:extLst>
          </p:cNvPr>
          <p:cNvGrpSpPr/>
          <p:nvPr/>
        </p:nvGrpSpPr>
        <p:grpSpPr>
          <a:xfrm>
            <a:off x="1954619" y="1690688"/>
            <a:ext cx="7582786" cy="4327549"/>
            <a:chOff x="1945394" y="1017638"/>
            <a:chExt cx="9408406" cy="5369443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6137D9C7-44F2-4624-8479-699BE7FE20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945394" y="1017638"/>
              <a:ext cx="9408406" cy="5369443"/>
            </a:xfrm>
            <a:prstGeom prst="rect">
              <a:avLst/>
            </a:prstGeom>
          </p:spPr>
        </p:pic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0C527E7D-CF9A-481F-B283-883BA182EF91}"/>
                </a:ext>
              </a:extLst>
            </p:cNvPr>
            <p:cNvSpPr/>
            <p:nvPr/>
          </p:nvSpPr>
          <p:spPr>
            <a:xfrm>
              <a:off x="6096000" y="3923413"/>
              <a:ext cx="1368056" cy="350875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C6FCA3C8-2249-4FF7-815F-8BB6665E7DD7}"/>
                </a:ext>
              </a:extLst>
            </p:cNvPr>
            <p:cNvSpPr/>
            <p:nvPr/>
          </p:nvSpPr>
          <p:spPr>
            <a:xfrm>
              <a:off x="4483395" y="4302900"/>
              <a:ext cx="1368056" cy="350875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17569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7F3BFB-3973-4E2C-96F4-A715F71DD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Abrir R Studio</a:t>
            </a:r>
            <a:endParaRPr lang="en-GB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8ACE454-BF5E-4CE7-BC79-0D99F9AF1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783" y="1410158"/>
            <a:ext cx="8564692" cy="459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503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7B7978-0D0E-4868-96DE-6FD40CBB6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Crear un proyecto nuevo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310746-6799-4FA5-B383-26DBA9693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4851400" cy="4014736"/>
          </a:xfrm>
        </p:spPr>
        <p:txBody>
          <a:bodyPr/>
          <a:lstStyle/>
          <a:p>
            <a:r>
              <a:rPr lang="es-ES" dirty="0"/>
              <a:t>File&gt;New Project</a:t>
            </a:r>
          </a:p>
          <a:p>
            <a:r>
              <a:rPr lang="es-ES" dirty="0" err="1"/>
              <a:t>Existing</a:t>
            </a:r>
            <a:r>
              <a:rPr lang="es-ES" dirty="0"/>
              <a:t> </a:t>
            </a:r>
            <a:r>
              <a:rPr lang="es-ES" dirty="0" err="1"/>
              <a:t>Directory</a:t>
            </a:r>
            <a:endParaRPr lang="es-ES" dirty="0"/>
          </a:p>
          <a:p>
            <a:r>
              <a:rPr lang="es-ES" dirty="0"/>
              <a:t>Elegir el directorio que contiene los archivos</a:t>
            </a:r>
          </a:p>
          <a:p>
            <a:r>
              <a:rPr lang="es-ES" dirty="0" err="1"/>
              <a:t>Create</a:t>
            </a:r>
            <a:r>
              <a:rPr lang="es-ES" dirty="0"/>
              <a:t> Project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0A121AC-2A22-4D71-A0BA-1ED7DCAE5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500" y="197191"/>
            <a:ext cx="4272351" cy="298699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59B6C3A-1F76-41F8-B886-0E1768034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3499" y="3352119"/>
            <a:ext cx="4272351" cy="303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0090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Recorte</Template>
  <TotalTime>574</TotalTime>
  <Words>745</Words>
  <Application>Microsoft Office PowerPoint</Application>
  <PresentationFormat>Panorámica</PresentationFormat>
  <Paragraphs>201</Paragraphs>
  <Slides>29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Tema de Office</vt:lpstr>
      <vt:lpstr>Estudio de consumo de energía mediante métodos de análisis de datos Contexto, métodos de análisis, herramientas y aplicaciones</vt:lpstr>
      <vt:lpstr>Introducción</vt:lpstr>
      <vt:lpstr>Contenido</vt:lpstr>
      <vt:lpstr>Puesta a punto</vt:lpstr>
      <vt:lpstr>Descargar la información de GITHUB</vt:lpstr>
      <vt:lpstr>Volcar la información en el directorio del proyecto</vt:lpstr>
      <vt:lpstr>Abrir R Studio</vt:lpstr>
      <vt:lpstr>Abrir R Studio</vt:lpstr>
      <vt:lpstr>Crear un proyecto nuevo</vt:lpstr>
      <vt:lpstr>Operativa básica [Script 1]</vt:lpstr>
      <vt:lpstr>Operativa básica [Script 1]</vt:lpstr>
      <vt:lpstr>Estructura básica de R/RSTUDIO</vt:lpstr>
      <vt:lpstr>RSTUDIO</vt:lpstr>
      <vt:lpstr>RSTUDIO</vt:lpstr>
      <vt:lpstr>RSTUDIO</vt:lpstr>
      <vt:lpstr>RSTUDIO</vt:lpstr>
      <vt:lpstr>Subseteado</vt:lpstr>
      <vt:lpstr>Tipos de datos </vt:lpstr>
      <vt:lpstr>Presentación de PowerPoint</vt:lpstr>
      <vt:lpstr>Presentación de PowerPoint</vt:lpstr>
      <vt:lpstr>Descanso</vt:lpstr>
      <vt:lpstr>Flujo del programa</vt:lpstr>
      <vt:lpstr>Subseteado II </vt:lpstr>
      <vt:lpstr>Descanso</vt:lpstr>
      <vt:lpstr>Leer y escribir archivos</vt:lpstr>
      <vt:lpstr>Graficar</vt:lpstr>
      <vt:lpstr>Funciones</vt:lpstr>
      <vt:lpstr>Funciones. Formato</vt:lpstr>
      <vt:lpstr>Funciones. Ejemplo</vt:lpstr>
    </vt:vector>
  </TitlesOfParts>
  <Company>UPV/EHU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Mikel LUMBRERAS</dc:creator>
  <cp:lastModifiedBy>Garay Martinez, Roberto</cp:lastModifiedBy>
  <cp:revision>40</cp:revision>
  <dcterms:created xsi:type="dcterms:W3CDTF">2021-06-07T09:10:22Z</dcterms:created>
  <dcterms:modified xsi:type="dcterms:W3CDTF">2021-08-05T12:31:37Z</dcterms:modified>
</cp:coreProperties>
</file>