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82" r:id="rId3"/>
    <p:sldId id="270" r:id="rId4"/>
    <p:sldId id="299" r:id="rId5"/>
    <p:sldId id="301" r:id="rId6"/>
    <p:sldId id="271" r:id="rId7"/>
    <p:sldId id="285" r:id="rId8"/>
    <p:sldId id="286" r:id="rId9"/>
    <p:sldId id="283" r:id="rId10"/>
    <p:sldId id="288" r:id="rId11"/>
    <p:sldId id="284" r:id="rId12"/>
    <p:sldId id="287" r:id="rId13"/>
    <p:sldId id="289" r:id="rId14"/>
    <p:sldId id="307" r:id="rId15"/>
    <p:sldId id="275" r:id="rId16"/>
    <p:sldId id="302" r:id="rId17"/>
    <p:sldId id="308" r:id="rId18"/>
    <p:sldId id="309" r:id="rId19"/>
    <p:sldId id="310" r:id="rId20"/>
    <p:sldId id="311" r:id="rId21"/>
    <p:sldId id="303" r:id="rId22"/>
    <p:sldId id="296" r:id="rId23"/>
    <p:sldId id="305" r:id="rId24"/>
    <p:sldId id="306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F3BFB-3973-4E2C-96F4-A715F71D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CE454-BF5E-4CE7-BC79-0D99F9AF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83" y="1410158"/>
            <a:ext cx="8564692" cy="45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0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B7978-0D0E-4868-96DE-6FD40CB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 proyecto nuevo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10746-6799-4FA5-B383-26DBA969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851400" cy="4014736"/>
          </a:xfrm>
        </p:spPr>
        <p:txBody>
          <a:bodyPr/>
          <a:lstStyle/>
          <a:p>
            <a:r>
              <a:rPr lang="es-ES" dirty="0"/>
              <a:t>File&gt;New Project</a:t>
            </a:r>
          </a:p>
          <a:p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Directory</a:t>
            </a:r>
            <a:endParaRPr lang="es-ES" dirty="0"/>
          </a:p>
          <a:p>
            <a:r>
              <a:rPr lang="es-ES" dirty="0"/>
              <a:t>Elegir el directorio que contiene los archivos</a:t>
            </a:r>
          </a:p>
          <a:p>
            <a:r>
              <a:rPr lang="es-ES" dirty="0" err="1"/>
              <a:t>Create</a:t>
            </a:r>
            <a:r>
              <a:rPr lang="es-ES" dirty="0"/>
              <a:t> Project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A121AC-2A22-4D71-A0BA-1ED7DCAE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0" y="197191"/>
            <a:ext cx="4272351" cy="29869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9B6C3A-1F76-41F8-B886-0E176803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9" y="3352119"/>
            <a:ext cx="4272351" cy="30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Operativa básica 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35700" cy="4014736"/>
          </a:xfrm>
        </p:spPr>
        <p:txBody>
          <a:bodyPr/>
          <a:lstStyle/>
          <a:p>
            <a:r>
              <a:rPr lang="es-ES" dirty="0"/>
              <a:t>Utilizar el explorador de archivos Cuadro abajo-derecha</a:t>
            </a:r>
          </a:p>
          <a:p>
            <a:r>
              <a:rPr lang="es-ES" dirty="0"/>
              <a:t>4_Scripts</a:t>
            </a:r>
          </a:p>
          <a:p>
            <a:r>
              <a:rPr lang="es-ES" dirty="0"/>
              <a:t>Elegir Pr01_scrp01.R</a:t>
            </a:r>
          </a:p>
          <a:p>
            <a:r>
              <a:rPr lang="es-ES" dirty="0"/>
              <a:t>Se abrirá el script en el cuadro superior-izquierda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108E3D-7BB0-4A43-A79C-60D74D7D9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83" t="38133" b="7110"/>
          <a:stretch/>
        </p:blipFill>
        <p:spPr>
          <a:xfrm>
            <a:off x="7073900" y="365125"/>
            <a:ext cx="4737099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8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Heating Degree days </a:t>
            </a:r>
            <a:r>
              <a:rPr lang="es-ES" dirty="0"/>
              <a:t>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[SCRIPT1]</a:t>
            </a:r>
          </a:p>
          <a:p>
            <a:pPr marL="342900" indent="-342900">
              <a:buAutoNum type="arabicPeriod"/>
            </a:pPr>
            <a:r>
              <a:rPr lang="es-ES" sz="1600" dirty="0"/>
              <a:t>Apertura de 1 archivo climático</a:t>
            </a:r>
          </a:p>
          <a:p>
            <a:pPr marL="342900" indent="-342900">
              <a:buAutoNum type="arabicPeriod"/>
            </a:pPr>
            <a:r>
              <a:rPr lang="es-ES" sz="1600" dirty="0"/>
              <a:t>Cálculo de Grados-día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Agreación</a:t>
            </a:r>
            <a:r>
              <a:rPr lang="es-ES" sz="1600" dirty="0"/>
              <a:t> mensual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Graficación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4581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highlight>
                  <a:srgbClr val="FFFF00"/>
                </a:highlight>
              </a:rPr>
              <a:t>Aggregate</a:t>
            </a:r>
            <a:r>
              <a:rPr lang="es-ES" dirty="0"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16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PRISM </a:t>
            </a:r>
            <a:r>
              <a:rPr lang="es-ES" dirty="0"/>
              <a:t>[Script 2]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[SCRIPT2]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608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Lm()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23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Grafica Q-Q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982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C74DB-4F8A-4CFB-BDF7-DDAB57C0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Grafica Q-t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71C68-6BA6-4627-BF93-1934F26C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42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1C79-9D7B-4016-9388-737BE80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39717-FE91-4305-91C5-83DC6B50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climático</a:t>
            </a:r>
          </a:p>
          <a:p>
            <a:pPr lvl="1"/>
            <a:r>
              <a:rPr lang="es-ES" dirty="0"/>
              <a:t>Método de Grados-Día</a:t>
            </a:r>
          </a:p>
          <a:p>
            <a:r>
              <a:rPr lang="es-ES" dirty="0"/>
              <a:t>Análisis energético de edificios</a:t>
            </a:r>
          </a:p>
          <a:p>
            <a:pPr lvl="1"/>
            <a:r>
              <a:rPr lang="es-ES" dirty="0"/>
              <a:t>PRISM</a:t>
            </a:r>
          </a:p>
          <a:p>
            <a:pPr lvl="1"/>
            <a:r>
              <a:rPr lang="es-ES" dirty="0"/>
              <a:t>ASHRAE </a:t>
            </a:r>
            <a:r>
              <a:rPr lang="es-ES" dirty="0" err="1"/>
              <a:t>Changepoint</a:t>
            </a:r>
            <a:endParaRPr lang="es-ES" dirty="0"/>
          </a:p>
          <a:p>
            <a:r>
              <a:rPr lang="es-ES" dirty="0"/>
              <a:t>Variables Relevantes</a:t>
            </a:r>
          </a:p>
        </p:txBody>
      </p:sp>
    </p:spTree>
    <p:extLst>
      <p:ext uri="{BB962C8B-B14F-4D97-AF65-F5344CB8AC3E}">
        <p14:creationId xmlns:p14="http://schemas.microsoft.com/office/powerpoint/2010/main" val="357222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highlight>
                  <a:srgbClr val="FFFF00"/>
                </a:highlight>
              </a:rPr>
              <a:t>Predict</a:t>
            </a:r>
            <a:r>
              <a:rPr lang="es-ES" dirty="0"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46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ASHRAE Changepoint </a:t>
            </a:r>
            <a:r>
              <a:rPr lang="es-ES" dirty="0"/>
              <a:t>[Script 3]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[SCRIPT3]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2853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2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>
                <a:highlight>
                  <a:srgbClr val="FFFF00"/>
                </a:highlight>
              </a:rPr>
              <a:t>TEORIA</a:t>
            </a:r>
          </a:p>
        </p:txBody>
      </p:sp>
    </p:spTree>
    <p:extLst>
      <p:ext uri="{BB962C8B-B14F-4D97-AF65-F5344CB8AC3E}">
        <p14:creationId xmlns:p14="http://schemas.microsoft.com/office/powerpoint/2010/main" val="4210259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r>
              <a:rPr lang="en-GB" dirty="0"/>
              <a:t> </a:t>
            </a:r>
            <a:r>
              <a:rPr lang="es-ES" dirty="0"/>
              <a:t>[Script 4]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[SCRIPT4]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860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  <a:endParaRPr lang="en-GB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98BFB42-C4FF-482F-B4C8-5104F075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27987"/>
              </p:ext>
            </p:extLst>
          </p:nvPr>
        </p:nvGraphicFramePr>
        <p:xfrm>
          <a:off x="3771900" y="1151731"/>
          <a:ext cx="656272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49">
                  <a:extLst>
                    <a:ext uri="{9D8B030D-6E8A-4147-A177-3AD203B41FA5}">
                      <a16:colId xmlns:a16="http://schemas.microsoft.com/office/drawing/2014/main" val="52558882"/>
                    </a:ext>
                  </a:extLst>
                </a:gridCol>
                <a:gridCol w="1642451">
                  <a:extLst>
                    <a:ext uri="{9D8B030D-6E8A-4147-A177-3AD203B41FA5}">
                      <a16:colId xmlns:a16="http://schemas.microsoft.com/office/drawing/2014/main" val="620179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464287355"/>
                    </a:ext>
                  </a:extLst>
                </a:gridCol>
                <a:gridCol w="1133474">
                  <a:extLst>
                    <a:ext uri="{9D8B030D-6E8A-4147-A177-3AD203B41FA5}">
                      <a16:colId xmlns:a16="http://schemas.microsoft.com/office/drawing/2014/main" val="93509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2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Introducción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Datos a utilizar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6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Conocimientos prácticos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Puesta</a:t>
                      </a:r>
                      <a:r>
                        <a:rPr lang="en-GB" dirty="0"/>
                        <a:t> a punto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5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Heating Degree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7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3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ASHRAE </a:t>
                      </a:r>
                      <a:r>
                        <a:rPr lang="es-ES" dirty="0" err="1">
                          <a:effectLst/>
                        </a:rPr>
                        <a:t>Changepoint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Script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0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Variables Relevantes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7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0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7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291-C94B-4E2A-97F2-77263CA0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Datos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B4DA3-35DE-4DDC-A773-2B4B75D5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14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291-C94B-4E2A-97F2-77263CA0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Conocimientos prácticos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B4DA3-35DE-4DDC-A773-2B4B75D5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FE76-68E6-4F49-9608-81E17114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Puesta a punto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886CB-2631-48EE-BE85-8936A1D9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la información de GITHUB</a:t>
            </a:r>
          </a:p>
          <a:p>
            <a:r>
              <a:rPr lang="es-ES" dirty="0"/>
              <a:t>Volcar la información en el directorio del proyecto</a:t>
            </a:r>
          </a:p>
          <a:p>
            <a:r>
              <a:rPr lang="es-ES" dirty="0"/>
              <a:t>Abrir R Studio</a:t>
            </a:r>
          </a:p>
          <a:p>
            <a:r>
              <a:rPr lang="es-ES" dirty="0"/>
              <a:t>Crear un proyecto nuevo</a:t>
            </a:r>
          </a:p>
          <a:p>
            <a:r>
              <a:rPr lang="es-ES" dirty="0"/>
              <a:t>Operativa básica [Script 1]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9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0DBE4-541E-4EBE-833B-66949AF4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Descargar la información de GITHUB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797F6-AAB9-4FDB-879F-EF5F5D71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Acceder a la URL de la práctica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	URL</a:t>
            </a:r>
          </a:p>
          <a:p>
            <a:r>
              <a:rPr lang="es-ES" dirty="0"/>
              <a:t>Descargar material en zip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7469D-96F1-42C2-BBC6-C785D720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429000"/>
            <a:ext cx="10096500" cy="3384420"/>
          </a:xfrm>
          <a:prstGeom prst="rect">
            <a:avLst/>
          </a:prstGeom>
        </p:spPr>
      </p:pic>
      <p:pic>
        <p:nvPicPr>
          <p:cNvPr id="1025" name="Imagen 1">
            <a:extLst>
              <a:ext uri="{FF2B5EF4-FFF2-40B4-BE49-F238E27FC236}">
                <a16:creationId xmlns:a16="http://schemas.microsoft.com/office/drawing/2014/main" id="{5DF226D1-E39F-4C3F-8770-65E5BEE2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80882"/>
          <a:stretch>
            <a:fillRect/>
          </a:stretch>
        </p:blipFill>
        <p:spPr bwMode="auto">
          <a:xfrm>
            <a:off x="0" y="0"/>
            <a:ext cx="34861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4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E6372-E9A3-4DE7-A9B3-39208F0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Volcar la información en el directorio del proyecto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766D1-486B-40C2-8D2E-DA7EA6C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Descomprimir el archivo ZIP descargado en un directorio.</a:t>
            </a:r>
          </a:p>
          <a:p>
            <a:r>
              <a:rPr lang="es-ES" dirty="0"/>
              <a:t>Este directorio será el directorio de trabajo de la práctica.</a:t>
            </a:r>
          </a:p>
          <a:p>
            <a:endParaRPr lang="es-ES" dirty="0"/>
          </a:p>
          <a:p>
            <a:r>
              <a:rPr lang="es-ES" dirty="0"/>
              <a:t>Sugerencia:</a:t>
            </a:r>
          </a:p>
          <a:p>
            <a:pPr lvl="1"/>
            <a:r>
              <a:rPr lang="es-ES" dirty="0"/>
              <a:t>C:/Proyecto_R/Practica_3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621B9B-919D-49CE-8B15-97A5AF74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57" y="2908299"/>
            <a:ext cx="654166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47B5B5-7463-4174-AFE4-31206673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5E339A-144B-4C9C-BA53-AC7907E1345C}"/>
              </a:ext>
            </a:extLst>
          </p:cNvPr>
          <p:cNvGrpSpPr/>
          <p:nvPr/>
        </p:nvGrpSpPr>
        <p:grpSpPr>
          <a:xfrm>
            <a:off x="1954619" y="1690688"/>
            <a:ext cx="7582786" cy="4327549"/>
            <a:chOff x="1945394" y="1017638"/>
            <a:chExt cx="9408406" cy="536944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37D9C7-44F2-4624-8479-699BE7FE2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5394" y="1017638"/>
              <a:ext cx="9408406" cy="5369443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C527E7D-CF9A-481F-B283-883BA182EF91}"/>
                </a:ext>
              </a:extLst>
            </p:cNvPr>
            <p:cNvSpPr/>
            <p:nvPr/>
          </p:nvSpPr>
          <p:spPr>
            <a:xfrm>
              <a:off x="6096000" y="3923413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FCA3C8-2249-4FF7-815F-8BB6665E7DD7}"/>
                </a:ext>
              </a:extLst>
            </p:cNvPr>
            <p:cNvSpPr/>
            <p:nvPr/>
          </p:nvSpPr>
          <p:spPr>
            <a:xfrm>
              <a:off x="4483395" y="4302900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569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635</TotalTime>
  <Words>387</Words>
  <Application>Microsoft Office PowerPoint</Application>
  <PresentationFormat>Panorámica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Estudio de consumo de energía mediante métodos de análisis de datos Contexto, métodos de análisis, herramientas y aplicaciones</vt:lpstr>
      <vt:lpstr>Introducción</vt:lpstr>
      <vt:lpstr>Contenido</vt:lpstr>
      <vt:lpstr>Datos a utilizar</vt:lpstr>
      <vt:lpstr>Conocimientos prácticos</vt:lpstr>
      <vt:lpstr>Puesta a punto</vt:lpstr>
      <vt:lpstr>Descargar la información de GITHUB</vt:lpstr>
      <vt:lpstr>Volcar la información en el directorio del proyecto</vt:lpstr>
      <vt:lpstr>Abrir R Studio</vt:lpstr>
      <vt:lpstr>Abrir R Studio</vt:lpstr>
      <vt:lpstr>Crear un proyecto nuevo</vt:lpstr>
      <vt:lpstr>Operativa básica [Script 1]</vt:lpstr>
      <vt:lpstr>Heating Degree days [Script 1]</vt:lpstr>
      <vt:lpstr>Aggregate()</vt:lpstr>
      <vt:lpstr>Descanso</vt:lpstr>
      <vt:lpstr>PRISM [Script 2]</vt:lpstr>
      <vt:lpstr>Lm()</vt:lpstr>
      <vt:lpstr>Grafica Q-Q</vt:lpstr>
      <vt:lpstr>Grafica Q-t</vt:lpstr>
      <vt:lpstr>Predict()</vt:lpstr>
      <vt:lpstr>ASHRAE Changepoint [Script 3]</vt:lpstr>
      <vt:lpstr>Descanso</vt:lpstr>
      <vt:lpstr>Variables Relevantes</vt:lpstr>
      <vt:lpstr>Variables Relevantes [Script 4]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43</cp:revision>
  <dcterms:created xsi:type="dcterms:W3CDTF">2021-06-07T09:10:22Z</dcterms:created>
  <dcterms:modified xsi:type="dcterms:W3CDTF">2021-10-26T09:18:20Z</dcterms:modified>
</cp:coreProperties>
</file>