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8" r:id="rId2"/>
    <p:sldId id="282" r:id="rId3"/>
    <p:sldId id="270" r:id="rId4"/>
    <p:sldId id="299" r:id="rId5"/>
    <p:sldId id="301" r:id="rId6"/>
    <p:sldId id="271" r:id="rId7"/>
    <p:sldId id="285" r:id="rId8"/>
    <p:sldId id="286" r:id="rId9"/>
    <p:sldId id="283" r:id="rId10"/>
    <p:sldId id="288" r:id="rId11"/>
    <p:sldId id="284" r:id="rId12"/>
    <p:sldId id="287" r:id="rId13"/>
    <p:sldId id="289" r:id="rId14"/>
    <p:sldId id="307" r:id="rId15"/>
    <p:sldId id="275" r:id="rId16"/>
    <p:sldId id="302" r:id="rId17"/>
    <p:sldId id="303" r:id="rId18"/>
    <p:sldId id="296" r:id="rId19"/>
    <p:sldId id="305" r:id="rId20"/>
    <p:sldId id="306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81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379838" y="6356349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14519" y="6356348"/>
            <a:ext cx="720213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24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66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651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59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09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60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59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91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49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451554" y="6351229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  <p:pic>
        <p:nvPicPr>
          <p:cNvPr id="10" name="Imagen 9" descr="C:\Users\mlumbreras001\AppData\Local\Microsoft\Windows\INetCache\Content.MSO\52E5CD36.tmp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330" y="6039014"/>
            <a:ext cx="2413594" cy="634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82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31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15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014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pic>
        <p:nvPicPr>
          <p:cNvPr id="7" name="1 Imagen" descr="Escuela de Doctorado_trilingue_positivo_alta.jp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8" y="5973056"/>
            <a:ext cx="2155210" cy="88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5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berto.garay@tecnalia.com" TargetMode="External"/><Relationship Id="rId2" Type="http://schemas.openxmlformats.org/officeDocument/2006/relationships/hyperlink" Target="mailto:mikel.lumbreras@ehu.eu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7358FC5-0DFC-4396-9893-E44621200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4400" dirty="0"/>
              <a:t>Estudio de consumo de energía mediante métodos de análisis de datos</a:t>
            </a:r>
            <a:br>
              <a:rPr lang="es-ES" sz="4400" dirty="0"/>
            </a:br>
            <a:r>
              <a:rPr lang="es-ES" sz="2800" dirty="0"/>
              <a:t>Contexto, métodos de análisis, herramientas y aplicaciones</a:t>
            </a:r>
            <a:endParaRPr lang="en-GB" sz="44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BE36759-AD9E-492B-A539-7E3579699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10204"/>
          </a:xfrm>
        </p:spPr>
        <p:txBody>
          <a:bodyPr numCol="2">
            <a:normAutofit/>
          </a:bodyPr>
          <a:lstStyle/>
          <a:p>
            <a:pPr algn="l"/>
            <a:r>
              <a:rPr lang="es-ES" sz="2000" dirty="0"/>
              <a:t>Mikel Lumbreras Mugaguren</a:t>
            </a:r>
          </a:p>
          <a:p>
            <a:pPr algn="l"/>
            <a:r>
              <a:rPr lang="es-ES" sz="2000" dirty="0"/>
              <a:t>946014985</a:t>
            </a:r>
          </a:p>
          <a:p>
            <a:pPr algn="l"/>
            <a:r>
              <a:rPr lang="es-ES" sz="2000" dirty="0" err="1">
                <a:hlinkClick r:id="rId2"/>
              </a:rPr>
              <a:t>mikel.lumbreras@ehu.eus</a:t>
            </a:r>
            <a:endParaRPr lang="es-ES" sz="2000" dirty="0"/>
          </a:p>
          <a:p>
            <a:pPr algn="l"/>
            <a:r>
              <a:rPr lang="es-ES" sz="2000" dirty="0"/>
              <a:t>Roberto Garay Martinez</a:t>
            </a:r>
          </a:p>
          <a:p>
            <a:pPr algn="l"/>
            <a:r>
              <a:rPr lang="es-ES" sz="2000" dirty="0"/>
              <a:t>667 178 958</a:t>
            </a:r>
          </a:p>
          <a:p>
            <a:pPr algn="l"/>
            <a:r>
              <a:rPr lang="es-ES" sz="2000" dirty="0">
                <a:hlinkClick r:id="rId3"/>
              </a:rPr>
              <a:t>roberto.garay@tecnalia.com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516082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F3BFB-3973-4E2C-96F4-A715F71D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Abrir R Studio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ACE454-BF5E-4CE7-BC79-0D99F9AF1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783" y="1410158"/>
            <a:ext cx="8564692" cy="459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0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B7978-0D0E-4868-96DE-6FD40CBB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Crear un proyecto nuevo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310746-6799-4FA5-B383-26DBA9693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4851400" cy="4014736"/>
          </a:xfrm>
        </p:spPr>
        <p:txBody>
          <a:bodyPr/>
          <a:lstStyle/>
          <a:p>
            <a:r>
              <a:rPr lang="es-ES" dirty="0"/>
              <a:t>File&gt;New Project</a:t>
            </a:r>
          </a:p>
          <a:p>
            <a:r>
              <a:rPr lang="es-ES" dirty="0" err="1"/>
              <a:t>Existing</a:t>
            </a:r>
            <a:r>
              <a:rPr lang="es-ES" dirty="0"/>
              <a:t> </a:t>
            </a:r>
            <a:r>
              <a:rPr lang="es-ES" dirty="0" err="1"/>
              <a:t>Directory</a:t>
            </a:r>
            <a:endParaRPr lang="es-ES" dirty="0"/>
          </a:p>
          <a:p>
            <a:r>
              <a:rPr lang="es-ES" dirty="0"/>
              <a:t>Elegir el directorio que contiene los archivos</a:t>
            </a:r>
          </a:p>
          <a:p>
            <a:r>
              <a:rPr lang="es-ES" dirty="0" err="1"/>
              <a:t>Create</a:t>
            </a:r>
            <a:r>
              <a:rPr lang="es-ES" dirty="0"/>
              <a:t> Project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A121AC-2A22-4D71-A0BA-1ED7DCAE5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0" y="197191"/>
            <a:ext cx="4272351" cy="298699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59B6C3A-1F76-41F8-B886-0E1768034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499" y="3352119"/>
            <a:ext cx="4272351" cy="303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0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Operativa básica [Script 1]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235700" cy="4014736"/>
          </a:xfrm>
        </p:spPr>
        <p:txBody>
          <a:bodyPr/>
          <a:lstStyle/>
          <a:p>
            <a:r>
              <a:rPr lang="es-ES" dirty="0"/>
              <a:t>Utilizar el explorador de archivos Cuadro abajo-derecha</a:t>
            </a:r>
          </a:p>
          <a:p>
            <a:r>
              <a:rPr lang="es-ES" dirty="0"/>
              <a:t>4_Scripts</a:t>
            </a:r>
          </a:p>
          <a:p>
            <a:r>
              <a:rPr lang="es-ES" dirty="0"/>
              <a:t>Elegir Pr01_scrp01.R</a:t>
            </a:r>
          </a:p>
          <a:p>
            <a:r>
              <a:rPr lang="es-ES" dirty="0"/>
              <a:t>Se abrirá el script en el cuadro superior-izquierda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108E3D-7BB0-4A43-A79C-60D74D7D96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83" t="38133" b="7110"/>
          <a:stretch/>
        </p:blipFill>
        <p:spPr>
          <a:xfrm>
            <a:off x="7073900" y="365125"/>
            <a:ext cx="4737099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85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Heating Degree days </a:t>
            </a:r>
            <a:r>
              <a:rPr lang="es-ES" dirty="0"/>
              <a:t>[Script 1]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1500" dirty="0"/>
              <a:t>[SCRIPT1]</a:t>
            </a:r>
          </a:p>
          <a:p>
            <a:pPr marL="342900" indent="-342900">
              <a:buAutoNum type="arabicPeriod"/>
            </a:pPr>
            <a:r>
              <a:rPr lang="es-ES" sz="1600" dirty="0"/>
              <a:t>Apertura de 1 archivo climático</a:t>
            </a:r>
          </a:p>
          <a:p>
            <a:pPr marL="342900" indent="-342900">
              <a:buAutoNum type="arabicPeriod"/>
            </a:pPr>
            <a:r>
              <a:rPr lang="es-ES" sz="1600" dirty="0"/>
              <a:t>Cálculo de Grados-día</a:t>
            </a:r>
          </a:p>
          <a:p>
            <a:pPr marL="342900" indent="-342900">
              <a:buAutoNum type="arabicPeriod"/>
            </a:pPr>
            <a:r>
              <a:rPr lang="es-ES" sz="1600" dirty="0" err="1"/>
              <a:t>Agreación</a:t>
            </a:r>
            <a:r>
              <a:rPr lang="es-ES" sz="1600" dirty="0"/>
              <a:t> mensual</a:t>
            </a:r>
          </a:p>
          <a:p>
            <a:pPr marL="342900" indent="-342900">
              <a:buAutoNum type="arabicPeriod"/>
            </a:pPr>
            <a:r>
              <a:rPr lang="es-ES" sz="1600" dirty="0" err="1"/>
              <a:t>Graficación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545815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11189-F904-439D-BA2C-BFE40DEA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highlight>
                  <a:srgbClr val="FFFF00"/>
                </a:highlight>
              </a:rPr>
              <a:t>Aggregate</a:t>
            </a:r>
            <a:endParaRPr lang="es-ES" dirty="0">
              <a:highlight>
                <a:srgbClr val="FFFF00"/>
              </a:highlight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4D9D20-8892-42F1-AC0F-F5F07C39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7166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74757-F0BD-48F2-B31F-C47D318B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Descanso</a:t>
            </a:r>
            <a:endParaRPr lang="en-GB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D81336-D9D5-41C5-9288-3C8CC28D5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75" y="1931988"/>
            <a:ext cx="3248025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62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PRISM </a:t>
            </a:r>
            <a:r>
              <a:rPr lang="es-ES" dirty="0"/>
              <a:t>[Script 2]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1500" dirty="0"/>
              <a:t>[SCRIPT2]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1. Instalación y activación de librerías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2. Apertura de 1 archivo CSV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3. Calculo de </a:t>
            </a:r>
            <a:r>
              <a:rPr lang="es-ES" sz="1600" dirty="0" err="1">
                <a:highlight>
                  <a:srgbClr val="FFFF00"/>
                </a:highlight>
              </a:rPr>
              <a:t>Heating</a:t>
            </a:r>
            <a:r>
              <a:rPr lang="es-ES" sz="1600" dirty="0">
                <a:highlight>
                  <a:srgbClr val="FFFF00"/>
                </a:highlight>
              </a:rPr>
              <a:t> </a:t>
            </a:r>
            <a:r>
              <a:rPr lang="es-ES" sz="1600" dirty="0" err="1">
                <a:highlight>
                  <a:srgbClr val="FFFF00"/>
                </a:highlight>
              </a:rPr>
              <a:t>Degree</a:t>
            </a:r>
            <a:r>
              <a:rPr lang="es-ES" sz="1600" dirty="0">
                <a:highlight>
                  <a:srgbClr val="FFFF00"/>
                </a:highlight>
              </a:rPr>
              <a:t> </a:t>
            </a:r>
            <a:r>
              <a:rPr lang="es-ES" sz="1600" dirty="0" err="1">
                <a:highlight>
                  <a:srgbClr val="FFFF00"/>
                </a:highlight>
              </a:rPr>
              <a:t>Days</a:t>
            </a:r>
            <a:endParaRPr lang="en-GB" sz="115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46089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ASHRAE Changepoint </a:t>
            </a:r>
            <a:r>
              <a:rPr lang="es-ES" dirty="0"/>
              <a:t>[Script 3]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1500" dirty="0"/>
              <a:t>[SCRIPT3]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1. Instalación y activación de librerías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2. Apertura de 1 archivo CSV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3. Calculo de </a:t>
            </a:r>
            <a:r>
              <a:rPr lang="es-ES" sz="1600" dirty="0" err="1">
                <a:highlight>
                  <a:srgbClr val="FFFF00"/>
                </a:highlight>
              </a:rPr>
              <a:t>Heating</a:t>
            </a:r>
            <a:r>
              <a:rPr lang="es-ES" sz="1600" dirty="0">
                <a:highlight>
                  <a:srgbClr val="FFFF00"/>
                </a:highlight>
              </a:rPr>
              <a:t> </a:t>
            </a:r>
            <a:r>
              <a:rPr lang="es-ES" sz="1600" dirty="0" err="1">
                <a:highlight>
                  <a:srgbClr val="FFFF00"/>
                </a:highlight>
              </a:rPr>
              <a:t>Degree</a:t>
            </a:r>
            <a:r>
              <a:rPr lang="es-ES" sz="1600" dirty="0">
                <a:highlight>
                  <a:srgbClr val="FFFF00"/>
                </a:highlight>
              </a:rPr>
              <a:t> </a:t>
            </a:r>
            <a:r>
              <a:rPr lang="es-ES" sz="1600" dirty="0" err="1">
                <a:highlight>
                  <a:srgbClr val="FFFF00"/>
                </a:highlight>
              </a:rPr>
              <a:t>Days</a:t>
            </a:r>
            <a:endParaRPr lang="en-GB" sz="115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2853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74757-F0BD-48F2-B31F-C47D318B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Descanso</a:t>
            </a:r>
            <a:endParaRPr lang="en-GB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D81336-D9D5-41C5-9288-3C8CC28D5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75" y="1931988"/>
            <a:ext cx="3248025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02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</a:t>
            </a:r>
            <a:r>
              <a:rPr lang="en-GB" dirty="0" err="1"/>
              <a:t>Relevantes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1500" dirty="0">
                <a:highlight>
                  <a:srgbClr val="FFFF00"/>
                </a:highlight>
              </a:rPr>
              <a:t>TEORIA</a:t>
            </a:r>
          </a:p>
        </p:txBody>
      </p:sp>
    </p:spTree>
    <p:extLst>
      <p:ext uri="{BB962C8B-B14F-4D97-AF65-F5344CB8AC3E}">
        <p14:creationId xmlns:p14="http://schemas.microsoft.com/office/powerpoint/2010/main" val="421025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D1C79-9D7B-4016-9388-737BE80ED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239717-FE91-4305-91C5-83DC6B507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Análisis climático</a:t>
            </a:r>
          </a:p>
          <a:p>
            <a:pPr lvl="1"/>
            <a:r>
              <a:rPr lang="es-ES" dirty="0"/>
              <a:t>Método de Grados-Día</a:t>
            </a:r>
          </a:p>
          <a:p>
            <a:r>
              <a:rPr lang="es-ES" dirty="0"/>
              <a:t>Análisis energético de edificios</a:t>
            </a:r>
          </a:p>
          <a:p>
            <a:pPr lvl="1"/>
            <a:r>
              <a:rPr lang="es-ES" dirty="0"/>
              <a:t>PRISM</a:t>
            </a:r>
          </a:p>
          <a:p>
            <a:pPr lvl="1"/>
            <a:r>
              <a:rPr lang="es-ES" dirty="0"/>
              <a:t>ASHRAE </a:t>
            </a:r>
            <a:r>
              <a:rPr lang="es-ES" dirty="0" err="1"/>
              <a:t>Changepoint</a:t>
            </a:r>
            <a:endParaRPr lang="es-ES" dirty="0"/>
          </a:p>
          <a:p>
            <a:r>
              <a:rPr lang="es-ES" dirty="0"/>
              <a:t>Variables Relevantes</a:t>
            </a:r>
          </a:p>
        </p:txBody>
      </p:sp>
    </p:spTree>
    <p:extLst>
      <p:ext uri="{BB962C8B-B14F-4D97-AF65-F5344CB8AC3E}">
        <p14:creationId xmlns:p14="http://schemas.microsoft.com/office/powerpoint/2010/main" val="3572222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</a:t>
            </a:r>
            <a:r>
              <a:rPr lang="en-GB" dirty="0" err="1"/>
              <a:t>Relevantes</a:t>
            </a:r>
            <a:r>
              <a:rPr lang="en-GB" dirty="0"/>
              <a:t> </a:t>
            </a:r>
            <a:r>
              <a:rPr lang="es-ES" dirty="0"/>
              <a:t>[Script 4]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1500" dirty="0"/>
              <a:t>[SCRIPT4]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1. Instalación y activación de librerías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2. Apertura de 1 archivo CSV</a:t>
            </a:r>
          </a:p>
          <a:p>
            <a:pPr marL="0" indent="0">
              <a:buNone/>
            </a:pPr>
            <a:r>
              <a:rPr lang="es-ES" sz="1600" dirty="0">
                <a:highlight>
                  <a:srgbClr val="FFFF00"/>
                </a:highlight>
              </a:rPr>
              <a:t>3. Calculo de </a:t>
            </a:r>
            <a:r>
              <a:rPr lang="es-ES" sz="1600" dirty="0" err="1">
                <a:highlight>
                  <a:srgbClr val="FFFF00"/>
                </a:highlight>
              </a:rPr>
              <a:t>Heating</a:t>
            </a:r>
            <a:r>
              <a:rPr lang="es-ES" sz="1600" dirty="0">
                <a:highlight>
                  <a:srgbClr val="FFFF00"/>
                </a:highlight>
              </a:rPr>
              <a:t> </a:t>
            </a:r>
            <a:r>
              <a:rPr lang="es-ES" sz="1600" dirty="0" err="1">
                <a:highlight>
                  <a:srgbClr val="FFFF00"/>
                </a:highlight>
              </a:rPr>
              <a:t>Degree</a:t>
            </a:r>
            <a:r>
              <a:rPr lang="es-ES" sz="1600" dirty="0">
                <a:highlight>
                  <a:srgbClr val="FFFF00"/>
                </a:highlight>
              </a:rPr>
              <a:t> </a:t>
            </a:r>
            <a:r>
              <a:rPr lang="es-ES" sz="1600" dirty="0" err="1">
                <a:highlight>
                  <a:srgbClr val="FFFF00"/>
                </a:highlight>
              </a:rPr>
              <a:t>Days</a:t>
            </a:r>
            <a:endParaRPr lang="en-GB" sz="115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8860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A5980-6C5B-430E-99F4-9AD35A30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  <a:endParaRPr lang="en-GB" dirty="0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A98BFB42-C4FF-482F-B4C8-5104F075E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227987"/>
              </p:ext>
            </p:extLst>
          </p:nvPr>
        </p:nvGraphicFramePr>
        <p:xfrm>
          <a:off x="3771900" y="1151731"/>
          <a:ext cx="656272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849">
                  <a:extLst>
                    <a:ext uri="{9D8B030D-6E8A-4147-A177-3AD203B41FA5}">
                      <a16:colId xmlns:a16="http://schemas.microsoft.com/office/drawing/2014/main" val="52558882"/>
                    </a:ext>
                  </a:extLst>
                </a:gridCol>
                <a:gridCol w="1642451">
                  <a:extLst>
                    <a:ext uri="{9D8B030D-6E8A-4147-A177-3AD203B41FA5}">
                      <a16:colId xmlns:a16="http://schemas.microsoft.com/office/drawing/2014/main" val="62017943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464287355"/>
                    </a:ext>
                  </a:extLst>
                </a:gridCol>
                <a:gridCol w="1133474">
                  <a:extLst>
                    <a:ext uri="{9D8B030D-6E8A-4147-A177-3AD203B41FA5}">
                      <a16:colId xmlns:a16="http://schemas.microsoft.com/office/drawing/2014/main" val="93509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12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Introducción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Teoría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5’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06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Datos a utilizar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Teoría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068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Conocimientos prácticos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Teoría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7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Puesta</a:t>
                      </a:r>
                      <a:r>
                        <a:rPr lang="en-GB" dirty="0"/>
                        <a:t> a punto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5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Heating Degree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Práctica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Script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6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15’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97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Práctica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15’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Script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830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ASHRAE </a:t>
                      </a:r>
                      <a:r>
                        <a:rPr lang="es-ES" dirty="0" err="1">
                          <a:effectLst/>
                        </a:rPr>
                        <a:t>Changepoint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Práctica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60’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Script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72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15’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05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Variables Relevantes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Teoría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15’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77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Práctica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Script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0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474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4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B3291-C94B-4E2A-97F2-77263CA0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highlight>
                  <a:srgbClr val="FFFF00"/>
                </a:highlight>
              </a:rPr>
              <a:t>Datos a utilizar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5B4DA3-35DE-4DDC-A773-2B4B75D5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614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B3291-C94B-4E2A-97F2-77263CA0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highlight>
                  <a:srgbClr val="FFFF00"/>
                </a:highlight>
              </a:rPr>
              <a:t>Conocimientos prácticos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5B4DA3-35DE-4DDC-A773-2B4B75D5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93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5FE76-68E6-4F49-9608-81E17114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Puesta a punto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8886CB-2631-48EE-BE85-8936A1D99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Descargar la información de GITHUB</a:t>
            </a:r>
          </a:p>
          <a:p>
            <a:r>
              <a:rPr lang="es-ES" dirty="0"/>
              <a:t>Volcar la información en el directorio del proyecto</a:t>
            </a:r>
          </a:p>
          <a:p>
            <a:r>
              <a:rPr lang="es-ES" dirty="0"/>
              <a:t>Abrir R Studio</a:t>
            </a:r>
          </a:p>
          <a:p>
            <a:r>
              <a:rPr lang="es-ES" dirty="0"/>
              <a:t>Crear un proyecto nuevo</a:t>
            </a:r>
          </a:p>
          <a:p>
            <a:r>
              <a:rPr lang="es-ES" dirty="0"/>
              <a:t>Operativa básica [Script 1]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9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0DBE4-541E-4EBE-833B-66949AF4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Descargar la información de GITHUB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3797F6-AAB9-4FDB-879F-EF5F5D71C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Acceder a la URL de la práctica</a:t>
            </a:r>
          </a:p>
          <a:p>
            <a:pPr marL="0" indent="0">
              <a:buNone/>
            </a:pPr>
            <a:r>
              <a:rPr lang="es-ES" dirty="0">
                <a:highlight>
                  <a:srgbClr val="FFFF00"/>
                </a:highlight>
              </a:rPr>
              <a:t>	URL</a:t>
            </a:r>
          </a:p>
          <a:p>
            <a:r>
              <a:rPr lang="es-ES" dirty="0"/>
              <a:t>Descargar material en zip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37469D-96F1-42C2-BBC6-C785D7206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3429000"/>
            <a:ext cx="10096500" cy="3384420"/>
          </a:xfrm>
          <a:prstGeom prst="rect">
            <a:avLst/>
          </a:prstGeom>
        </p:spPr>
      </p:pic>
      <p:pic>
        <p:nvPicPr>
          <p:cNvPr id="1025" name="Imagen 1">
            <a:extLst>
              <a:ext uri="{FF2B5EF4-FFF2-40B4-BE49-F238E27FC236}">
                <a16:creationId xmlns:a16="http://schemas.microsoft.com/office/drawing/2014/main" id="{5DF226D1-E39F-4C3F-8770-65E5BEE20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80882"/>
          <a:stretch>
            <a:fillRect/>
          </a:stretch>
        </p:blipFill>
        <p:spPr bwMode="auto">
          <a:xfrm>
            <a:off x="0" y="0"/>
            <a:ext cx="348615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14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E6372-E9A3-4DE7-A9B3-39208F0D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Volcar la información en el directorio del proyecto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E766D1-486B-40C2-8D2E-DA7EA6C64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Descomprimir el archivo ZIP descargado en un directorio.</a:t>
            </a:r>
          </a:p>
          <a:p>
            <a:r>
              <a:rPr lang="es-ES" dirty="0"/>
              <a:t>Este directorio será el directorio de trabajo de la práctica.</a:t>
            </a:r>
          </a:p>
          <a:p>
            <a:endParaRPr lang="es-ES" dirty="0"/>
          </a:p>
          <a:p>
            <a:r>
              <a:rPr lang="es-ES" dirty="0"/>
              <a:t>Sugerencia:</a:t>
            </a:r>
          </a:p>
          <a:p>
            <a:pPr lvl="1"/>
            <a:r>
              <a:rPr lang="es-ES" dirty="0"/>
              <a:t>C:/Proyecto_R/Practica_3</a:t>
            </a:r>
          </a:p>
          <a:p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621B9B-919D-49CE-8B15-97A5AF741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857" y="2908299"/>
            <a:ext cx="6541663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6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747B5B5-7463-4174-AFE4-31206673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Abrir R Studio</a:t>
            </a:r>
            <a:endParaRPr lang="en-GB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B5E339A-144B-4C9C-BA53-AC7907E1345C}"/>
              </a:ext>
            </a:extLst>
          </p:cNvPr>
          <p:cNvGrpSpPr/>
          <p:nvPr/>
        </p:nvGrpSpPr>
        <p:grpSpPr>
          <a:xfrm>
            <a:off x="1954619" y="1690688"/>
            <a:ext cx="7582786" cy="4327549"/>
            <a:chOff x="1945394" y="1017638"/>
            <a:chExt cx="9408406" cy="5369443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6137D9C7-44F2-4624-8479-699BE7FE2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5394" y="1017638"/>
              <a:ext cx="9408406" cy="5369443"/>
            </a:xfrm>
            <a:prstGeom prst="rect">
              <a:avLst/>
            </a:prstGeom>
          </p:spPr>
        </p:pic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0C527E7D-CF9A-481F-B283-883BA182EF91}"/>
                </a:ext>
              </a:extLst>
            </p:cNvPr>
            <p:cNvSpPr/>
            <p:nvPr/>
          </p:nvSpPr>
          <p:spPr>
            <a:xfrm>
              <a:off x="6096000" y="3923413"/>
              <a:ext cx="1368056" cy="35087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C6FCA3C8-2249-4FF7-815F-8BB6665E7DD7}"/>
                </a:ext>
              </a:extLst>
            </p:cNvPr>
            <p:cNvSpPr/>
            <p:nvPr/>
          </p:nvSpPr>
          <p:spPr>
            <a:xfrm>
              <a:off x="4483395" y="4302900"/>
              <a:ext cx="1368056" cy="35087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7569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599</TotalTime>
  <Words>378</Words>
  <Application>Microsoft Office PowerPoint</Application>
  <PresentationFormat>Panorámica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Estudio de consumo de energía mediante métodos de análisis de datos Contexto, métodos de análisis, herramientas y aplicaciones</vt:lpstr>
      <vt:lpstr>Introducción</vt:lpstr>
      <vt:lpstr>Contenido</vt:lpstr>
      <vt:lpstr>Datos a utilizar</vt:lpstr>
      <vt:lpstr>Conocimientos prácticos</vt:lpstr>
      <vt:lpstr>Puesta a punto</vt:lpstr>
      <vt:lpstr>Descargar la información de GITHUB</vt:lpstr>
      <vt:lpstr>Volcar la información en el directorio del proyecto</vt:lpstr>
      <vt:lpstr>Abrir R Studio</vt:lpstr>
      <vt:lpstr>Abrir R Studio</vt:lpstr>
      <vt:lpstr>Crear un proyecto nuevo</vt:lpstr>
      <vt:lpstr>Operativa básica [Script 1]</vt:lpstr>
      <vt:lpstr>Heating Degree days [Script 1]</vt:lpstr>
      <vt:lpstr>Aggregate</vt:lpstr>
      <vt:lpstr>Descanso</vt:lpstr>
      <vt:lpstr>PRISM [Script 2]</vt:lpstr>
      <vt:lpstr>ASHRAE Changepoint [Script 3]</vt:lpstr>
      <vt:lpstr>Descanso</vt:lpstr>
      <vt:lpstr>Variables Relevantes</vt:lpstr>
      <vt:lpstr>Variables Relevantes [Script 4]</vt:lpstr>
    </vt:vector>
  </TitlesOfParts>
  <Company>UPV/EHU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Mikel LUMBRERAS</dc:creator>
  <cp:lastModifiedBy>Garay Martinez, Roberto</cp:lastModifiedBy>
  <cp:revision>42</cp:revision>
  <dcterms:created xsi:type="dcterms:W3CDTF">2021-06-07T09:10:22Z</dcterms:created>
  <dcterms:modified xsi:type="dcterms:W3CDTF">2021-10-26T08:42:48Z</dcterms:modified>
</cp:coreProperties>
</file>