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61" r:id="rId3"/>
    <p:sldId id="323" r:id="rId4"/>
    <p:sldId id="365" r:id="rId5"/>
    <p:sldId id="366" r:id="rId6"/>
    <p:sldId id="369" r:id="rId7"/>
    <p:sldId id="371" r:id="rId8"/>
    <p:sldId id="374" r:id="rId9"/>
    <p:sldId id="375" r:id="rId10"/>
    <p:sldId id="372" r:id="rId11"/>
    <p:sldId id="382" r:id="rId12"/>
    <p:sldId id="389" r:id="rId13"/>
    <p:sldId id="381" r:id="rId14"/>
    <p:sldId id="384" r:id="rId15"/>
    <p:sldId id="376" r:id="rId16"/>
    <p:sldId id="392" r:id="rId17"/>
    <p:sldId id="390" r:id="rId18"/>
    <p:sldId id="385" r:id="rId19"/>
    <p:sldId id="387" r:id="rId20"/>
    <p:sldId id="393" r:id="rId21"/>
    <p:sldId id="377" r:id="rId22"/>
    <p:sldId id="380" r:id="rId23"/>
    <p:sldId id="400" r:id="rId24"/>
    <p:sldId id="409" r:id="rId25"/>
    <p:sldId id="403" r:id="rId26"/>
    <p:sldId id="407" r:id="rId27"/>
    <p:sldId id="404" r:id="rId28"/>
    <p:sldId id="394" r:id="rId29"/>
    <p:sldId id="395" r:id="rId30"/>
    <p:sldId id="408" r:id="rId31"/>
    <p:sldId id="398" r:id="rId32"/>
    <p:sldId id="358" r:id="rId33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5A96C5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01" autoAdjust="0"/>
    <p:restoredTop sz="96404"/>
  </p:normalViewPr>
  <p:slideViewPr>
    <p:cSldViewPr snapToGrid="0">
      <p:cViewPr varScale="1">
        <p:scale>
          <a:sx n="123" d="100"/>
          <a:sy n="123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32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127A5-12CA-AA4F-81D6-071AB11D69A9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6BD71-32F1-6C46-9405-E4BA99D4566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1. Trace transduction with </a:t>
          </a:r>
          <a:r>
            <a:rPr lang="en-US" dirty="0" err="1"/>
            <a:t>Retracer</a:t>
          </a:r>
          <a:endParaRPr lang="en-US" dirty="0"/>
        </a:p>
      </dgm:t>
    </dgm:pt>
    <dgm:pt modelId="{B61CDFEE-E1E7-BA44-840B-467327E9FEDA}" type="parTrans" cxnId="{F8160CE5-AFCA-224A-86E5-7761A5DF29F7}">
      <dgm:prSet/>
      <dgm:spPr/>
      <dgm:t>
        <a:bodyPr/>
        <a:lstStyle/>
        <a:p>
          <a:endParaRPr lang="en-US"/>
        </a:p>
      </dgm:t>
    </dgm:pt>
    <dgm:pt modelId="{92E43471-ED55-7D42-9671-78CD7769AE5F}" type="sibTrans" cxnId="{F8160CE5-AFCA-224A-86E5-7761A5DF29F7}">
      <dgm:prSet/>
      <dgm:spPr/>
      <dgm:t>
        <a:bodyPr/>
        <a:lstStyle/>
        <a:p>
          <a:endParaRPr lang="en-US"/>
        </a:p>
      </dgm:t>
    </dgm:pt>
    <dgm:pt modelId="{A0280742-DC26-B548-8510-9397D3B26B90}">
      <dgm:prSet phldrT="[Text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Retracer</a:t>
          </a:r>
          <a:r>
            <a:rPr lang="en-US" dirty="0"/>
            <a:t> evaluation</a:t>
          </a:r>
        </a:p>
      </dgm:t>
    </dgm:pt>
    <dgm:pt modelId="{012FBA82-DF91-4C47-82A3-C9F54DDED175}" type="parTrans" cxnId="{CB7E15CA-3F25-5542-8391-E8123C32070C}">
      <dgm:prSet/>
      <dgm:spPr/>
      <dgm:t>
        <a:bodyPr/>
        <a:lstStyle/>
        <a:p>
          <a:endParaRPr lang="en-US"/>
        </a:p>
      </dgm:t>
    </dgm:pt>
    <dgm:pt modelId="{20FF6CF7-924E-274E-89E6-86ECFE738F58}" type="sibTrans" cxnId="{CB7E15CA-3F25-5542-8391-E8123C32070C}">
      <dgm:prSet/>
      <dgm:spPr/>
      <dgm:t>
        <a:bodyPr/>
        <a:lstStyle/>
        <a:p>
          <a:endParaRPr lang="en-US"/>
        </a:p>
      </dgm:t>
    </dgm:pt>
    <dgm:pt modelId="{DE2411EB-E3EB-A347-9D89-4F9C39CF6BE4}">
      <dgm:prSet phldrT="[Text]"/>
      <dgm:spPr/>
      <dgm:t>
        <a:bodyPr/>
        <a:lstStyle/>
        <a:p>
          <a:r>
            <a:rPr lang="en-US" dirty="0"/>
            <a:t>3. Real-world WF evaluation</a:t>
          </a:r>
        </a:p>
      </dgm:t>
    </dgm:pt>
    <dgm:pt modelId="{98C3BEE4-C641-4C43-853C-B1201A056623}" type="parTrans" cxnId="{7350523A-7886-EF48-9BFD-4E9635E661A6}">
      <dgm:prSet/>
      <dgm:spPr/>
      <dgm:t>
        <a:bodyPr/>
        <a:lstStyle/>
        <a:p>
          <a:endParaRPr lang="en-US"/>
        </a:p>
      </dgm:t>
    </dgm:pt>
    <dgm:pt modelId="{BAAF2EE9-AF46-DE47-9097-875B1814A514}" type="sibTrans" cxnId="{7350523A-7886-EF48-9BFD-4E9635E661A6}">
      <dgm:prSet/>
      <dgm:spPr/>
      <dgm:t>
        <a:bodyPr/>
        <a:lstStyle/>
        <a:p>
          <a:endParaRPr lang="en-US"/>
        </a:p>
      </dgm:t>
    </dgm:pt>
    <dgm:pt modelId="{CD09D598-E664-754E-ACEC-CB91966C5243}" type="pres">
      <dgm:prSet presAssocID="{213127A5-12CA-AA4F-81D6-071AB11D69A9}" presName="linear" presStyleCnt="0">
        <dgm:presLayoutVars>
          <dgm:animLvl val="lvl"/>
          <dgm:resizeHandles val="exact"/>
        </dgm:presLayoutVars>
      </dgm:prSet>
      <dgm:spPr/>
    </dgm:pt>
    <dgm:pt modelId="{3B9D947B-9C98-5742-B284-8FF1DF30C7F5}" type="pres">
      <dgm:prSet presAssocID="{1826BD71-32F1-6C46-9405-E4BA99D456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61860-9A73-D644-B330-390DA2CCDBC1}" type="pres">
      <dgm:prSet presAssocID="{92E43471-ED55-7D42-9671-78CD7769AE5F}" presName="spacer" presStyleCnt="0"/>
      <dgm:spPr/>
    </dgm:pt>
    <dgm:pt modelId="{32CDC454-4163-4F41-8EB2-09ACB61E09DB}" type="pres">
      <dgm:prSet presAssocID="{A0280742-DC26-B548-8510-9397D3B26B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4448E2-5BE3-5248-954D-E1F508191C37}" type="pres">
      <dgm:prSet presAssocID="{20FF6CF7-924E-274E-89E6-86ECFE738F58}" presName="spacer" presStyleCnt="0"/>
      <dgm:spPr/>
    </dgm:pt>
    <dgm:pt modelId="{CB9C000D-95F5-E547-852F-122381084350}" type="pres">
      <dgm:prSet presAssocID="{DE2411EB-E3EB-A347-9D89-4F9C39CF6B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A07719-F809-DC41-AB2A-DD625D3759F0}" type="presOf" srcId="{1826BD71-32F1-6C46-9405-E4BA99D45669}" destId="{3B9D947B-9C98-5742-B284-8FF1DF30C7F5}" srcOrd="0" destOrd="0" presId="urn:microsoft.com/office/officeart/2005/8/layout/vList2"/>
    <dgm:cxn modelId="{7350523A-7886-EF48-9BFD-4E9635E661A6}" srcId="{213127A5-12CA-AA4F-81D6-071AB11D69A9}" destId="{DE2411EB-E3EB-A347-9D89-4F9C39CF6BE4}" srcOrd="2" destOrd="0" parTransId="{98C3BEE4-C641-4C43-853C-B1201A056623}" sibTransId="{BAAF2EE9-AF46-DE47-9097-875B1814A514}"/>
    <dgm:cxn modelId="{BEE19F86-CEF6-9A4D-999E-F2FC9252E72B}" type="presOf" srcId="{A0280742-DC26-B548-8510-9397D3B26B90}" destId="{32CDC454-4163-4F41-8EB2-09ACB61E09DB}" srcOrd="0" destOrd="0" presId="urn:microsoft.com/office/officeart/2005/8/layout/vList2"/>
    <dgm:cxn modelId="{53CD4EBF-393F-554D-9797-FBF1CB3DD6A2}" type="presOf" srcId="{DE2411EB-E3EB-A347-9D89-4F9C39CF6BE4}" destId="{CB9C000D-95F5-E547-852F-122381084350}" srcOrd="0" destOrd="0" presId="urn:microsoft.com/office/officeart/2005/8/layout/vList2"/>
    <dgm:cxn modelId="{CB7E15CA-3F25-5542-8391-E8123C32070C}" srcId="{213127A5-12CA-AA4F-81D6-071AB11D69A9}" destId="{A0280742-DC26-B548-8510-9397D3B26B90}" srcOrd="1" destOrd="0" parTransId="{012FBA82-DF91-4C47-82A3-C9F54DDED175}" sibTransId="{20FF6CF7-924E-274E-89E6-86ECFE738F58}"/>
    <dgm:cxn modelId="{F8160CE5-AFCA-224A-86E5-7761A5DF29F7}" srcId="{213127A5-12CA-AA4F-81D6-071AB11D69A9}" destId="{1826BD71-32F1-6C46-9405-E4BA99D45669}" srcOrd="0" destOrd="0" parTransId="{B61CDFEE-E1E7-BA44-840B-467327E9FEDA}" sibTransId="{92E43471-ED55-7D42-9671-78CD7769AE5F}"/>
    <dgm:cxn modelId="{DA16F7E8-6897-E94A-91B5-0557CE120094}" type="presOf" srcId="{213127A5-12CA-AA4F-81D6-071AB11D69A9}" destId="{CD09D598-E664-754E-ACEC-CB91966C5243}" srcOrd="0" destOrd="0" presId="urn:microsoft.com/office/officeart/2005/8/layout/vList2"/>
    <dgm:cxn modelId="{BC521BF8-3479-A345-9EA8-CC2037B58F66}" type="presParOf" srcId="{CD09D598-E664-754E-ACEC-CB91966C5243}" destId="{3B9D947B-9C98-5742-B284-8FF1DF30C7F5}" srcOrd="0" destOrd="0" presId="urn:microsoft.com/office/officeart/2005/8/layout/vList2"/>
    <dgm:cxn modelId="{2BB8F1BE-0530-B548-A685-841F93FD1121}" type="presParOf" srcId="{CD09D598-E664-754E-ACEC-CB91966C5243}" destId="{D0461860-9A73-D644-B330-390DA2CCDBC1}" srcOrd="1" destOrd="0" presId="urn:microsoft.com/office/officeart/2005/8/layout/vList2"/>
    <dgm:cxn modelId="{56E6124C-94C8-DB47-80AF-9C2E1198E880}" type="presParOf" srcId="{CD09D598-E664-754E-ACEC-CB91966C5243}" destId="{32CDC454-4163-4F41-8EB2-09ACB61E09DB}" srcOrd="2" destOrd="0" presId="urn:microsoft.com/office/officeart/2005/8/layout/vList2"/>
    <dgm:cxn modelId="{B2F6D81A-E8FD-D848-A3D7-CB8025037010}" type="presParOf" srcId="{CD09D598-E664-754E-ACEC-CB91966C5243}" destId="{964448E2-5BE3-5248-954D-E1F508191C37}" srcOrd="3" destOrd="0" presId="urn:microsoft.com/office/officeart/2005/8/layout/vList2"/>
    <dgm:cxn modelId="{B6492820-32EB-E54F-8703-68C910D65B50}" type="presParOf" srcId="{CD09D598-E664-754E-ACEC-CB91966C5243}" destId="{CB9C000D-95F5-E547-852F-1223810843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127A5-12CA-AA4F-81D6-071AB11D69A9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6BD71-32F1-6C46-9405-E4BA99D4566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1. Trace transduction with </a:t>
          </a:r>
          <a:r>
            <a:rPr lang="en-US" dirty="0" err="1"/>
            <a:t>Retracer</a:t>
          </a:r>
          <a:endParaRPr lang="en-US" dirty="0"/>
        </a:p>
      </dgm:t>
    </dgm:pt>
    <dgm:pt modelId="{B61CDFEE-E1E7-BA44-840B-467327E9FEDA}" type="parTrans" cxnId="{F8160CE5-AFCA-224A-86E5-7761A5DF29F7}">
      <dgm:prSet/>
      <dgm:spPr/>
      <dgm:t>
        <a:bodyPr/>
        <a:lstStyle/>
        <a:p>
          <a:endParaRPr lang="en-US"/>
        </a:p>
      </dgm:t>
    </dgm:pt>
    <dgm:pt modelId="{92E43471-ED55-7D42-9671-78CD7769AE5F}" type="sibTrans" cxnId="{F8160CE5-AFCA-224A-86E5-7761A5DF29F7}">
      <dgm:prSet/>
      <dgm:spPr/>
      <dgm:t>
        <a:bodyPr/>
        <a:lstStyle/>
        <a:p>
          <a:endParaRPr lang="en-US"/>
        </a:p>
      </dgm:t>
    </dgm:pt>
    <dgm:pt modelId="{A0280742-DC26-B548-8510-9397D3B26B9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2. </a:t>
          </a:r>
          <a:r>
            <a:rPr lang="en-US" dirty="0" err="1"/>
            <a:t>Retracer</a:t>
          </a:r>
          <a:r>
            <a:rPr lang="en-US" dirty="0"/>
            <a:t> evaluation</a:t>
          </a:r>
        </a:p>
      </dgm:t>
    </dgm:pt>
    <dgm:pt modelId="{012FBA82-DF91-4C47-82A3-C9F54DDED175}" type="parTrans" cxnId="{CB7E15CA-3F25-5542-8391-E8123C32070C}">
      <dgm:prSet/>
      <dgm:spPr/>
      <dgm:t>
        <a:bodyPr/>
        <a:lstStyle/>
        <a:p>
          <a:endParaRPr lang="en-US"/>
        </a:p>
      </dgm:t>
    </dgm:pt>
    <dgm:pt modelId="{20FF6CF7-924E-274E-89E6-86ECFE738F58}" type="sibTrans" cxnId="{CB7E15CA-3F25-5542-8391-E8123C32070C}">
      <dgm:prSet/>
      <dgm:spPr/>
      <dgm:t>
        <a:bodyPr/>
        <a:lstStyle/>
        <a:p>
          <a:endParaRPr lang="en-US"/>
        </a:p>
      </dgm:t>
    </dgm:pt>
    <dgm:pt modelId="{DE2411EB-E3EB-A347-9D89-4F9C39CF6BE4}">
      <dgm:prSet phldrT="[Text]"/>
      <dgm:spPr/>
      <dgm:t>
        <a:bodyPr/>
        <a:lstStyle/>
        <a:p>
          <a:r>
            <a:rPr lang="en-US" dirty="0"/>
            <a:t>3. Real-world WF evaluation</a:t>
          </a:r>
        </a:p>
      </dgm:t>
    </dgm:pt>
    <dgm:pt modelId="{98C3BEE4-C641-4C43-853C-B1201A056623}" type="parTrans" cxnId="{7350523A-7886-EF48-9BFD-4E9635E661A6}">
      <dgm:prSet/>
      <dgm:spPr/>
      <dgm:t>
        <a:bodyPr/>
        <a:lstStyle/>
        <a:p>
          <a:endParaRPr lang="en-US"/>
        </a:p>
      </dgm:t>
    </dgm:pt>
    <dgm:pt modelId="{BAAF2EE9-AF46-DE47-9097-875B1814A514}" type="sibTrans" cxnId="{7350523A-7886-EF48-9BFD-4E9635E661A6}">
      <dgm:prSet/>
      <dgm:spPr/>
      <dgm:t>
        <a:bodyPr/>
        <a:lstStyle/>
        <a:p>
          <a:endParaRPr lang="en-US"/>
        </a:p>
      </dgm:t>
    </dgm:pt>
    <dgm:pt modelId="{CD09D598-E664-754E-ACEC-CB91966C5243}" type="pres">
      <dgm:prSet presAssocID="{213127A5-12CA-AA4F-81D6-071AB11D69A9}" presName="linear" presStyleCnt="0">
        <dgm:presLayoutVars>
          <dgm:animLvl val="lvl"/>
          <dgm:resizeHandles val="exact"/>
        </dgm:presLayoutVars>
      </dgm:prSet>
      <dgm:spPr/>
    </dgm:pt>
    <dgm:pt modelId="{3B9D947B-9C98-5742-B284-8FF1DF30C7F5}" type="pres">
      <dgm:prSet presAssocID="{1826BD71-32F1-6C46-9405-E4BA99D456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61860-9A73-D644-B330-390DA2CCDBC1}" type="pres">
      <dgm:prSet presAssocID="{92E43471-ED55-7D42-9671-78CD7769AE5F}" presName="spacer" presStyleCnt="0"/>
      <dgm:spPr/>
    </dgm:pt>
    <dgm:pt modelId="{32CDC454-4163-4F41-8EB2-09ACB61E09DB}" type="pres">
      <dgm:prSet presAssocID="{A0280742-DC26-B548-8510-9397D3B26B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4448E2-5BE3-5248-954D-E1F508191C37}" type="pres">
      <dgm:prSet presAssocID="{20FF6CF7-924E-274E-89E6-86ECFE738F58}" presName="spacer" presStyleCnt="0"/>
      <dgm:spPr/>
    </dgm:pt>
    <dgm:pt modelId="{CB9C000D-95F5-E547-852F-122381084350}" type="pres">
      <dgm:prSet presAssocID="{DE2411EB-E3EB-A347-9D89-4F9C39CF6B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D55D14-AF15-374D-AE6D-197726C1B26D}" type="presOf" srcId="{DE2411EB-E3EB-A347-9D89-4F9C39CF6BE4}" destId="{CB9C000D-95F5-E547-852F-122381084350}" srcOrd="0" destOrd="0" presId="urn:microsoft.com/office/officeart/2005/8/layout/vList2"/>
    <dgm:cxn modelId="{7350523A-7886-EF48-9BFD-4E9635E661A6}" srcId="{213127A5-12CA-AA4F-81D6-071AB11D69A9}" destId="{DE2411EB-E3EB-A347-9D89-4F9C39CF6BE4}" srcOrd="2" destOrd="0" parTransId="{98C3BEE4-C641-4C43-853C-B1201A056623}" sibTransId="{BAAF2EE9-AF46-DE47-9097-875B1814A514}"/>
    <dgm:cxn modelId="{78AA4841-E1BB-264B-BCD4-49A29F710803}" type="presOf" srcId="{1826BD71-32F1-6C46-9405-E4BA99D45669}" destId="{3B9D947B-9C98-5742-B284-8FF1DF30C7F5}" srcOrd="0" destOrd="0" presId="urn:microsoft.com/office/officeart/2005/8/layout/vList2"/>
    <dgm:cxn modelId="{C80FC85D-4348-F84F-868C-7A463AAD58F3}" type="presOf" srcId="{A0280742-DC26-B548-8510-9397D3B26B90}" destId="{32CDC454-4163-4F41-8EB2-09ACB61E09DB}" srcOrd="0" destOrd="0" presId="urn:microsoft.com/office/officeart/2005/8/layout/vList2"/>
    <dgm:cxn modelId="{CB7E15CA-3F25-5542-8391-E8123C32070C}" srcId="{213127A5-12CA-AA4F-81D6-071AB11D69A9}" destId="{A0280742-DC26-B548-8510-9397D3B26B90}" srcOrd="1" destOrd="0" parTransId="{012FBA82-DF91-4C47-82A3-C9F54DDED175}" sibTransId="{20FF6CF7-924E-274E-89E6-86ECFE738F58}"/>
    <dgm:cxn modelId="{EC40B3D6-7437-5E41-BD67-BB132721F380}" type="presOf" srcId="{213127A5-12CA-AA4F-81D6-071AB11D69A9}" destId="{CD09D598-E664-754E-ACEC-CB91966C5243}" srcOrd="0" destOrd="0" presId="urn:microsoft.com/office/officeart/2005/8/layout/vList2"/>
    <dgm:cxn modelId="{F8160CE5-AFCA-224A-86E5-7761A5DF29F7}" srcId="{213127A5-12CA-AA4F-81D6-071AB11D69A9}" destId="{1826BD71-32F1-6C46-9405-E4BA99D45669}" srcOrd="0" destOrd="0" parTransId="{B61CDFEE-E1E7-BA44-840B-467327E9FEDA}" sibTransId="{92E43471-ED55-7D42-9671-78CD7769AE5F}"/>
    <dgm:cxn modelId="{6F7E99EA-67E9-C045-9CC8-05B4A48E05E2}" type="presParOf" srcId="{CD09D598-E664-754E-ACEC-CB91966C5243}" destId="{3B9D947B-9C98-5742-B284-8FF1DF30C7F5}" srcOrd="0" destOrd="0" presId="urn:microsoft.com/office/officeart/2005/8/layout/vList2"/>
    <dgm:cxn modelId="{3D3660E3-81D2-B848-B920-594C61C74526}" type="presParOf" srcId="{CD09D598-E664-754E-ACEC-CB91966C5243}" destId="{D0461860-9A73-D644-B330-390DA2CCDBC1}" srcOrd="1" destOrd="0" presId="urn:microsoft.com/office/officeart/2005/8/layout/vList2"/>
    <dgm:cxn modelId="{5B3F1685-02A7-384B-9408-412949C1DC6A}" type="presParOf" srcId="{CD09D598-E664-754E-ACEC-CB91966C5243}" destId="{32CDC454-4163-4F41-8EB2-09ACB61E09DB}" srcOrd="2" destOrd="0" presId="urn:microsoft.com/office/officeart/2005/8/layout/vList2"/>
    <dgm:cxn modelId="{111998BB-3CE8-814C-BDA8-49E07A776E10}" type="presParOf" srcId="{CD09D598-E664-754E-ACEC-CB91966C5243}" destId="{964448E2-5BE3-5248-954D-E1F508191C37}" srcOrd="3" destOrd="0" presId="urn:microsoft.com/office/officeart/2005/8/layout/vList2"/>
    <dgm:cxn modelId="{E899A577-21CB-D244-B7A8-731B774F65A3}" type="presParOf" srcId="{CD09D598-E664-754E-ACEC-CB91966C5243}" destId="{CB9C000D-95F5-E547-852F-1223810843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3127A5-12CA-AA4F-81D6-071AB11D69A9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6BD71-32F1-6C46-9405-E4BA99D45669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1. Trace transduction with </a:t>
          </a:r>
          <a:r>
            <a:rPr lang="en-US" dirty="0" err="1"/>
            <a:t>Retracer</a:t>
          </a:r>
          <a:endParaRPr lang="en-US" dirty="0"/>
        </a:p>
      </dgm:t>
    </dgm:pt>
    <dgm:pt modelId="{B61CDFEE-E1E7-BA44-840B-467327E9FEDA}" type="parTrans" cxnId="{F8160CE5-AFCA-224A-86E5-7761A5DF29F7}">
      <dgm:prSet/>
      <dgm:spPr/>
      <dgm:t>
        <a:bodyPr/>
        <a:lstStyle/>
        <a:p>
          <a:endParaRPr lang="en-US"/>
        </a:p>
      </dgm:t>
    </dgm:pt>
    <dgm:pt modelId="{92E43471-ED55-7D42-9671-78CD7769AE5F}" type="sibTrans" cxnId="{F8160CE5-AFCA-224A-86E5-7761A5DF29F7}">
      <dgm:prSet/>
      <dgm:spPr/>
      <dgm:t>
        <a:bodyPr/>
        <a:lstStyle/>
        <a:p>
          <a:endParaRPr lang="en-US"/>
        </a:p>
      </dgm:t>
    </dgm:pt>
    <dgm:pt modelId="{A0280742-DC26-B548-8510-9397D3B26B90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2. </a:t>
          </a:r>
          <a:r>
            <a:rPr lang="en-US" dirty="0" err="1"/>
            <a:t>Retracer</a:t>
          </a:r>
          <a:r>
            <a:rPr lang="en-US" dirty="0"/>
            <a:t> evaluation</a:t>
          </a:r>
        </a:p>
      </dgm:t>
    </dgm:pt>
    <dgm:pt modelId="{012FBA82-DF91-4C47-82A3-C9F54DDED175}" type="parTrans" cxnId="{CB7E15CA-3F25-5542-8391-E8123C32070C}">
      <dgm:prSet/>
      <dgm:spPr/>
      <dgm:t>
        <a:bodyPr/>
        <a:lstStyle/>
        <a:p>
          <a:endParaRPr lang="en-US"/>
        </a:p>
      </dgm:t>
    </dgm:pt>
    <dgm:pt modelId="{20FF6CF7-924E-274E-89E6-86ECFE738F58}" type="sibTrans" cxnId="{CB7E15CA-3F25-5542-8391-E8123C32070C}">
      <dgm:prSet/>
      <dgm:spPr/>
      <dgm:t>
        <a:bodyPr/>
        <a:lstStyle/>
        <a:p>
          <a:endParaRPr lang="en-US"/>
        </a:p>
      </dgm:t>
    </dgm:pt>
    <dgm:pt modelId="{DE2411EB-E3EB-A347-9D89-4F9C39CF6BE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3. Real-world WF evaluation</a:t>
          </a:r>
        </a:p>
      </dgm:t>
    </dgm:pt>
    <dgm:pt modelId="{98C3BEE4-C641-4C43-853C-B1201A056623}" type="parTrans" cxnId="{7350523A-7886-EF48-9BFD-4E9635E661A6}">
      <dgm:prSet/>
      <dgm:spPr/>
      <dgm:t>
        <a:bodyPr/>
        <a:lstStyle/>
        <a:p>
          <a:endParaRPr lang="en-US"/>
        </a:p>
      </dgm:t>
    </dgm:pt>
    <dgm:pt modelId="{BAAF2EE9-AF46-DE47-9097-875B1814A514}" type="sibTrans" cxnId="{7350523A-7886-EF48-9BFD-4E9635E661A6}">
      <dgm:prSet/>
      <dgm:spPr/>
      <dgm:t>
        <a:bodyPr/>
        <a:lstStyle/>
        <a:p>
          <a:endParaRPr lang="en-US"/>
        </a:p>
      </dgm:t>
    </dgm:pt>
    <dgm:pt modelId="{CD09D598-E664-754E-ACEC-CB91966C5243}" type="pres">
      <dgm:prSet presAssocID="{213127A5-12CA-AA4F-81D6-071AB11D69A9}" presName="linear" presStyleCnt="0">
        <dgm:presLayoutVars>
          <dgm:animLvl val="lvl"/>
          <dgm:resizeHandles val="exact"/>
        </dgm:presLayoutVars>
      </dgm:prSet>
      <dgm:spPr/>
    </dgm:pt>
    <dgm:pt modelId="{3B9D947B-9C98-5742-B284-8FF1DF30C7F5}" type="pres">
      <dgm:prSet presAssocID="{1826BD71-32F1-6C46-9405-E4BA99D456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61860-9A73-D644-B330-390DA2CCDBC1}" type="pres">
      <dgm:prSet presAssocID="{92E43471-ED55-7D42-9671-78CD7769AE5F}" presName="spacer" presStyleCnt="0"/>
      <dgm:spPr/>
    </dgm:pt>
    <dgm:pt modelId="{32CDC454-4163-4F41-8EB2-09ACB61E09DB}" type="pres">
      <dgm:prSet presAssocID="{A0280742-DC26-B548-8510-9397D3B26B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4448E2-5BE3-5248-954D-E1F508191C37}" type="pres">
      <dgm:prSet presAssocID="{20FF6CF7-924E-274E-89E6-86ECFE738F58}" presName="spacer" presStyleCnt="0"/>
      <dgm:spPr/>
    </dgm:pt>
    <dgm:pt modelId="{CB9C000D-95F5-E547-852F-122381084350}" type="pres">
      <dgm:prSet presAssocID="{DE2411EB-E3EB-A347-9D89-4F9C39CF6B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D55D14-AF15-374D-AE6D-197726C1B26D}" type="presOf" srcId="{DE2411EB-E3EB-A347-9D89-4F9C39CF6BE4}" destId="{CB9C000D-95F5-E547-852F-122381084350}" srcOrd="0" destOrd="0" presId="urn:microsoft.com/office/officeart/2005/8/layout/vList2"/>
    <dgm:cxn modelId="{7350523A-7886-EF48-9BFD-4E9635E661A6}" srcId="{213127A5-12CA-AA4F-81D6-071AB11D69A9}" destId="{DE2411EB-E3EB-A347-9D89-4F9C39CF6BE4}" srcOrd="2" destOrd="0" parTransId="{98C3BEE4-C641-4C43-853C-B1201A056623}" sibTransId="{BAAF2EE9-AF46-DE47-9097-875B1814A514}"/>
    <dgm:cxn modelId="{78AA4841-E1BB-264B-BCD4-49A29F710803}" type="presOf" srcId="{1826BD71-32F1-6C46-9405-E4BA99D45669}" destId="{3B9D947B-9C98-5742-B284-8FF1DF30C7F5}" srcOrd="0" destOrd="0" presId="urn:microsoft.com/office/officeart/2005/8/layout/vList2"/>
    <dgm:cxn modelId="{C80FC85D-4348-F84F-868C-7A463AAD58F3}" type="presOf" srcId="{A0280742-DC26-B548-8510-9397D3B26B90}" destId="{32CDC454-4163-4F41-8EB2-09ACB61E09DB}" srcOrd="0" destOrd="0" presId="urn:microsoft.com/office/officeart/2005/8/layout/vList2"/>
    <dgm:cxn modelId="{CB7E15CA-3F25-5542-8391-E8123C32070C}" srcId="{213127A5-12CA-AA4F-81D6-071AB11D69A9}" destId="{A0280742-DC26-B548-8510-9397D3B26B90}" srcOrd="1" destOrd="0" parTransId="{012FBA82-DF91-4C47-82A3-C9F54DDED175}" sibTransId="{20FF6CF7-924E-274E-89E6-86ECFE738F58}"/>
    <dgm:cxn modelId="{EC40B3D6-7437-5E41-BD67-BB132721F380}" type="presOf" srcId="{213127A5-12CA-AA4F-81D6-071AB11D69A9}" destId="{CD09D598-E664-754E-ACEC-CB91966C5243}" srcOrd="0" destOrd="0" presId="urn:microsoft.com/office/officeart/2005/8/layout/vList2"/>
    <dgm:cxn modelId="{F8160CE5-AFCA-224A-86E5-7761A5DF29F7}" srcId="{213127A5-12CA-AA4F-81D6-071AB11D69A9}" destId="{1826BD71-32F1-6C46-9405-E4BA99D45669}" srcOrd="0" destOrd="0" parTransId="{B61CDFEE-E1E7-BA44-840B-467327E9FEDA}" sibTransId="{92E43471-ED55-7D42-9671-78CD7769AE5F}"/>
    <dgm:cxn modelId="{6F7E99EA-67E9-C045-9CC8-05B4A48E05E2}" type="presParOf" srcId="{CD09D598-E664-754E-ACEC-CB91966C5243}" destId="{3B9D947B-9C98-5742-B284-8FF1DF30C7F5}" srcOrd="0" destOrd="0" presId="urn:microsoft.com/office/officeart/2005/8/layout/vList2"/>
    <dgm:cxn modelId="{3D3660E3-81D2-B848-B920-594C61C74526}" type="presParOf" srcId="{CD09D598-E664-754E-ACEC-CB91966C5243}" destId="{D0461860-9A73-D644-B330-390DA2CCDBC1}" srcOrd="1" destOrd="0" presId="urn:microsoft.com/office/officeart/2005/8/layout/vList2"/>
    <dgm:cxn modelId="{5B3F1685-02A7-384B-9408-412949C1DC6A}" type="presParOf" srcId="{CD09D598-E664-754E-ACEC-CB91966C5243}" destId="{32CDC454-4163-4F41-8EB2-09ACB61E09DB}" srcOrd="2" destOrd="0" presId="urn:microsoft.com/office/officeart/2005/8/layout/vList2"/>
    <dgm:cxn modelId="{111998BB-3CE8-814C-BDA8-49E07A776E10}" type="presParOf" srcId="{CD09D598-E664-754E-ACEC-CB91966C5243}" destId="{964448E2-5BE3-5248-954D-E1F508191C37}" srcOrd="3" destOrd="0" presId="urn:microsoft.com/office/officeart/2005/8/layout/vList2"/>
    <dgm:cxn modelId="{E899A577-21CB-D244-B7A8-731B774F65A3}" type="presParOf" srcId="{CD09D598-E664-754E-ACEC-CB91966C5243}" destId="{CB9C000D-95F5-E547-852F-1223810843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D947B-9C98-5742-B284-8FF1DF30C7F5}">
      <dsp:nvSpPr>
        <dsp:cNvPr id="0" name=""/>
        <dsp:cNvSpPr/>
      </dsp:nvSpPr>
      <dsp:spPr>
        <a:xfrm>
          <a:off x="0" y="16466"/>
          <a:ext cx="12530137" cy="889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1. Trace transduction with </a:t>
          </a:r>
          <a:r>
            <a:rPr lang="en-US" sz="3800" kern="1200" dirty="0" err="1"/>
            <a:t>Retracer</a:t>
          </a:r>
          <a:endParaRPr lang="en-US" sz="3800" kern="1200" dirty="0"/>
        </a:p>
      </dsp:txBody>
      <dsp:txXfrm>
        <a:off x="43407" y="59873"/>
        <a:ext cx="12443323" cy="802386"/>
      </dsp:txXfrm>
    </dsp:sp>
    <dsp:sp modelId="{32CDC454-4163-4F41-8EB2-09ACB61E09DB}">
      <dsp:nvSpPr>
        <dsp:cNvPr id="0" name=""/>
        <dsp:cNvSpPr/>
      </dsp:nvSpPr>
      <dsp:spPr>
        <a:xfrm>
          <a:off x="0" y="1015106"/>
          <a:ext cx="12530137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2. </a:t>
          </a:r>
          <a:r>
            <a:rPr lang="en-US" sz="3800" kern="1200" dirty="0" err="1"/>
            <a:t>Retracer</a:t>
          </a:r>
          <a:r>
            <a:rPr lang="en-US" sz="3800" kern="1200" dirty="0"/>
            <a:t> evaluation</a:t>
          </a:r>
        </a:p>
      </dsp:txBody>
      <dsp:txXfrm>
        <a:off x="43407" y="1058513"/>
        <a:ext cx="12443323" cy="802386"/>
      </dsp:txXfrm>
    </dsp:sp>
    <dsp:sp modelId="{CB9C000D-95F5-E547-852F-122381084350}">
      <dsp:nvSpPr>
        <dsp:cNvPr id="0" name=""/>
        <dsp:cNvSpPr/>
      </dsp:nvSpPr>
      <dsp:spPr>
        <a:xfrm>
          <a:off x="0" y="2013746"/>
          <a:ext cx="12530137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Real-world WF evaluation</a:t>
          </a:r>
        </a:p>
      </dsp:txBody>
      <dsp:txXfrm>
        <a:off x="43407" y="2057153"/>
        <a:ext cx="12443323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D947B-9C98-5742-B284-8FF1DF30C7F5}">
      <dsp:nvSpPr>
        <dsp:cNvPr id="0" name=""/>
        <dsp:cNvSpPr/>
      </dsp:nvSpPr>
      <dsp:spPr>
        <a:xfrm>
          <a:off x="0" y="16466"/>
          <a:ext cx="12530137" cy="8892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1. Trace transduction with </a:t>
          </a:r>
          <a:r>
            <a:rPr lang="en-US" sz="3800" kern="1200" dirty="0" err="1"/>
            <a:t>Retracer</a:t>
          </a:r>
          <a:endParaRPr lang="en-US" sz="3800" kern="1200" dirty="0"/>
        </a:p>
      </dsp:txBody>
      <dsp:txXfrm>
        <a:off x="43407" y="59873"/>
        <a:ext cx="12443323" cy="802386"/>
      </dsp:txXfrm>
    </dsp:sp>
    <dsp:sp modelId="{32CDC454-4163-4F41-8EB2-09ACB61E09DB}">
      <dsp:nvSpPr>
        <dsp:cNvPr id="0" name=""/>
        <dsp:cNvSpPr/>
      </dsp:nvSpPr>
      <dsp:spPr>
        <a:xfrm>
          <a:off x="0" y="1015106"/>
          <a:ext cx="12530137" cy="889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2. </a:t>
          </a:r>
          <a:r>
            <a:rPr lang="en-US" sz="3800" kern="1200" dirty="0" err="1"/>
            <a:t>Retracer</a:t>
          </a:r>
          <a:r>
            <a:rPr lang="en-US" sz="3800" kern="1200" dirty="0"/>
            <a:t> evaluation</a:t>
          </a:r>
        </a:p>
      </dsp:txBody>
      <dsp:txXfrm>
        <a:off x="43407" y="1058513"/>
        <a:ext cx="12443323" cy="802386"/>
      </dsp:txXfrm>
    </dsp:sp>
    <dsp:sp modelId="{CB9C000D-95F5-E547-852F-122381084350}">
      <dsp:nvSpPr>
        <dsp:cNvPr id="0" name=""/>
        <dsp:cNvSpPr/>
      </dsp:nvSpPr>
      <dsp:spPr>
        <a:xfrm>
          <a:off x="0" y="2013746"/>
          <a:ext cx="12530137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Real-world WF evaluation</a:t>
          </a:r>
        </a:p>
      </dsp:txBody>
      <dsp:txXfrm>
        <a:off x="43407" y="2057153"/>
        <a:ext cx="12443323" cy="80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D947B-9C98-5742-B284-8FF1DF30C7F5}">
      <dsp:nvSpPr>
        <dsp:cNvPr id="0" name=""/>
        <dsp:cNvSpPr/>
      </dsp:nvSpPr>
      <dsp:spPr>
        <a:xfrm>
          <a:off x="0" y="16466"/>
          <a:ext cx="12530137" cy="8892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1. Trace transduction with </a:t>
          </a:r>
          <a:r>
            <a:rPr lang="en-US" sz="3800" kern="1200" dirty="0" err="1"/>
            <a:t>Retracer</a:t>
          </a:r>
          <a:endParaRPr lang="en-US" sz="3800" kern="1200" dirty="0"/>
        </a:p>
      </dsp:txBody>
      <dsp:txXfrm>
        <a:off x="43407" y="59873"/>
        <a:ext cx="12443323" cy="802386"/>
      </dsp:txXfrm>
    </dsp:sp>
    <dsp:sp modelId="{32CDC454-4163-4F41-8EB2-09ACB61E09DB}">
      <dsp:nvSpPr>
        <dsp:cNvPr id="0" name=""/>
        <dsp:cNvSpPr/>
      </dsp:nvSpPr>
      <dsp:spPr>
        <a:xfrm>
          <a:off x="0" y="1015106"/>
          <a:ext cx="12530137" cy="88920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2. </a:t>
          </a:r>
          <a:r>
            <a:rPr lang="en-US" sz="3800" kern="1200" dirty="0" err="1"/>
            <a:t>Retracer</a:t>
          </a:r>
          <a:r>
            <a:rPr lang="en-US" sz="3800" kern="1200" dirty="0"/>
            <a:t> evaluation</a:t>
          </a:r>
        </a:p>
      </dsp:txBody>
      <dsp:txXfrm>
        <a:off x="43407" y="1058513"/>
        <a:ext cx="12443323" cy="802386"/>
      </dsp:txXfrm>
    </dsp:sp>
    <dsp:sp modelId="{CB9C000D-95F5-E547-852F-122381084350}">
      <dsp:nvSpPr>
        <dsp:cNvPr id="0" name=""/>
        <dsp:cNvSpPr/>
      </dsp:nvSpPr>
      <dsp:spPr>
        <a:xfrm>
          <a:off x="0" y="2013746"/>
          <a:ext cx="12530137" cy="8892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3. Real-world WF evaluation</a:t>
          </a:r>
        </a:p>
      </dsp:txBody>
      <dsp:txXfrm>
        <a:off x="43407" y="2057153"/>
        <a:ext cx="12443323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Data-Explainable Website Fingerprinting with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Evaluating Website Fingerprinting Attacks on Tor in the Real World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9.png"/><Relationship Id="rId7" Type="http://schemas.openxmlformats.org/officeDocument/2006/relationships/image" Target="../media/image2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jpeg"/><Relationship Id="rId3" Type="http://schemas.openxmlformats.org/officeDocument/2006/relationships/image" Target="../media/image9.png"/><Relationship Id="rId7" Type="http://schemas.openxmlformats.org/officeDocument/2006/relationships/image" Target="../media/image20.emf"/><Relationship Id="rId12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4.emf"/><Relationship Id="rId5" Type="http://schemas.openxmlformats.org/officeDocument/2006/relationships/image" Target="../media/image18.emf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16.png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7.png"/><Relationship Id="rId7" Type="http://schemas.openxmlformats.org/officeDocument/2006/relationships/image" Target="../media/image3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16.png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7.png"/><Relationship Id="rId7" Type="http://schemas.openxmlformats.org/officeDocument/2006/relationships/image" Target="../media/image3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16.png"/><Relationship Id="rId4" Type="http://schemas.openxmlformats.org/officeDocument/2006/relationships/image" Target="../media/image20.emf"/><Relationship Id="rId9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12.png"/><Relationship Id="rId7" Type="http://schemas.openxmlformats.org/officeDocument/2006/relationships/image" Target="../media/image37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0.emf"/><Relationship Id="rId10" Type="http://schemas.openxmlformats.org/officeDocument/2006/relationships/image" Target="../media/image15.jpeg"/><Relationship Id="rId4" Type="http://schemas.openxmlformats.org/officeDocument/2006/relationships/image" Target="../media/image17.png"/><Relationship Id="rId9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9.png"/><Relationship Id="rId7" Type="http://schemas.openxmlformats.org/officeDocument/2006/relationships/image" Target="../media/image2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emf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3" y="2278773"/>
            <a:ext cx="12561455" cy="2743200"/>
          </a:xfrm>
        </p:spPr>
        <p:txBody>
          <a:bodyPr/>
          <a:lstStyle/>
          <a:p>
            <a:r>
              <a:rPr lang="en-US" dirty="0"/>
              <a:t>Repositioning Real-World Website Fingerprinting on 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540986" y="4333244"/>
            <a:ext cx="1049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Ryan Wails, U.S. Naval Research Laboratory and Georgetown University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Aaron Johnson, U.S. Naval Research Laboratory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Jansen, PhD</a:t>
            </a:r>
          </a:p>
          <a:p>
            <a:pPr lvl="1"/>
            <a:r>
              <a:rPr lang="en-US" b="0" dirty="0">
                <a:solidFill>
                  <a:schemeClr val="bg1"/>
                </a:solidFill>
              </a:rPr>
              <a:t>Computer Scientist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71981" y="6529983"/>
            <a:ext cx="6017547" cy="952107"/>
          </a:xfrm>
        </p:spPr>
        <p:txBody>
          <a:bodyPr>
            <a:normAutofit/>
          </a:bodyPr>
          <a:lstStyle/>
          <a:p>
            <a:r>
              <a:rPr lang="en-US" b="0" dirty="0"/>
              <a:t>The Workshop on Privacy in the Electronic Society 2024</a:t>
            </a:r>
            <a:br>
              <a:rPr lang="en-US" dirty="0"/>
            </a:br>
            <a:r>
              <a:rPr lang="en-US" b="0" dirty="0"/>
              <a:t>Salt Lake City, Utah, US</a:t>
            </a:r>
          </a:p>
          <a:p>
            <a:r>
              <a:rPr lang="en-US" b="0" dirty="0"/>
              <a:t>October 14</a:t>
            </a:r>
            <a:r>
              <a:rPr lang="en-US" b="0" baseline="30000" dirty="0"/>
              <a:t>th</a:t>
            </a:r>
            <a:r>
              <a:rPr lang="en-US" b="0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01123D-1748-334F-BA6E-284239E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E207AD2-BC38-94A1-BE3F-58DE5ABE181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28399571"/>
              </p:ext>
            </p:extLst>
          </p:nvPr>
        </p:nvGraphicFramePr>
        <p:xfrm>
          <a:off x="628650" y="3883025"/>
          <a:ext cx="12530138" cy="291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87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52FE-0089-8B10-7030-4090C960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BF9675-0612-B204-FC12-905DF2A9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BD86CE-06BC-BA82-E3F6-8547A5756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Cell trace:</a:t>
            </a:r>
          </a:p>
          <a:p>
            <a:pPr marL="919125" lvl="2" indent="-457200"/>
            <a:r>
              <a:rPr lang="en-US" dirty="0"/>
              <a:t>a sequence of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timestamp</a:t>
            </a:r>
            <a:r>
              <a:rPr lang="en-US" dirty="0"/>
              <a:t>, </a:t>
            </a:r>
            <a:r>
              <a:rPr lang="en-US" i="1" dirty="0"/>
              <a:t>direction</a:t>
            </a:r>
            <a:r>
              <a:rPr lang="en-US" dirty="0"/>
              <a:t>) pairs</a:t>
            </a:r>
          </a:p>
          <a:p>
            <a:pPr marL="1150880" lvl="3" indent="-457200"/>
            <a:r>
              <a:rPr lang="en-US" dirty="0"/>
              <a:t>timestamp: when cell was observed, relative to start of connection</a:t>
            </a:r>
          </a:p>
          <a:p>
            <a:pPr marL="1150880" lvl="3" indent="-457200"/>
            <a:r>
              <a:rPr lang="en-US" dirty="0"/>
              <a:t>direction: +1 if forwarded toward server, -1 if toward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-457200"/>
            <a:endParaRPr lang="en-US" i="1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D8725F-4A68-20CE-9DCE-6E65963F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08" y="5749881"/>
            <a:ext cx="2189064" cy="666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5DD83-D05D-7125-FE7E-2D9EF8768CBD}"/>
              </a:ext>
            </a:extLst>
          </p:cNvPr>
          <p:cNvSpPr txBox="1"/>
          <p:nvPr/>
        </p:nvSpPr>
        <p:spPr>
          <a:xfrm>
            <a:off x="9994605" y="2307265"/>
            <a:ext cx="278634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cell trace: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[</a:t>
            </a:r>
          </a:p>
          <a:p>
            <a:r>
              <a:rPr lang="en-US" dirty="0"/>
              <a:t>    (0.1, +1),</a:t>
            </a:r>
          </a:p>
          <a:p>
            <a:r>
              <a:rPr lang="en-US" dirty="0"/>
              <a:t>    (0.5, -1),</a:t>
            </a:r>
          </a:p>
          <a:p>
            <a:r>
              <a:rPr lang="en-US" dirty="0"/>
              <a:t>    (0.9, +1),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]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89C911F-4B7E-FEC1-76A2-825577EE8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4210D11-C632-3335-4ABC-82A5A6ED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389281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75CF-EB51-8FB1-5F2A-617C34BA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D02A2D-43DB-714F-01C8-9781A7A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4EC469-1C30-4E91-5D8C-D850D81AC9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Cell Trace Transduction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Cell trace:</a:t>
            </a:r>
          </a:p>
          <a:p>
            <a:pPr marL="919125" lvl="2" indent="-457200"/>
            <a:r>
              <a:rPr lang="en-US" dirty="0"/>
              <a:t>a sequence of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timestamp</a:t>
            </a:r>
            <a:r>
              <a:rPr lang="en-US" dirty="0"/>
              <a:t>, </a:t>
            </a:r>
            <a:r>
              <a:rPr lang="en-US" i="1" dirty="0"/>
              <a:t>direction</a:t>
            </a:r>
            <a:r>
              <a:rPr lang="en-US" dirty="0"/>
              <a:t>) pairs</a:t>
            </a:r>
          </a:p>
          <a:p>
            <a:pPr marL="1150880" lvl="3" indent="-457200"/>
            <a:r>
              <a:rPr lang="en-US" dirty="0"/>
              <a:t>timestamp: when cell was observed, relative to start of connection</a:t>
            </a:r>
          </a:p>
          <a:p>
            <a:pPr marL="1150880" lvl="3" indent="-457200"/>
            <a:r>
              <a:rPr lang="en-US" dirty="0"/>
              <a:t>direction: +1 if forwarded toward server, -1 if toward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Transducer:</a:t>
            </a:r>
          </a:p>
          <a:p>
            <a:pPr marL="919125" lvl="2" indent="-457200"/>
            <a:r>
              <a:rPr lang="en-US" dirty="0"/>
              <a:t>a function </a:t>
            </a:r>
            <a:r>
              <a:rPr lang="en-US" i="1" dirty="0"/>
              <a:t>T(I, M, p</a:t>
            </a:r>
            <a:r>
              <a:rPr lang="en-US" i="1" baseline="-25000" dirty="0"/>
              <a:t>in</a:t>
            </a:r>
            <a:r>
              <a:rPr lang="en-US" i="1" dirty="0"/>
              <a:t>, p</a:t>
            </a:r>
            <a:r>
              <a:rPr lang="en-US" i="1" baseline="-25000" dirty="0"/>
              <a:t>out</a:t>
            </a:r>
            <a:r>
              <a:rPr lang="en-US" i="1" dirty="0"/>
              <a:t>) </a:t>
            </a:r>
            <a:r>
              <a:rPr lang="en-US" i="1" dirty="0">
                <a:sym typeface="Wingdings" pitchFamily="2" charset="2"/>
              </a:rPr>
              <a:t> [O]</a:t>
            </a:r>
            <a:r>
              <a:rPr lang="en-US" i="1" baseline="-25000" dirty="0">
                <a:sym typeface="Wingdings" pitchFamily="2" charset="2"/>
              </a:rPr>
              <a:t>M</a:t>
            </a:r>
            <a:endParaRPr lang="en-US" baseline="-25000" dirty="0"/>
          </a:p>
          <a:p>
            <a:pPr marL="919125" lvl="2" indent="-457200"/>
            <a:r>
              <a:rPr lang="en-US" dirty="0"/>
              <a:t>transforms an input cell trace </a:t>
            </a:r>
            <a:r>
              <a:rPr lang="en-US" i="1" dirty="0"/>
              <a:t>I</a:t>
            </a:r>
            <a:r>
              <a:rPr lang="en-US" dirty="0"/>
              <a:t> in position </a:t>
            </a:r>
            <a:r>
              <a:rPr lang="en-US" i="1" dirty="0"/>
              <a:t>p</a:t>
            </a:r>
            <a:r>
              <a:rPr lang="en-US" i="1" baseline="-25000" dirty="0"/>
              <a:t>in</a:t>
            </a:r>
            <a:br>
              <a:rPr lang="en-US" dirty="0"/>
            </a:br>
            <a:r>
              <a:rPr lang="en-US" dirty="0"/>
              <a:t>into </a:t>
            </a:r>
            <a:r>
              <a:rPr lang="en-US" i="1" dirty="0"/>
              <a:t>M</a:t>
            </a:r>
            <a:r>
              <a:rPr lang="en-US" dirty="0"/>
              <a:t> output cell traces </a:t>
            </a:r>
            <a:r>
              <a:rPr lang="en-US" i="1" dirty="0"/>
              <a:t>O</a:t>
            </a:r>
            <a:r>
              <a:rPr lang="en-US" dirty="0"/>
              <a:t> in position </a:t>
            </a:r>
            <a:r>
              <a:rPr lang="en-US" i="1" dirty="0"/>
              <a:t>p</a:t>
            </a:r>
            <a:r>
              <a:rPr lang="en-US" i="1" baseline="-25000" dirty="0"/>
              <a:t>out</a:t>
            </a:r>
          </a:p>
          <a:p>
            <a:pPr marL="919125" lvl="2" indent="-457200"/>
            <a:r>
              <a:rPr lang="en-US" dirty="0"/>
              <a:t>we want </a:t>
            </a:r>
            <a:r>
              <a:rPr lang="en-US" i="1" dirty="0"/>
              <a:t>p</a:t>
            </a:r>
            <a:r>
              <a:rPr lang="en-US" i="1" baseline="-25000" dirty="0"/>
              <a:t>in</a:t>
            </a:r>
            <a:r>
              <a:rPr lang="en-US" dirty="0"/>
              <a:t>=exit, </a:t>
            </a:r>
            <a:r>
              <a:rPr lang="en-US" i="1" dirty="0"/>
              <a:t>p</a:t>
            </a:r>
            <a:r>
              <a:rPr lang="en-US" i="1" baseline="-25000" dirty="0"/>
              <a:t>out</a:t>
            </a:r>
            <a:r>
              <a:rPr lang="en-US" dirty="0"/>
              <a:t>=entry</a:t>
            </a:r>
          </a:p>
          <a:p>
            <a:pPr marL="457200" lvl="1" indent="-457200"/>
            <a:endParaRPr lang="en-US" i="1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3FE1EE-F740-8FC0-0D86-C6957A52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08" y="5749881"/>
            <a:ext cx="2189064" cy="666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B642CA-CE9F-F25C-07E2-C140752FA4B8}"/>
              </a:ext>
            </a:extLst>
          </p:cNvPr>
          <p:cNvSpPr txBox="1"/>
          <p:nvPr/>
        </p:nvSpPr>
        <p:spPr>
          <a:xfrm>
            <a:off x="9994605" y="2307265"/>
            <a:ext cx="278634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cell trace: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[</a:t>
            </a:r>
          </a:p>
          <a:p>
            <a:r>
              <a:rPr lang="en-US" dirty="0"/>
              <a:t>    (0.1, +1),</a:t>
            </a:r>
          </a:p>
          <a:p>
            <a:r>
              <a:rPr lang="en-US" dirty="0"/>
              <a:t>    (0.5, -1),</a:t>
            </a:r>
          </a:p>
          <a:p>
            <a:r>
              <a:rPr lang="en-US" dirty="0"/>
              <a:t>    (0.9, +1),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(1.3, -1),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]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9C499AC-7E90-BDFC-5911-FDB164972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EAF83E7-E7F6-B970-DCE4-E1593428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352630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B09A1-2866-DBAF-1883-F74FE84B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EC1C5E-DBE7-F177-60E2-55B73CF1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A Cell Trace Transducer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91AD18-0E45-2DA5-279A-E0F5B8AEF93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521672"/>
            <a:ext cx="5966691" cy="5257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Insights</a:t>
            </a:r>
          </a:p>
          <a:p>
            <a:pPr marL="919125" lvl="2" indent="-457200"/>
            <a:r>
              <a:rPr lang="en-US" dirty="0"/>
              <a:t>A cell trace has the metadata needed to reproduce it</a:t>
            </a:r>
          </a:p>
          <a:p>
            <a:pPr marL="919125" lvl="2" indent="-457200"/>
            <a:r>
              <a:rPr lang="en-US" dirty="0"/>
              <a:t>Network simulation tools (Shadow) model Tor with high fidelity</a:t>
            </a:r>
          </a:p>
          <a:p>
            <a:pPr marL="919125" lvl="2" indent="-457200"/>
            <a:r>
              <a:rPr lang="en-US" dirty="0"/>
              <a:t>We can replay an </a:t>
            </a:r>
            <a:r>
              <a:rPr lang="en-US" i="1" dirty="0"/>
              <a:t>exit</a:t>
            </a:r>
            <a:r>
              <a:rPr lang="en-US" dirty="0"/>
              <a:t> trace in Shadow and extract its </a:t>
            </a:r>
            <a:r>
              <a:rPr lang="en-US" i="1" dirty="0"/>
              <a:t>entry</a:t>
            </a:r>
            <a:r>
              <a:rPr lang="en-US" dirty="0"/>
              <a:t> trace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27C0FC1D-4DBD-9414-B0E1-1611B7CDB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3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687E-7BB3-0B1C-B9F5-42F966E5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EB96E-2D1E-EFD3-FB21-82B3452B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1221B9-B744-4403-C7C4-F0869A3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A Cell Trace Transducer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81C8C3-C5F7-9A21-5905-A1AF7440EC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521672"/>
            <a:ext cx="5966691" cy="5257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Insights</a:t>
            </a:r>
          </a:p>
          <a:p>
            <a:pPr marL="919125" lvl="2" indent="-457200"/>
            <a:r>
              <a:rPr lang="en-US" dirty="0"/>
              <a:t>A cell trace has the metadata needed to reproduce it</a:t>
            </a:r>
          </a:p>
          <a:p>
            <a:pPr marL="919125" lvl="2" indent="-457200"/>
            <a:r>
              <a:rPr lang="en-US" dirty="0"/>
              <a:t>Network simulation tools (Shadow) model Tor with high fidelity</a:t>
            </a:r>
          </a:p>
          <a:p>
            <a:pPr marL="919125" lvl="2" indent="-457200"/>
            <a:r>
              <a:rPr lang="en-US" dirty="0"/>
              <a:t>We can replay an </a:t>
            </a:r>
            <a:r>
              <a:rPr lang="en-US" i="1" dirty="0"/>
              <a:t>exit</a:t>
            </a:r>
            <a:r>
              <a:rPr lang="en-US" dirty="0"/>
              <a:t> trace in Shadow and extract its </a:t>
            </a:r>
            <a:r>
              <a:rPr lang="en-US" i="1" dirty="0"/>
              <a:t>entry</a:t>
            </a:r>
            <a:r>
              <a:rPr lang="en-US" dirty="0"/>
              <a:t> trace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5CD9FA-71F6-3DA8-0B31-A96D83FA5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91433" y="1521672"/>
            <a:ext cx="5966691" cy="52578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Retracer</a:t>
            </a:r>
            <a:endParaRPr lang="en-US" dirty="0"/>
          </a:p>
          <a:p>
            <a:pPr marL="919125" lvl="2" indent="-457200"/>
            <a:r>
              <a:rPr lang="en-US" dirty="0"/>
              <a:t>Replays cells traces in large-scale Tor simulations with Shadow</a:t>
            </a:r>
          </a:p>
          <a:p>
            <a:pPr marL="919125" lvl="2" indent="-457200"/>
            <a:r>
              <a:rPr lang="en-US" dirty="0"/>
              <a:t>Uses cell trace timing and directions as a transcript for replay</a:t>
            </a:r>
          </a:p>
          <a:p>
            <a:pPr marL="919125" lvl="2" indent="-457200"/>
            <a:r>
              <a:rPr lang="en-US" dirty="0"/>
              <a:t>Adjusts for latency between client and exit during replay</a:t>
            </a:r>
          </a:p>
          <a:p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2DF0E6F-6351-7658-AEED-132669584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197117-A417-B439-47B4-3AF2784C3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0419" y="4496765"/>
            <a:ext cx="9251372" cy="24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1066-980A-DF6B-6A99-23BC0F01B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912A88-4809-327D-07B8-8AF9616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CD3CB3F-8D80-31AD-A7CD-49DD4CF36DF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66691606"/>
              </p:ext>
            </p:extLst>
          </p:nvPr>
        </p:nvGraphicFramePr>
        <p:xfrm>
          <a:off x="628650" y="3883025"/>
          <a:ext cx="12530138" cy="291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291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C1B3-ABE7-5E89-4633-3859967A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D3EA9-36D9-4217-4075-5870B6BD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FB5E5-6C8D-5261-232B-8CDDF5D8FC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evaluate how well </a:t>
            </a:r>
            <a:r>
              <a:rPr lang="en-US" dirty="0" err="1"/>
              <a:t>Retracer</a:t>
            </a:r>
            <a:r>
              <a:rPr lang="en-US" dirty="0"/>
              <a:t> transduces </a:t>
            </a:r>
            <a:r>
              <a:rPr lang="en-US" i="1" dirty="0"/>
              <a:t>exit</a:t>
            </a:r>
            <a:r>
              <a:rPr lang="en-US" dirty="0"/>
              <a:t> to </a:t>
            </a:r>
            <a:r>
              <a:rPr lang="en-US" i="1" dirty="0"/>
              <a:t>entry</a:t>
            </a:r>
            <a:r>
              <a:rPr lang="en-US" dirty="0"/>
              <a:t> traces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63A211C-DF94-A65A-085B-E83EF13F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785" y="2848286"/>
            <a:ext cx="937985" cy="1286379"/>
          </a:xfrm>
          <a:prstGeom prst="rect">
            <a:avLst/>
          </a:prstGeom>
        </p:spPr>
      </p:pic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978A5A3F-424B-E482-BA3B-72FDDF429F48}"/>
              </a:ext>
            </a:extLst>
          </p:cNvPr>
          <p:cNvSpPr/>
          <p:nvPr/>
        </p:nvSpPr>
        <p:spPr>
          <a:xfrm>
            <a:off x="659475" y="2770668"/>
            <a:ext cx="2989427" cy="59263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000" dirty="0"/>
              <a:t>Real Tor labeled traces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5344803-4C0A-CD4B-3F82-BBB1E87818DE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647447" y="4200195"/>
            <a:ext cx="2343634" cy="669851"/>
          </a:xfrm>
          <a:prstGeom prst="bentConnector4">
            <a:avLst>
              <a:gd name="adj1" fmla="val 21966"/>
              <a:gd name="adj2" fmla="val 16746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27B2A3A-2B5B-3A4A-A4FB-D38DFAF68B17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648902" y="3066986"/>
            <a:ext cx="6563883" cy="42449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A616DC5E-82CD-5A3C-573A-53991DB19D96}"/>
              </a:ext>
            </a:extLst>
          </p:cNvPr>
          <p:cNvSpPr/>
          <p:nvPr/>
        </p:nvSpPr>
        <p:spPr>
          <a:xfrm>
            <a:off x="11938981" y="4134665"/>
            <a:ext cx="1385815" cy="838550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000" dirty="0"/>
              <a:t>Evaluate similarity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38C99FE-4C9B-ED31-FDF1-E0A71A2D9E77}"/>
              </a:ext>
            </a:extLst>
          </p:cNvPr>
          <p:cNvCxnSpPr>
            <a:cxnSpLocks/>
          </p:cNvCxnSpPr>
          <p:nvPr/>
        </p:nvCxnSpPr>
        <p:spPr>
          <a:xfrm flipH="1" flipV="1">
            <a:off x="11150770" y="3491475"/>
            <a:ext cx="78826" cy="2215462"/>
          </a:xfrm>
          <a:prstGeom prst="bentConnector4">
            <a:avLst>
              <a:gd name="adj1" fmla="val -802574"/>
              <a:gd name="adj2" fmla="val 99813"/>
            </a:avLst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EA6FEA0F-D295-05F3-A89B-2B0AA047B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3" name="Footer Placeholder 2">
            <a:extLst>
              <a:ext uri="{FF2B5EF4-FFF2-40B4-BE49-F238E27FC236}">
                <a16:creationId xmlns:a16="http://schemas.microsoft.com/office/drawing/2014/main" id="{D401A0B0-5173-C3CE-66D6-9AF30556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420CF70-2373-5C0B-BCC7-79AE761E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532" y="4363575"/>
            <a:ext cx="9745259" cy="26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E0D8D-9B3F-61A8-0AF5-457438A8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50931-7615-E15F-DCD7-2F954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datasets for </a:t>
            </a:r>
            <a:r>
              <a:rPr lang="en-US" dirty="0" err="1"/>
              <a:t>Retracer</a:t>
            </a:r>
            <a:r>
              <a:rPr lang="en-US" dirty="0"/>
              <a:t>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FC1FDC-A22F-11A4-71F5-EEDBB10328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/>
              <a:t>Tor Dataset Collection</a:t>
            </a:r>
          </a:p>
          <a:p>
            <a:pPr marL="919125" lvl="2" indent="-457200"/>
            <a:r>
              <a:rPr lang="en-US" dirty="0"/>
              <a:t>Patch Tor relay to record cell traces (</a:t>
            </a:r>
            <a:r>
              <a:rPr lang="en-US" i="1" dirty="0"/>
              <a:t>only</a:t>
            </a:r>
            <a:r>
              <a:rPr lang="en-US" dirty="0"/>
              <a:t> those from </a:t>
            </a:r>
            <a:r>
              <a:rPr lang="en-US" i="1" dirty="0"/>
              <a:t>our</a:t>
            </a:r>
            <a:r>
              <a:rPr lang="en-US" dirty="0"/>
              <a:t> client)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Select some Wikipedia pages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Fetch each page multiple times through our Tor relay, record traces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Repeat through Tor exit and entry positions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F2D8E73-5820-8125-D9D1-C1B580729E6E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5400000">
            <a:off x="7995028" y="2306086"/>
            <a:ext cx="1013023" cy="2147204"/>
          </a:xfrm>
          <a:prstGeom prst="bentConnector4">
            <a:avLst>
              <a:gd name="adj1" fmla="val 26109"/>
              <a:gd name="adj2" fmla="val 110646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61D319-BBF6-0B15-64C6-DEFD97766E13}"/>
              </a:ext>
            </a:extLst>
          </p:cNvPr>
          <p:cNvSpPr txBox="1"/>
          <p:nvPr/>
        </p:nvSpPr>
        <p:spPr>
          <a:xfrm>
            <a:off x="7280376" y="17549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69372C-2428-E6E8-60FE-E0AA08EA2DD1}"/>
              </a:ext>
            </a:extLst>
          </p:cNvPr>
          <p:cNvGrpSpPr/>
          <p:nvPr/>
        </p:nvGrpSpPr>
        <p:grpSpPr>
          <a:xfrm>
            <a:off x="7222631" y="1683670"/>
            <a:ext cx="5863039" cy="1512439"/>
            <a:chOff x="1124607" y="4269578"/>
            <a:chExt cx="8545171" cy="22043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4F69C06-562C-692F-68E5-5E4BF1FA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084" y="4323102"/>
              <a:ext cx="3842441" cy="2150802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A7B6E43-A6E7-35BA-ABE6-B2CFF5E6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600" y="5527948"/>
              <a:ext cx="21174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3F7D7D-FAD5-82B1-80A1-7A50F2B47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9708" y="5087461"/>
              <a:ext cx="632791" cy="49681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34F85E-DB56-4FC9-2DDC-C56C760D27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3410" y="5108024"/>
              <a:ext cx="434471" cy="537996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A1C13F-BDDC-2DE5-89E1-A2AA2BD2659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7185841" y="5461461"/>
              <a:ext cx="1388742" cy="0"/>
            </a:xfrm>
            <a:prstGeom prst="line">
              <a:avLst/>
            </a:prstGeom>
            <a:ln w="762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D0B90D-DAAC-DC78-B479-5D32A2A76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030" y="4731344"/>
              <a:ext cx="885790" cy="9965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111C75-47A5-8EFE-6667-90F3B3A7D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852" y="4269578"/>
              <a:ext cx="885790" cy="9965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B9E448-A5CB-8B70-54AD-30793FF2B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051" y="4963204"/>
              <a:ext cx="885790" cy="996514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82D177B-01D0-F229-999D-833CE8A0B54F}"/>
                </a:ext>
              </a:extLst>
            </p:cNvPr>
            <p:cNvSpPr/>
            <p:nvPr/>
          </p:nvSpPr>
          <p:spPr>
            <a:xfrm>
              <a:off x="1124607" y="4963204"/>
              <a:ext cx="1380735" cy="1053440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3C74579-6AF7-02CB-F630-098C8D2F2230}"/>
                </a:ext>
              </a:extLst>
            </p:cNvPr>
            <p:cNvSpPr/>
            <p:nvPr/>
          </p:nvSpPr>
          <p:spPr>
            <a:xfrm>
              <a:off x="3862940" y="4890205"/>
              <a:ext cx="1380735" cy="1113036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860B39-3F13-5D6C-A245-04AEBB2ADD98}"/>
                </a:ext>
              </a:extLst>
            </p:cNvPr>
            <p:cNvGrpSpPr/>
            <p:nvPr/>
          </p:nvGrpSpPr>
          <p:grpSpPr>
            <a:xfrm>
              <a:off x="1320906" y="5039252"/>
              <a:ext cx="977392" cy="977392"/>
              <a:chOff x="6458449" y="3398787"/>
              <a:chExt cx="2097839" cy="209783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ED7C3F4-472B-75AE-D39B-09EC77875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449" y="3398787"/>
                <a:ext cx="2097839" cy="2097839"/>
              </a:xfrm>
              <a:prstGeom prst="rect">
                <a:avLst/>
              </a:prstGeom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7A978A1A-D3D0-F26F-7AF5-FA6F85767F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1211" y="4557777"/>
                <a:ext cx="870489" cy="910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24A8073-B04B-5CAE-BDF1-D3257620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724" y="5018292"/>
              <a:ext cx="1078054" cy="98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3A698D-55D9-84C8-8112-AC3A48AC97B2}"/>
              </a:ext>
            </a:extLst>
          </p:cNvPr>
          <p:cNvGrpSpPr/>
          <p:nvPr/>
        </p:nvGrpSpPr>
        <p:grpSpPr>
          <a:xfrm>
            <a:off x="7222631" y="4707469"/>
            <a:ext cx="5848013" cy="1508563"/>
            <a:chOff x="1124607" y="4269578"/>
            <a:chExt cx="8545171" cy="220432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8909663-FC82-D918-97A1-18BAEC7E2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5084" y="4323102"/>
              <a:ext cx="3842441" cy="2150802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F86BCE-210B-D060-7136-708261319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3600" y="5527948"/>
              <a:ext cx="2117430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7997C8-77B4-24DD-9E86-1123D50B6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9708" y="5087461"/>
              <a:ext cx="632791" cy="49681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9B1474A-3C1E-80D7-AF82-2EDE3C5003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3410" y="5108024"/>
              <a:ext cx="434471" cy="537996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8703C3-6E52-D012-6AF7-0B463D9DA096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7185841" y="5461461"/>
              <a:ext cx="1388742" cy="0"/>
            </a:xfrm>
            <a:prstGeom prst="line">
              <a:avLst/>
            </a:prstGeom>
            <a:ln w="762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AB12CB0-4283-1C6E-6AC8-A7B5B98E1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030" y="4731344"/>
              <a:ext cx="885790" cy="99651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CCCB2B7-BFEA-8320-81AC-3477A7A1D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5852" y="4269578"/>
              <a:ext cx="885790" cy="99651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DF8C868-27F3-D58B-3942-9C63AD88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051" y="4963204"/>
              <a:ext cx="885790" cy="996514"/>
            </a:xfrm>
            <a:prstGeom prst="rect">
              <a:avLst/>
            </a:prstGeom>
          </p:spPr>
        </p:pic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8896504-6CA6-69C2-6434-649F0FF3A6DB}"/>
                </a:ext>
              </a:extLst>
            </p:cNvPr>
            <p:cNvSpPr/>
            <p:nvPr/>
          </p:nvSpPr>
          <p:spPr>
            <a:xfrm>
              <a:off x="1124607" y="4963204"/>
              <a:ext cx="1380735" cy="1053440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DB3BEDA-8797-90B6-1D21-4A4C7EE2FC65}"/>
                </a:ext>
              </a:extLst>
            </p:cNvPr>
            <p:cNvSpPr/>
            <p:nvPr/>
          </p:nvSpPr>
          <p:spPr>
            <a:xfrm>
              <a:off x="6081060" y="4947231"/>
              <a:ext cx="1380735" cy="1113037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E20454D-EAE8-4765-1694-4A4965774F12}"/>
                </a:ext>
              </a:extLst>
            </p:cNvPr>
            <p:cNvGrpSpPr/>
            <p:nvPr/>
          </p:nvGrpSpPr>
          <p:grpSpPr>
            <a:xfrm>
              <a:off x="1320906" y="5039252"/>
              <a:ext cx="977392" cy="977392"/>
              <a:chOff x="6458449" y="3398787"/>
              <a:chExt cx="2097839" cy="2097839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E58EE44-E788-8D5C-775C-86DCBC8B7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449" y="3398787"/>
                <a:ext cx="2097839" cy="2097839"/>
              </a:xfrm>
              <a:prstGeom prst="rect">
                <a:avLst/>
              </a:prstGeom>
            </p:spPr>
          </p:pic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6C290A88-9EFD-F3C1-EDC8-9B2ACA0CC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1211" y="4557777"/>
                <a:ext cx="870489" cy="910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E899CA30-1694-9C7F-6D08-B45506FC5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724" y="5018292"/>
              <a:ext cx="1078054" cy="98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EEC7C66-2793-390C-A265-36299221D04D}"/>
              </a:ext>
            </a:extLst>
          </p:cNvPr>
          <p:cNvSpPr txBox="1"/>
          <p:nvPr/>
        </p:nvSpPr>
        <p:spPr>
          <a:xfrm>
            <a:off x="7304131" y="48179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43FBCE-53F3-3EDD-B3DC-58ECCB47071E}"/>
              </a:ext>
            </a:extLst>
          </p:cNvPr>
          <p:cNvSpPr txBox="1"/>
          <p:nvPr/>
        </p:nvSpPr>
        <p:spPr>
          <a:xfrm>
            <a:off x="8469811" y="1754927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Patched Relay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CA8065-DCB2-9763-7E73-7D71D209BFB3}"/>
              </a:ext>
            </a:extLst>
          </p:cNvPr>
          <p:cNvSpPr txBox="1"/>
          <p:nvPr/>
        </p:nvSpPr>
        <p:spPr>
          <a:xfrm>
            <a:off x="10799829" y="4782220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Patched Relay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A18F905-80C5-B085-304C-388F7AFA5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937" y="3402149"/>
            <a:ext cx="1709305" cy="96810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B64849B-0A8B-FA54-CBB2-64B119F315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7557" y="6039051"/>
            <a:ext cx="1309244" cy="981933"/>
          </a:xfrm>
          <a:prstGeom prst="rect">
            <a:avLst/>
          </a:prstGeom>
        </p:spPr>
      </p:pic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8CA6EA64-6426-9774-EB98-5AF88165C7DC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9483542" y="2964776"/>
            <a:ext cx="928410" cy="745212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7DF1DDE-66B0-85A5-80BF-499BD0890BB0}"/>
              </a:ext>
            </a:extLst>
          </p:cNvPr>
          <p:cNvCxnSpPr>
            <a:cxnSpLocks/>
            <a:stCxn id="62" idx="2"/>
            <a:endCxn id="80" idx="3"/>
          </p:cNvCxnSpPr>
          <p:nvPr/>
        </p:nvCxnSpPr>
        <p:spPr>
          <a:xfrm rot="5400000">
            <a:off x="9983426" y="5426329"/>
            <a:ext cx="597064" cy="1610314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79513BB-97CE-8CC6-7025-5B7FC669AA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0353" y="3328765"/>
            <a:ext cx="1669653" cy="945644"/>
          </a:xfrm>
          <a:prstGeom prst="rect">
            <a:avLst/>
          </a:prstGeom>
        </p:spPr>
      </p:pic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77E54840-6114-2FD9-DE6E-A9A4D7D42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7248FAF5-101F-96E6-B018-190D3B8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425899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B8407-D462-5915-B667-CCA29676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2B5D10-CB3C-AA09-1292-EA1348F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Methodology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6C59019-BEC6-4F6E-8D2E-E09D3DB2AB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986355" y="2529498"/>
            <a:ext cx="8936540" cy="4635029"/>
          </a:xfr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8FBA356-5094-C7CD-70FE-34ED37F62BC7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measure </a:t>
            </a:r>
            <a:r>
              <a:rPr lang="en-US" dirty="0" err="1"/>
              <a:t>Retracer’s</a:t>
            </a:r>
            <a:r>
              <a:rPr lang="en-US" dirty="0"/>
              <a:t> efficacy using a downstream WF classification task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93E1A8DC-D319-7CD2-2EBE-64783FE2A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3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046F0-097F-2A7E-3DB7-5EE3987C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3C718D0-91B7-9680-201A-DE9F16CE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738EDD-618A-DD10-5789-E51BB659B65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7F37EE3F-4FD0-1D73-CCF9-BEE120E502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28650" y="2822447"/>
            <a:ext cx="5965825" cy="3140332"/>
          </a:xfr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EEB7CC3-FCDB-E434-7FB8-590211280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9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F03566-51E4-BF06-1CEC-A45D394D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B089A-9D5E-CB96-83A4-872199A03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8A4D3-06E6-210D-EEB2-814D45B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61E80-8F7D-2DE3-29AF-2B647F8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Communication with Tor</a:t>
            </a:r>
          </a:p>
        </p:txBody>
      </p:sp>
      <p:pic>
        <p:nvPicPr>
          <p:cNvPr id="33" name="Picture 32" descr="Tor_project_logo_hq.png">
            <a:extLst>
              <a:ext uri="{FF2B5EF4-FFF2-40B4-BE49-F238E27FC236}">
                <a16:creationId xmlns:a16="http://schemas.microsoft.com/office/drawing/2014/main" id="{C1299CE7-7FC4-B822-7DC6-F5F561680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07" y="3637651"/>
            <a:ext cx="1779606" cy="110681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F087DAB-776D-88F8-1CE2-D2D41CD1B783}"/>
              </a:ext>
            </a:extLst>
          </p:cNvPr>
          <p:cNvGrpSpPr/>
          <p:nvPr/>
        </p:nvGrpSpPr>
        <p:grpSpPr>
          <a:xfrm>
            <a:off x="7219528" y="1229668"/>
            <a:ext cx="6598072" cy="2320751"/>
            <a:chOff x="6956778" y="1568512"/>
            <a:chExt cx="6598072" cy="23207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884B1A2-5ED8-B7AE-C13F-593B38B5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6778" y="1568512"/>
              <a:ext cx="6598072" cy="23207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D773811-B0A0-F501-5D03-80404ED9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3669" y="1673291"/>
              <a:ext cx="954998" cy="709427"/>
            </a:xfrm>
            <a:prstGeom prst="rect">
              <a:avLst/>
            </a:prstGeom>
          </p:spPr>
        </p:pic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B8CBF597-9447-5910-7C7A-1E29A6EA8B93}"/>
              </a:ext>
            </a:extLst>
          </p:cNvPr>
          <p:cNvSpPr/>
          <p:nvPr/>
        </p:nvSpPr>
        <p:spPr>
          <a:xfrm>
            <a:off x="527443" y="1763927"/>
            <a:ext cx="6070630" cy="141599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Separates </a:t>
            </a:r>
            <a:r>
              <a:rPr lang="en-US" sz="2400" i="1" dirty="0"/>
              <a:t>identification</a:t>
            </a:r>
            <a:r>
              <a:rPr lang="en-US" sz="2400" dirty="0"/>
              <a:t> from </a:t>
            </a:r>
            <a:r>
              <a:rPr lang="en-US" sz="2400" i="1" dirty="0"/>
              <a:t>routing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dirty="0" err="1"/>
              <a:t>unlinkable</a:t>
            </a:r>
            <a:r>
              <a:rPr lang="en-US" sz="2400" dirty="0"/>
              <a:t> communication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Promotes user safety and privacy online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B21B7-DC07-5F1D-46ED-9DFA1A07F286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6481C6-0032-53FC-0E71-253B1F9EEA49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730EBE-09ED-18D6-373B-5BBEB411FE2A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6CDC-C99E-A919-1C34-F2029AD10F22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6EA76E1-EE49-B2F1-865B-4FABF74BF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7FEC7-4FFC-6E87-5B14-53250524A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622C1D-A9B8-2C80-CF09-BC3362F6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B5F1AD-1D0D-BE6E-7DF8-D0267EA21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8075B8-E3B9-732F-8E0B-FCCFFEE3E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0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C0EA-A8DD-BB79-E6A0-08B4B592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08E81-BD32-2178-4EE1-C41F68FB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E54C57-A802-5C35-6B01-D47C1BB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 Evaluation Results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2431D79-C4D3-D1D6-6A87-3F1D4A5DFF4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1375" y="2393977"/>
            <a:ext cx="5967413" cy="3997271"/>
          </a:xfrm>
        </p:spPr>
      </p:pic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D2B78F71-B82F-C15A-6F82-7D126344E8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8650" y="2822447"/>
            <a:ext cx="5965825" cy="3140332"/>
          </a:xfr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2689618-0C02-B7FF-2364-786C5CB5D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0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3F900-90BF-1612-E1EB-0AF91240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4EAA9E-D1E4-61F7-C8E6-FF68568B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2FFA2B-5408-1D58-18A1-CC66D6B70C65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104083706"/>
              </p:ext>
            </p:extLst>
          </p:nvPr>
        </p:nvGraphicFramePr>
        <p:xfrm>
          <a:off x="628650" y="3883025"/>
          <a:ext cx="12530138" cy="291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90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ED4B-C9ED-D00D-BC41-057CA41E5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0AD866CC-4698-13E5-B95E-34F2531C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Evaluation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2A948-627D-491E-C7DB-12A842E5DD6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1763184"/>
            <a:ext cx="6305189" cy="5257800"/>
          </a:xfrm>
        </p:spPr>
        <p:txBody>
          <a:bodyPr/>
          <a:lstStyle/>
          <a:p>
            <a:r>
              <a:rPr lang="en-US" dirty="0"/>
              <a:t>We consider an adversary that uses real-world traces</a:t>
            </a:r>
          </a:p>
          <a:p>
            <a:pPr marL="919125" lvl="2" indent="-457200"/>
            <a:r>
              <a:rPr lang="en-US" dirty="0"/>
              <a:t>Real: traces from normal Tor users</a:t>
            </a:r>
          </a:p>
          <a:p>
            <a:pPr marL="919125" lvl="2" indent="-457200"/>
            <a:r>
              <a:rPr lang="en-US" dirty="0"/>
              <a:t>Testing </a:t>
            </a:r>
            <a:r>
              <a:rPr lang="en-US" b="1" i="1" dirty="0"/>
              <a:t>must</a:t>
            </a:r>
            <a:r>
              <a:rPr lang="en-US" dirty="0"/>
              <a:t> be against real traces</a:t>
            </a:r>
          </a:p>
          <a:p>
            <a:pPr marL="919125" lvl="2" indent="-457200"/>
            <a:r>
              <a:rPr lang="en-US" dirty="0"/>
              <a:t>Training on real traces is thus superior</a:t>
            </a:r>
          </a:p>
          <a:p>
            <a:pPr marL="919125" lvl="2" indent="-457200"/>
            <a:endParaRPr lang="en-US" dirty="0"/>
          </a:p>
          <a:p>
            <a:r>
              <a:rPr lang="en-US" dirty="0"/>
              <a:t>We want to estimate WF performance as realistically as possible </a:t>
            </a:r>
          </a:p>
          <a:p>
            <a:pPr marL="919125" lvl="2" indent="-457200"/>
            <a:r>
              <a:rPr lang="en-US" dirty="0"/>
              <a:t>Considering multiple training strategies</a:t>
            </a:r>
          </a:p>
          <a:p>
            <a:pPr marL="919125" lvl="2" indent="-457200"/>
            <a:r>
              <a:rPr lang="en-US" dirty="0"/>
              <a:t>We need a source of real-world data!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B8C2F9-8187-85FB-A7B1-9AD65348CE42}"/>
              </a:ext>
            </a:extLst>
          </p:cNvPr>
          <p:cNvGrpSpPr/>
          <p:nvPr/>
        </p:nvGrpSpPr>
        <p:grpSpPr>
          <a:xfrm>
            <a:off x="7184984" y="1912109"/>
            <a:ext cx="5615705" cy="1638150"/>
            <a:chOff x="1460670" y="3596081"/>
            <a:chExt cx="11201603" cy="32676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69A37E-9045-336B-CBAB-D8A9EBE2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287" y="3596081"/>
              <a:ext cx="5837628" cy="3267606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E9D7ED-FEEC-2A6C-9A24-2FC829C4236C}"/>
                </a:ext>
              </a:extLst>
            </p:cNvPr>
            <p:cNvCxnSpPr/>
            <p:nvPr/>
          </p:nvCxnSpPr>
          <p:spPr>
            <a:xfrm>
              <a:off x="2800325" y="5576361"/>
              <a:ext cx="2231095" cy="34995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7BABC3-EEEE-45DF-5A82-412F59C5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3" y="4712885"/>
              <a:ext cx="1358725" cy="10210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7210CC-C5C7-883C-7FDA-DCC6EC1F7060}"/>
                </a:ext>
              </a:extLst>
            </p:cNvPr>
            <p:cNvCxnSpPr>
              <a:cxnSpLocks/>
            </p:cNvCxnSpPr>
            <p:nvPr/>
          </p:nvCxnSpPr>
          <p:spPr>
            <a:xfrm>
              <a:off x="6867451" y="4774172"/>
              <a:ext cx="1563155" cy="107169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B5EF8-4171-F304-5492-A33AB04C7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2102" y="5458936"/>
              <a:ext cx="2859140" cy="3306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D29709-966F-9F6E-8990-64064141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810" y="4712885"/>
              <a:ext cx="1326312" cy="149210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661C8F-5CAB-0576-A3E6-53BFF82FD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877" y="4306012"/>
              <a:ext cx="1526396" cy="18477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267B3A-64A0-D96D-CCEF-E3545CE81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945" y="3667866"/>
              <a:ext cx="1326312" cy="14921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4BF00D9-17E5-5660-F09F-B6FA5A0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5006" y="4235056"/>
              <a:ext cx="1752600" cy="533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76A190-615A-F29D-126A-CF53A8120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670" y="4135974"/>
              <a:ext cx="1346200" cy="2057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82805D-7B74-EBB9-5147-8B78942E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138" y="4501756"/>
              <a:ext cx="1493362" cy="161652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6F07B0-B06B-859D-FB7F-CAA12490D310}"/>
              </a:ext>
            </a:extLst>
          </p:cNvPr>
          <p:cNvGrpSpPr/>
          <p:nvPr/>
        </p:nvGrpSpPr>
        <p:grpSpPr>
          <a:xfrm>
            <a:off x="8850934" y="4264750"/>
            <a:ext cx="2137154" cy="641589"/>
            <a:chOff x="8233621" y="1806798"/>
            <a:chExt cx="3678188" cy="110421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80DCDA-7751-3062-3311-EDDF98250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97409" y="1967878"/>
              <a:ext cx="914400" cy="800100"/>
            </a:xfrm>
            <a:prstGeom prst="rect">
              <a:avLst/>
            </a:prstGeom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027120BB-6977-EA01-038B-09ECF6D79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621" y="1806798"/>
              <a:ext cx="919262" cy="1104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C378679-E8C0-F39B-BD55-105581132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6572" y="2066745"/>
              <a:ext cx="822342" cy="60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516938-8E4F-723F-DB66-C40CBAF11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401" y="2081860"/>
              <a:ext cx="822342" cy="60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50DB09-4AE8-7D23-BD00-8BDD0A8DAF94}"/>
                </a:ext>
              </a:extLst>
            </p:cNvPr>
            <p:cNvCxnSpPr>
              <a:cxnSpLocks/>
              <a:stCxn id="33" idx="3"/>
              <a:endCxn id="32" idx="1"/>
            </p:cNvCxnSpPr>
            <p:nvPr/>
          </p:nvCxnSpPr>
          <p:spPr>
            <a:xfrm>
              <a:off x="9152883" y="2358908"/>
              <a:ext cx="1844526" cy="902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862FBD2-24D0-D06F-38B9-8BDFD5ECE057}"/>
              </a:ext>
            </a:extLst>
          </p:cNvPr>
          <p:cNvCxnSpPr>
            <a:cxnSpLocks/>
            <a:stCxn id="15" idx="2"/>
            <a:endCxn id="33" idx="1"/>
          </p:cNvCxnSpPr>
          <p:nvPr/>
        </p:nvCxnSpPr>
        <p:spPr>
          <a:xfrm rot="5400000">
            <a:off x="9097742" y="2929758"/>
            <a:ext cx="1408980" cy="1902595"/>
          </a:xfrm>
          <a:prstGeom prst="bentConnector4">
            <a:avLst>
              <a:gd name="adj1" fmla="val 38616"/>
              <a:gd name="adj2" fmla="val 112015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925BB57-CE3D-667B-984D-8D29DE31EF7D}"/>
              </a:ext>
            </a:extLst>
          </p:cNvPr>
          <p:cNvCxnSpPr>
            <a:cxnSpLocks/>
            <a:stCxn id="50" idx="0"/>
            <a:endCxn id="32" idx="2"/>
          </p:cNvCxnSpPr>
          <p:nvPr/>
        </p:nvCxnSpPr>
        <p:spPr>
          <a:xfrm rot="5400000" flipH="1" flipV="1">
            <a:off x="8992543" y="4144328"/>
            <a:ext cx="1050996" cy="2408796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EC8E26E-55C0-EA0C-5EDF-46BCF2B9C37F}"/>
              </a:ext>
            </a:extLst>
          </p:cNvPr>
          <p:cNvSpPr txBox="1"/>
          <p:nvPr/>
        </p:nvSpPr>
        <p:spPr>
          <a:xfrm>
            <a:off x="9562677" y="4037244"/>
            <a:ext cx="7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8D0BAC-F4DD-68E4-8A7F-C83C75BBE4DB}"/>
              </a:ext>
            </a:extLst>
          </p:cNvPr>
          <p:cNvSpPr txBox="1"/>
          <p:nvPr/>
        </p:nvSpPr>
        <p:spPr>
          <a:xfrm>
            <a:off x="7724028" y="5308999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DBD423-B30E-3A9F-8E16-F470B7551F06}"/>
              </a:ext>
            </a:extLst>
          </p:cNvPr>
          <p:cNvGrpSpPr/>
          <p:nvPr/>
        </p:nvGrpSpPr>
        <p:grpSpPr>
          <a:xfrm>
            <a:off x="7034198" y="5572638"/>
            <a:ext cx="5615705" cy="1638150"/>
            <a:chOff x="2358821" y="6278943"/>
            <a:chExt cx="4053718" cy="118250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0BF1B0-03F8-F7D2-DFF2-CD00DDFE7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609" y="6278943"/>
              <a:ext cx="2112563" cy="1182505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1315C21-4EFC-A62F-0707-CE7093995448}"/>
                </a:ext>
              </a:extLst>
            </p:cNvPr>
            <p:cNvCxnSpPr/>
            <p:nvPr/>
          </p:nvCxnSpPr>
          <p:spPr>
            <a:xfrm>
              <a:off x="2843625" y="6995581"/>
              <a:ext cx="807405" cy="12664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C3BB92-5597-0455-4FD1-44BC5415C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9315" y="6683100"/>
              <a:ext cx="491705" cy="369487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E5CB15-C90A-0B17-B6D2-EE20B9912BDB}"/>
                </a:ext>
              </a:extLst>
            </p:cNvPr>
            <p:cNvCxnSpPr>
              <a:cxnSpLocks/>
            </p:cNvCxnSpPr>
            <p:nvPr/>
          </p:nvCxnSpPr>
          <p:spPr>
            <a:xfrm>
              <a:off x="4315466" y="6705279"/>
              <a:ext cx="565686" cy="387832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D8D516-26A8-A8C8-1EAA-300058251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1309" y="6953087"/>
              <a:ext cx="1034686" cy="1196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448910-78AF-9517-414E-02130BBCA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43" y="6683100"/>
              <a:ext cx="479976" cy="53997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61F1ABC-B227-2CAE-9173-4DD2DD2D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0156" y="6535858"/>
              <a:ext cx="552383" cy="66867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6BDC1E-9587-FDC2-FDB1-D7B2A5D3F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1903" y="6304921"/>
              <a:ext cx="479976" cy="53997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C9FA7A2-0AE5-E156-A6C2-75DC0972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8821" y="6474323"/>
              <a:ext cx="487173" cy="74454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ABF5362-3A75-7273-E496-4ECC3A078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950" y="6664560"/>
              <a:ext cx="479976" cy="53997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F1DED87-4B8C-44A4-367A-A9E06CC85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65269" y="6496644"/>
              <a:ext cx="634248" cy="193032"/>
            </a:xfrm>
            <a:prstGeom prst="rect">
              <a:avLst/>
            </a:prstGeom>
          </p:spPr>
        </p:pic>
      </p:grpSp>
      <p:sp>
        <p:nvSpPr>
          <p:cNvPr id="55" name="Slide Number Placeholder 1">
            <a:extLst>
              <a:ext uri="{FF2B5EF4-FFF2-40B4-BE49-F238E27FC236}">
                <a16:creationId xmlns:a16="http://schemas.microsoft.com/office/drawing/2014/main" id="{7FCFD038-FDAA-B12A-5D04-7FB295C96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6" name="Footer Placeholder 2">
            <a:extLst>
              <a:ext uri="{FF2B5EF4-FFF2-40B4-BE49-F238E27FC236}">
                <a16:creationId xmlns:a16="http://schemas.microsoft.com/office/drawing/2014/main" id="{821A171F-1CE7-CE8D-B567-881F88A5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073" y="7203864"/>
            <a:ext cx="4663440" cy="413808"/>
          </a:xfrm>
        </p:spPr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688439-695E-9925-FBCC-CB098348F3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56947" y="2763496"/>
            <a:ext cx="355600" cy="355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B16E6F-3C6E-450B-A000-F4191903A8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8610" y="6282986"/>
            <a:ext cx="725354" cy="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92559-D588-2A93-C4D8-DEB41122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7D954-FD9F-EB70-8644-725570F4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08A456-91AB-BEC0-C139-25E00874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Considering Genuine Tor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50066-73D9-A762-BFA2-5EF2DE6947D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611236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GTT23: </a:t>
            </a:r>
          </a:p>
          <a:p>
            <a:pPr marL="919125" lvl="2" indent="-457200"/>
            <a:r>
              <a:rPr lang="en-US" dirty="0"/>
              <a:t>Contains &gt;13M traces from </a:t>
            </a:r>
            <a:r>
              <a:rPr lang="en-US" i="1" dirty="0"/>
              <a:t>real</a:t>
            </a:r>
            <a:r>
              <a:rPr lang="en-US" dirty="0"/>
              <a:t> users</a:t>
            </a:r>
            <a:endParaRPr lang="en-US" b="1" i="1" dirty="0"/>
          </a:p>
          <a:p>
            <a:pPr marL="919125" lvl="2" indent="-457200"/>
            <a:r>
              <a:rPr lang="en-US" dirty="0"/>
              <a:t>Collected over 13 weeks on Tor </a:t>
            </a:r>
            <a:r>
              <a:rPr lang="en-US" i="1" dirty="0"/>
              <a:t>exits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Training: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Use Deep Fingerprinting (DF) model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Week 1 traces with ≥ 1000 cells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1 model for each of the ~400 most popular websites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Traces from weeks &gt;1</a:t>
            </a:r>
          </a:p>
          <a:p>
            <a:pPr marL="919125" lvl="2" indent="-457200"/>
            <a:r>
              <a:rPr lang="en-US" dirty="0">
                <a:solidFill>
                  <a:schemeClr val="bg1"/>
                </a:solidFill>
              </a:rPr>
              <a:t>Open world: some sites not trained 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B0313906-A38F-2A81-828A-79A350BF9E4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077168" y="2898045"/>
            <a:ext cx="5967413" cy="4122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72FA9-413A-1E39-ED36-76B51C7C9BE7}"/>
              </a:ext>
            </a:extLst>
          </p:cNvPr>
          <p:cNvSpPr txBox="1"/>
          <p:nvPr/>
        </p:nvSpPr>
        <p:spPr>
          <a:xfrm>
            <a:off x="7191375" y="1663116"/>
            <a:ext cx="531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GTT23 is available online:</a:t>
            </a:r>
            <a:br>
              <a:rPr lang="en-US" b="1" dirty="0"/>
            </a:br>
            <a:r>
              <a:rPr lang="en-US" dirty="0"/>
              <a:t>Paper: https://</a:t>
            </a:r>
            <a:r>
              <a:rPr lang="en-US" dirty="0" err="1"/>
              <a:t>doi.org</a:t>
            </a:r>
            <a:r>
              <a:rPr lang="en-US" dirty="0"/>
              <a:t>/10.48550/arXiv.2404.07892</a:t>
            </a:r>
          </a:p>
          <a:p>
            <a:r>
              <a:rPr lang="en-US" dirty="0"/>
              <a:t>Dataset: https://</a:t>
            </a:r>
            <a:r>
              <a:rPr lang="en-US" dirty="0" err="1"/>
              <a:t>doi.org</a:t>
            </a:r>
            <a:r>
              <a:rPr lang="en-US" dirty="0"/>
              <a:t>/10.5281/zenodo.10620519</a:t>
            </a:r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9D53B3D-6B69-0477-ACD3-AB1CB8CEA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0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A7893-A6E4-EDDA-C0CC-B8CAAE85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20FF4-FF15-015D-D0FF-5BA82869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802593-3C3B-9F5D-DDFD-C989CB05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Considering Genuine Tor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C89DA5-B021-46A6-21D7-04B401E10F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611236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GTT23: </a:t>
            </a:r>
          </a:p>
          <a:p>
            <a:pPr marL="919125" lvl="2" indent="-457200"/>
            <a:r>
              <a:rPr lang="en-US" dirty="0"/>
              <a:t>Contains &gt;13M traces from </a:t>
            </a:r>
            <a:r>
              <a:rPr lang="en-US" i="1" dirty="0"/>
              <a:t>real</a:t>
            </a:r>
            <a:r>
              <a:rPr lang="en-US" dirty="0"/>
              <a:t> users</a:t>
            </a:r>
            <a:endParaRPr lang="en-US" b="1" i="1" dirty="0"/>
          </a:p>
          <a:p>
            <a:pPr marL="919125" lvl="2" indent="-457200"/>
            <a:r>
              <a:rPr lang="en-US" dirty="0"/>
              <a:t>Collected over 13 weeks on Tor </a:t>
            </a:r>
            <a:r>
              <a:rPr lang="en-US" i="1" dirty="0"/>
              <a:t>exits</a:t>
            </a:r>
          </a:p>
          <a:p>
            <a:endParaRPr lang="en-US" dirty="0"/>
          </a:p>
          <a:p>
            <a:r>
              <a:rPr lang="en-US" dirty="0"/>
              <a:t>Training:</a:t>
            </a:r>
          </a:p>
          <a:p>
            <a:pPr marL="919125" lvl="2" indent="-457200"/>
            <a:r>
              <a:rPr lang="en-US" dirty="0"/>
              <a:t>Use Deep Fingerprinting (DF) model</a:t>
            </a:r>
          </a:p>
          <a:p>
            <a:pPr marL="919125" lvl="2" indent="-457200"/>
            <a:r>
              <a:rPr lang="en-US" dirty="0"/>
              <a:t>Week 1 traces with ≥ 1000 cells</a:t>
            </a:r>
          </a:p>
          <a:p>
            <a:pPr marL="919125" lvl="2" indent="-457200"/>
            <a:r>
              <a:rPr lang="en-US" dirty="0"/>
              <a:t>1 model for each of the ~400 most popular websites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pPr marL="919125" lvl="2" indent="-457200"/>
            <a:r>
              <a:rPr lang="en-US" dirty="0"/>
              <a:t>Traces from weeks &gt;1</a:t>
            </a:r>
          </a:p>
          <a:p>
            <a:pPr marL="919125" lvl="2" indent="-457200"/>
            <a:r>
              <a:rPr lang="en-US" dirty="0"/>
              <a:t>Open world: some sites not trained 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887A804-2996-B5D9-B2B3-2EAF29B596AB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077168" y="2898045"/>
            <a:ext cx="5967413" cy="41229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7F726-3595-0355-549B-9EC87F9957FC}"/>
              </a:ext>
            </a:extLst>
          </p:cNvPr>
          <p:cNvSpPr txBox="1"/>
          <p:nvPr/>
        </p:nvSpPr>
        <p:spPr>
          <a:xfrm>
            <a:off x="7191375" y="1663116"/>
            <a:ext cx="531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GTT23 is available online:</a:t>
            </a:r>
            <a:br>
              <a:rPr lang="en-US" b="1" dirty="0"/>
            </a:br>
            <a:r>
              <a:rPr lang="en-US" dirty="0"/>
              <a:t>Paper: https://</a:t>
            </a:r>
            <a:r>
              <a:rPr lang="en-US" dirty="0" err="1"/>
              <a:t>doi.org</a:t>
            </a:r>
            <a:r>
              <a:rPr lang="en-US" dirty="0"/>
              <a:t>/10.48550/arXiv.2404.07892</a:t>
            </a:r>
          </a:p>
          <a:p>
            <a:r>
              <a:rPr lang="en-US" dirty="0"/>
              <a:t>Dataset: https://</a:t>
            </a:r>
            <a:r>
              <a:rPr lang="en-US" dirty="0" err="1"/>
              <a:t>doi.org</a:t>
            </a:r>
            <a:r>
              <a:rPr lang="en-US" dirty="0"/>
              <a:t>/10.5281/zenodo.10620519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4198B0-97D4-C5C2-3410-39AA3D3CC337}"/>
              </a:ext>
            </a:extLst>
          </p:cNvPr>
          <p:cNvGrpSpPr/>
          <p:nvPr/>
        </p:nvGrpSpPr>
        <p:grpSpPr>
          <a:xfrm>
            <a:off x="291340" y="4099965"/>
            <a:ext cx="646331" cy="859549"/>
            <a:chOff x="259298" y="4044860"/>
            <a:chExt cx="646331" cy="85954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63EF0E-E48F-BC94-CCA4-88A2B56BC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E6FADC-D439-A145-8E40-5629D57EF4A8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AC5D0A-C878-E438-B0BF-5C1E70E5C146}"/>
              </a:ext>
            </a:extLst>
          </p:cNvPr>
          <p:cNvGrpSpPr/>
          <p:nvPr/>
        </p:nvGrpSpPr>
        <p:grpSpPr>
          <a:xfrm>
            <a:off x="286787" y="6215307"/>
            <a:ext cx="646331" cy="859549"/>
            <a:chOff x="259298" y="4044860"/>
            <a:chExt cx="646331" cy="8595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FFE0DA-C33B-1E3C-C8DB-FBCF00EA6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5C7D3F-E7B3-70FB-94AF-F72D4ADC1C1A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test</a:t>
              </a: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BEFD2857-70A0-F227-ECC9-D03C93944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55CD4-4EC2-1B45-8CF2-52712260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C56E-D790-0106-BCA0-2CE81492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08DF6C-618E-03DB-D03C-8FD70B0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2EE82D-EC4F-833E-BF75-70F124DFA26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EF9339-9821-7724-E241-6D98F840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750B3E8-049A-18D9-50ED-E78C5D7B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1A2C927-DA09-3494-828B-3643AFD3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22502-CE80-F82D-79E3-9ECB2C09E18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1899CC3-040C-3097-F6C9-FEB4F1A20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C5D13E4B-6BB4-8FE7-F15D-C20A7934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913151-E27B-F059-F841-134C4AAC3DFF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66AC470-5967-732F-6F8A-CF4BED9DA64B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A3EBDFC-E82F-6730-2C5F-87A6D3640C60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D26087C-DCC2-8626-BA8F-57CBF3E06C3B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49DDBC7-0E50-5333-B579-EA383C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616ACD-CDBB-BF3C-F101-4443206CE2CE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18EE71D-F133-4D78-5F12-F6BC6A3ACA40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3202ED-55D6-F4B6-55D8-CB60D25C3D6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3C39687-C260-34E9-47C3-F0A3E9F121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AC7-F389-8017-6DAA-32C593CC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7A88-71A4-4FE7-712D-9AD2AA91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DD62A2-EE5D-FF40-155C-5F69EA17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AAFF8-849C-98F7-7090-41979431F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Retracer</a:t>
            </a:r>
            <a:r>
              <a:rPr lang="en-US" dirty="0"/>
              <a:t> Train: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35D9BA-E9A3-68E3-65F8-480E070A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6E9BC49-FE4E-8331-5FBD-486A7A97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F9687EE-3D60-CCF7-946C-27E6613C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6FDF5E-77EF-C1B7-7CDA-B0914F3F940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17ABC45-B85C-7687-1272-D121044A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406" y="4320280"/>
            <a:ext cx="748668" cy="8104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0C83E3-8C7A-BA70-E279-90E56F16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938" y="4704390"/>
            <a:ext cx="531298" cy="464885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CC5F3818-84C6-637D-B92A-1D3D0D76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74" y="4626120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05DF035-0667-EA9B-9B34-041E4C0C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76" y="4761835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B5B645E-0BC1-47F6-0C07-5CB9CF566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99" y="4770617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3954D1-95F9-92F9-B46E-4B561442E45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54205" y="4936833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27062-C412-8C6B-7954-C6B1BB8DA929}"/>
              </a:ext>
            </a:extLst>
          </p:cNvPr>
          <p:cNvCxnSpPr>
            <a:cxnSpLocks/>
          </p:cNvCxnSpPr>
          <p:nvPr/>
        </p:nvCxnSpPr>
        <p:spPr>
          <a:xfrm>
            <a:off x="2064273" y="4965061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4B6836-432A-8C82-C167-C559C2094377}"/>
              </a:ext>
            </a:extLst>
          </p:cNvPr>
          <p:cNvSpPr txBox="1"/>
          <p:nvPr/>
        </p:nvSpPr>
        <p:spPr>
          <a:xfrm>
            <a:off x="2525058" y="45775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BEB78F-B6BC-C2D2-F6D1-330DE9FD4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246" y="4590366"/>
            <a:ext cx="457200" cy="50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ED7300-33B8-3D0A-F701-A1F3DCEA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557" y="4611572"/>
            <a:ext cx="444940" cy="61020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C3B4F0-FF25-7F09-8FD0-A1893E5312AB}"/>
              </a:ext>
            </a:extLst>
          </p:cNvPr>
          <p:cNvCxnSpPr>
            <a:cxnSpLocks/>
          </p:cNvCxnSpPr>
          <p:nvPr/>
        </p:nvCxnSpPr>
        <p:spPr>
          <a:xfrm>
            <a:off x="3010993" y="4941515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9FF145-5012-5BE1-F19C-781C7DC2EE50}"/>
              </a:ext>
            </a:extLst>
          </p:cNvPr>
          <p:cNvSpPr txBox="1"/>
          <p:nvPr/>
        </p:nvSpPr>
        <p:spPr>
          <a:xfrm>
            <a:off x="4011144" y="45628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CF541CA-B7CE-6823-EB9D-BE2C9B97F543}"/>
              </a:ext>
            </a:extLst>
          </p:cNvPr>
          <p:cNvSpPr/>
          <p:nvPr/>
        </p:nvSpPr>
        <p:spPr>
          <a:xfrm>
            <a:off x="1361628" y="4320280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397FA7-5E3D-891F-A745-764E88DB2341}"/>
              </a:ext>
            </a:extLst>
          </p:cNvPr>
          <p:cNvGrpSpPr/>
          <p:nvPr/>
        </p:nvGrpSpPr>
        <p:grpSpPr>
          <a:xfrm>
            <a:off x="825129" y="4160591"/>
            <a:ext cx="646331" cy="859549"/>
            <a:chOff x="259298" y="4044860"/>
            <a:chExt cx="646331" cy="85954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CAF676C-1C04-A171-3441-8999867C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C3ECF7-B686-4DA5-8C54-F034E2F84C76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5D450F1-D403-6E91-8C38-DBA85CEBE76D}"/>
              </a:ext>
            </a:extLst>
          </p:cNvPr>
          <p:cNvSpPr txBox="1"/>
          <p:nvPr/>
        </p:nvSpPr>
        <p:spPr>
          <a:xfrm>
            <a:off x="3085231" y="43040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D2D20A-A631-8535-5A87-41559E8114B7}"/>
              </a:ext>
            </a:extLst>
          </p:cNvPr>
          <p:cNvSpPr txBox="1"/>
          <p:nvPr/>
        </p:nvSpPr>
        <p:spPr>
          <a:xfrm>
            <a:off x="4888887" y="444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987C74F-4F32-FC25-7C9B-7BFD4F1E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FEC3F6C4-5F09-E205-8D13-B354006F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ACC102-64FF-C98B-903A-0ECAD418A4DC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077C34-4780-A863-AD62-C420199AC06C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98AA88F-FD10-F58F-41A1-27E2399828D4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36C6D5B-E619-959D-1D35-D58E00EFC7A6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7DC8677-60E8-4B80-2E9F-F0AA82F9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1F8E367-E271-7770-D31D-8CB9BF63782C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86A556-C9CE-D26D-F09D-CF1EBCD434D5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8160D9-F8FE-B5C0-0F24-40DC15B6B31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99FF8CE-AA05-C514-89AB-7C78205AC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7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B1291-EA5B-AD21-6309-BE216882B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E3D81-67FE-E917-8D95-B001E0F9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3FAE01-C1E0-D7CF-66C6-C344EDBF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B87E1-C5A0-2EBF-8A9E-B89F25FFEA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Retracer</a:t>
            </a:r>
            <a:r>
              <a:rPr lang="en-US" dirty="0"/>
              <a:t> Train: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D903FC-AA0E-178D-B6B3-82B8ED01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D4184AA-55B8-D233-DEEE-A6974F64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DF9B685A-C469-83DF-F389-2380EA67F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0F55D6-D5CF-BD57-4A91-556F6C5A04E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60605EA-386D-374B-B745-96795989E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406" y="4320280"/>
            <a:ext cx="748668" cy="8104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2E536A-4253-8D20-6FE1-AD0A8F5F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938" y="4704390"/>
            <a:ext cx="531298" cy="464885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418C1CD-39F8-2F24-3CD0-7559FBC45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74" y="4626120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BA1F3F6-744C-6EEB-B87C-8C3E653A5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76" y="4761835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AD0D96F2-5BD1-4DBD-AB48-FAD4D8359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99" y="4770617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080884-CECC-B80C-C96E-898F661DDCD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54205" y="4936833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B36393-7947-5794-A423-36B33D0C0763}"/>
              </a:ext>
            </a:extLst>
          </p:cNvPr>
          <p:cNvCxnSpPr>
            <a:cxnSpLocks/>
          </p:cNvCxnSpPr>
          <p:nvPr/>
        </p:nvCxnSpPr>
        <p:spPr>
          <a:xfrm>
            <a:off x="2064273" y="4965061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9D6A0D-82AA-F390-32EE-5AF53389010C}"/>
              </a:ext>
            </a:extLst>
          </p:cNvPr>
          <p:cNvSpPr txBox="1"/>
          <p:nvPr/>
        </p:nvSpPr>
        <p:spPr>
          <a:xfrm>
            <a:off x="2525058" y="45775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53BAF6-4CA8-DD66-1045-4C6EFE257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246" y="4590366"/>
            <a:ext cx="457200" cy="50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300DC6-AB02-3A35-9115-9C9E41B9A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557" y="4611572"/>
            <a:ext cx="444940" cy="61020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683C3E-B4B0-51F6-A08B-FC5DB4E993D9}"/>
              </a:ext>
            </a:extLst>
          </p:cNvPr>
          <p:cNvCxnSpPr>
            <a:cxnSpLocks/>
          </p:cNvCxnSpPr>
          <p:nvPr/>
        </p:nvCxnSpPr>
        <p:spPr>
          <a:xfrm>
            <a:off x="3010993" y="4941515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80BF78-BAF7-0A9F-E457-25EF7975F73B}"/>
              </a:ext>
            </a:extLst>
          </p:cNvPr>
          <p:cNvSpPr txBox="1"/>
          <p:nvPr/>
        </p:nvSpPr>
        <p:spPr>
          <a:xfrm>
            <a:off x="4011144" y="45628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9E84D9A-F964-940A-7CA9-94DB64811982}"/>
              </a:ext>
            </a:extLst>
          </p:cNvPr>
          <p:cNvSpPr/>
          <p:nvPr/>
        </p:nvSpPr>
        <p:spPr>
          <a:xfrm>
            <a:off x="1361628" y="4320280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1E37B8-7464-8C04-5ADE-4AC0CB9C84BA}"/>
              </a:ext>
            </a:extLst>
          </p:cNvPr>
          <p:cNvGrpSpPr/>
          <p:nvPr/>
        </p:nvGrpSpPr>
        <p:grpSpPr>
          <a:xfrm>
            <a:off x="825129" y="4160591"/>
            <a:ext cx="646331" cy="859549"/>
            <a:chOff x="259298" y="4044860"/>
            <a:chExt cx="646331" cy="85954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FEADB97-BA98-664A-D18B-EB048A3AC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AA492D-56D9-1913-67AB-7383A8D3D596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D731703-4DE0-D963-212C-0DBB853ABF85}"/>
              </a:ext>
            </a:extLst>
          </p:cNvPr>
          <p:cNvSpPr txBox="1"/>
          <p:nvPr/>
        </p:nvSpPr>
        <p:spPr>
          <a:xfrm>
            <a:off x="3085231" y="43040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A3F4E9-23E5-F6FA-8672-52EFBA17ADF6}"/>
              </a:ext>
            </a:extLst>
          </p:cNvPr>
          <p:cNvSpPr txBox="1"/>
          <p:nvPr/>
        </p:nvSpPr>
        <p:spPr>
          <a:xfrm>
            <a:off x="4888887" y="444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B9ADF4-9869-68E1-6B9F-A6421DC29756}"/>
              </a:ext>
            </a:extLst>
          </p:cNvPr>
          <p:cNvGrpSpPr/>
          <p:nvPr/>
        </p:nvGrpSpPr>
        <p:grpSpPr>
          <a:xfrm>
            <a:off x="2981864" y="6465476"/>
            <a:ext cx="1834254" cy="758326"/>
            <a:chOff x="2189615" y="6223746"/>
            <a:chExt cx="1834254" cy="7583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1E20582-93AD-44D2-8EFC-6182A1B1BEA8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11" y="6680293"/>
              <a:ext cx="5405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A1F925B5-9E31-D650-1AD9-6BB25A97B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593" y="6340483"/>
              <a:ext cx="534123" cy="64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2AF6A7-1DF0-42B3-23FD-6FA683D26922}"/>
                </a:ext>
              </a:extLst>
            </p:cNvPr>
            <p:cNvSpPr txBox="1"/>
            <p:nvPr/>
          </p:nvSpPr>
          <p:spPr>
            <a:xfrm>
              <a:off x="3326242" y="628000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ACAA4D1-559D-7219-9AE0-2EEE95111072}"/>
                </a:ext>
              </a:extLst>
            </p:cNvPr>
            <p:cNvSpPr/>
            <p:nvPr/>
          </p:nvSpPr>
          <p:spPr>
            <a:xfrm>
              <a:off x="2189615" y="6223746"/>
              <a:ext cx="1764762" cy="747563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A0EA1C4-686B-4B45-AD2F-A2FB14C4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95" y="6670564"/>
            <a:ext cx="531298" cy="464885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4E9702-1FCE-285E-D69E-6F8B4FFB3534}"/>
              </a:ext>
            </a:extLst>
          </p:cNvPr>
          <p:cNvCxnSpPr>
            <a:cxnSpLocks/>
          </p:cNvCxnSpPr>
          <p:nvPr/>
        </p:nvCxnSpPr>
        <p:spPr>
          <a:xfrm flipV="1">
            <a:off x="4839594" y="6912950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CAD0CE1-41FB-2F8B-AC57-FB8BC2F868AF}"/>
              </a:ext>
            </a:extLst>
          </p:cNvPr>
          <p:cNvGrpSpPr/>
          <p:nvPr/>
        </p:nvGrpSpPr>
        <p:grpSpPr>
          <a:xfrm>
            <a:off x="835566" y="6133022"/>
            <a:ext cx="646331" cy="859549"/>
            <a:chOff x="259298" y="4044860"/>
            <a:chExt cx="646331" cy="85954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0FB59AE-A252-0E3D-4DD5-C68A821D6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5F6E58-3BE4-FE11-4CFF-535BA3B14385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test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076CCD1-74C4-C353-A2BA-24278F7169AA}"/>
              </a:ext>
            </a:extLst>
          </p:cNvPr>
          <p:cNvSpPr txBox="1"/>
          <p:nvPr/>
        </p:nvSpPr>
        <p:spPr>
          <a:xfrm>
            <a:off x="5100189" y="654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D7C6281-2A3E-E5E9-8B27-E5BFF6DB0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841" y="6297224"/>
            <a:ext cx="457200" cy="508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4639B39-8AE8-BCB8-1CCD-DDBE8FE85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152" y="6318430"/>
            <a:ext cx="444940" cy="6102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9C81EF-7D2F-74E9-4233-806466E69CF5}"/>
              </a:ext>
            </a:extLst>
          </p:cNvPr>
          <p:cNvCxnSpPr>
            <a:cxnSpLocks/>
          </p:cNvCxnSpPr>
          <p:nvPr/>
        </p:nvCxnSpPr>
        <p:spPr>
          <a:xfrm>
            <a:off x="1433588" y="6648373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C2EAD45-DBAE-0F2F-7D03-2D517C247C54}"/>
              </a:ext>
            </a:extLst>
          </p:cNvPr>
          <p:cNvSpPr txBox="1"/>
          <p:nvPr/>
        </p:nvSpPr>
        <p:spPr>
          <a:xfrm>
            <a:off x="2454062" y="62679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1CDD8A-E032-8B00-8F20-0DF3D3FA5C66}"/>
              </a:ext>
            </a:extLst>
          </p:cNvPr>
          <p:cNvSpPr txBox="1"/>
          <p:nvPr/>
        </p:nvSpPr>
        <p:spPr>
          <a:xfrm>
            <a:off x="1507826" y="60108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9390D8E-6A0E-14D3-87FB-BBCCDC7C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9A2ED96E-5C8A-25BA-830D-AC0D3368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F0FC316-081F-CE6B-7AC9-41B349A41D0D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4918DA-A37F-F1DD-CF19-A72602420922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1DEAE70-493C-CA14-212F-9ABEC8883911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03A870-41B8-9245-5725-760B65EE9C40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2BCC8B1-5669-5235-1458-061562FE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B0A5BF-F7DE-7672-DB13-0DEF30763DEC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775E8AF-4F88-B47E-890B-232685F06BFA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63D07C-6D6C-CED2-E3A7-439D454A51A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1440118-F787-CF18-25D3-672277CCC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29E38-C497-4BAB-E104-37274C6572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8694" y="6501575"/>
            <a:ext cx="606650" cy="5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F976-9A5B-4634-8F26-ACA2540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C10D05-7259-FC5E-752D-E6BCB1EE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WF Performance when Testing on Entry Traces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28E84-2AC2-E4E1-B64F-052DB75ACF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OnlineWF</a:t>
            </a:r>
            <a:r>
              <a:rPr lang="en-US" dirty="0"/>
              <a:t> Train: (Cherubin’22)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Retracer</a:t>
            </a:r>
            <a:r>
              <a:rPr lang="en-US" dirty="0"/>
              <a:t> Train: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Test:</a:t>
            </a:r>
          </a:p>
          <a:p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B7C0269-2835-EFEC-9DC3-CF24F9E14E7F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1375" y="2401657"/>
            <a:ext cx="5967413" cy="398191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02F456-A00F-5AC7-2DB1-3E3DCD2C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49" y="2897469"/>
            <a:ext cx="531298" cy="46488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8DCDB6C-0661-F5C8-8F1B-A4A1CA1A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87" y="2954914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923281D-64F7-5CB4-1001-A894A68FE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10" y="2963696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8AF3DE-A0AF-DF00-E0D0-54D8EC0A3C0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31716" y="3124671"/>
            <a:ext cx="1071733" cy="52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B64DBE5-A8B9-E0A9-4DBA-CDFD7B642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406" y="4320280"/>
            <a:ext cx="748668" cy="8104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C65F0A-B545-8487-79B4-0C7DD9B2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38" y="4704390"/>
            <a:ext cx="531298" cy="464885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7E55866E-B4B8-CAEE-8386-8079D213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74" y="4626120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84DBE2E1-7670-4B07-E486-948A5032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76" y="4761835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38118809-D8A9-0A77-317E-E14AAC29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99" y="4770617"/>
            <a:ext cx="477809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D30557-5DDA-1967-A43D-1CC6589CAAC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654205" y="4936833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AE12EA-984E-CF72-8954-CCE0130A355D}"/>
              </a:ext>
            </a:extLst>
          </p:cNvPr>
          <p:cNvCxnSpPr>
            <a:cxnSpLocks/>
          </p:cNvCxnSpPr>
          <p:nvPr/>
        </p:nvCxnSpPr>
        <p:spPr>
          <a:xfrm>
            <a:off x="2064273" y="4965061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EFCCB1-101B-9B89-6601-0C3931CDE3B3}"/>
              </a:ext>
            </a:extLst>
          </p:cNvPr>
          <p:cNvSpPr txBox="1"/>
          <p:nvPr/>
        </p:nvSpPr>
        <p:spPr>
          <a:xfrm>
            <a:off x="2525058" y="457758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41CDF2E-0368-90C6-0E69-608D074DE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4246" y="4590366"/>
            <a:ext cx="457200" cy="50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7DEC53-A32F-8727-70EC-B1052FC4B0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557" y="4611572"/>
            <a:ext cx="444940" cy="61020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5ABD6D-2CBF-413C-0D63-908CAAD2EA7E}"/>
              </a:ext>
            </a:extLst>
          </p:cNvPr>
          <p:cNvCxnSpPr>
            <a:cxnSpLocks/>
          </p:cNvCxnSpPr>
          <p:nvPr/>
        </p:nvCxnSpPr>
        <p:spPr>
          <a:xfrm>
            <a:off x="3010993" y="4941515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FF68D-77BB-2DD9-083A-1F60B26399DA}"/>
              </a:ext>
            </a:extLst>
          </p:cNvPr>
          <p:cNvSpPr txBox="1"/>
          <p:nvPr/>
        </p:nvSpPr>
        <p:spPr>
          <a:xfrm>
            <a:off x="4011144" y="45628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9893BA9-937A-878E-CD1B-6133955613CE}"/>
              </a:ext>
            </a:extLst>
          </p:cNvPr>
          <p:cNvSpPr/>
          <p:nvPr/>
        </p:nvSpPr>
        <p:spPr>
          <a:xfrm>
            <a:off x="1361628" y="4320280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861480-B3A6-9987-761B-7D1FD1FB797B}"/>
              </a:ext>
            </a:extLst>
          </p:cNvPr>
          <p:cNvGrpSpPr/>
          <p:nvPr/>
        </p:nvGrpSpPr>
        <p:grpSpPr>
          <a:xfrm>
            <a:off x="825129" y="4160591"/>
            <a:ext cx="646331" cy="859549"/>
            <a:chOff x="259298" y="4044860"/>
            <a:chExt cx="646331" cy="85954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BDC8B46-56AE-5D9B-0D03-207ED079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7D1A0A-0B7D-FA0A-C7DD-EC363F9ED9C5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FA63F5A-5C97-6CA0-9B8D-52319D301321}"/>
              </a:ext>
            </a:extLst>
          </p:cNvPr>
          <p:cNvSpPr txBox="1"/>
          <p:nvPr/>
        </p:nvSpPr>
        <p:spPr>
          <a:xfrm>
            <a:off x="3085231" y="430401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38CA2-354A-667B-2886-FC5E26ADC1E5}"/>
              </a:ext>
            </a:extLst>
          </p:cNvPr>
          <p:cNvSpPr txBox="1"/>
          <p:nvPr/>
        </p:nvSpPr>
        <p:spPr>
          <a:xfrm>
            <a:off x="4888887" y="44497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2ECD4B5-08B7-81B8-328E-7167243A821E}"/>
              </a:ext>
            </a:extLst>
          </p:cNvPr>
          <p:cNvGrpSpPr/>
          <p:nvPr/>
        </p:nvGrpSpPr>
        <p:grpSpPr>
          <a:xfrm>
            <a:off x="2981864" y="6465476"/>
            <a:ext cx="1834254" cy="758326"/>
            <a:chOff x="2189615" y="6223746"/>
            <a:chExt cx="1834254" cy="7583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66F63F-2177-E343-6F3D-84AE32B01B9D}"/>
                </a:ext>
              </a:extLst>
            </p:cNvPr>
            <p:cNvCxnSpPr>
              <a:cxnSpLocks/>
            </p:cNvCxnSpPr>
            <p:nvPr/>
          </p:nvCxnSpPr>
          <p:spPr>
            <a:xfrm>
              <a:off x="2919511" y="6680293"/>
              <a:ext cx="5405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09B7684C-A346-34C3-D4EA-B70D077DF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593" y="6340483"/>
              <a:ext cx="534123" cy="641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B8F48B-5751-638A-3D0B-08BA2DB55CD0}"/>
                </a:ext>
              </a:extLst>
            </p:cNvPr>
            <p:cNvSpPr txBox="1"/>
            <p:nvPr/>
          </p:nvSpPr>
          <p:spPr>
            <a:xfrm>
              <a:off x="3326242" y="628000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6B843D9-E2AB-ACD2-B58F-9CED57032E32}"/>
                </a:ext>
              </a:extLst>
            </p:cNvPr>
            <p:cNvSpPr/>
            <p:nvPr/>
          </p:nvSpPr>
          <p:spPr>
            <a:xfrm>
              <a:off x="2189615" y="6223746"/>
              <a:ext cx="1764762" cy="747563"/>
            </a:xfrm>
            <a:prstGeom prst="round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231598B-A1E0-697F-DDE7-D3585469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295" y="6670564"/>
            <a:ext cx="531298" cy="464885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867AF2-E755-EF2E-86D2-1E6BF8D532E1}"/>
              </a:ext>
            </a:extLst>
          </p:cNvPr>
          <p:cNvCxnSpPr>
            <a:cxnSpLocks/>
          </p:cNvCxnSpPr>
          <p:nvPr/>
        </p:nvCxnSpPr>
        <p:spPr>
          <a:xfrm flipV="1">
            <a:off x="4839594" y="6912950"/>
            <a:ext cx="1071733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5BE066E-70B4-1A9B-8C7C-16C9F911C4E6}"/>
              </a:ext>
            </a:extLst>
          </p:cNvPr>
          <p:cNvGrpSpPr/>
          <p:nvPr/>
        </p:nvGrpSpPr>
        <p:grpSpPr>
          <a:xfrm>
            <a:off x="835566" y="6133022"/>
            <a:ext cx="646331" cy="859549"/>
            <a:chOff x="259298" y="4044860"/>
            <a:chExt cx="646331" cy="85954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EA7530F-F02A-CB59-E33B-764F1665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653198-33EA-7659-2C61-BE6E4629D596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test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3302FC4-0B0F-3943-927A-6D35CFA8B935}"/>
              </a:ext>
            </a:extLst>
          </p:cNvPr>
          <p:cNvSpPr txBox="1"/>
          <p:nvPr/>
        </p:nvSpPr>
        <p:spPr>
          <a:xfrm>
            <a:off x="5100189" y="6542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F4BB9F5-737F-1041-A08C-8744A4255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6841" y="6297224"/>
            <a:ext cx="457200" cy="508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0044E8C-959B-BEE0-C7DD-B5A7E8AEB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152" y="6318430"/>
            <a:ext cx="444940" cy="61020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C3285-B12A-B5A5-9251-5F97BD353195}"/>
              </a:ext>
            </a:extLst>
          </p:cNvPr>
          <p:cNvCxnSpPr>
            <a:cxnSpLocks/>
          </p:cNvCxnSpPr>
          <p:nvPr/>
        </p:nvCxnSpPr>
        <p:spPr>
          <a:xfrm>
            <a:off x="1433588" y="6648373"/>
            <a:ext cx="111613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2BC8ED7-C18A-458D-4B66-05FC5A5D8C04}"/>
              </a:ext>
            </a:extLst>
          </p:cNvPr>
          <p:cNvSpPr txBox="1"/>
          <p:nvPr/>
        </p:nvSpPr>
        <p:spPr>
          <a:xfrm>
            <a:off x="2454062" y="62679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ADBEBC-20C6-0BEA-3315-D469E20DB068}"/>
              </a:ext>
            </a:extLst>
          </p:cNvPr>
          <p:cNvSpPr txBox="1"/>
          <p:nvPr/>
        </p:nvSpPr>
        <p:spPr>
          <a:xfrm>
            <a:off x="1507826" y="60108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retracer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40279169-3868-BD5D-6E3A-917D59B0F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861" y="2488082"/>
            <a:ext cx="748668" cy="810414"/>
          </a:xfrm>
          <a:prstGeom prst="rect">
            <a:avLst/>
          </a:prstGeom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id="{8D37F36B-0583-561A-3EC8-B004C876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129" y="2793922"/>
            <a:ext cx="534123" cy="6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9EFB8E-CCC3-3D1F-E027-F0A71920F36F}"/>
              </a:ext>
            </a:extLst>
          </p:cNvPr>
          <p:cNvCxnSpPr>
            <a:cxnSpLocks/>
          </p:cNvCxnSpPr>
          <p:nvPr/>
        </p:nvCxnSpPr>
        <p:spPr>
          <a:xfrm>
            <a:off x="2127728" y="3132863"/>
            <a:ext cx="54057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728FBA-FE28-42D4-04E7-491F31A78C82}"/>
              </a:ext>
            </a:extLst>
          </p:cNvPr>
          <p:cNvSpPr txBox="1"/>
          <p:nvPr/>
        </p:nvSpPr>
        <p:spPr>
          <a:xfrm>
            <a:off x="2588513" y="27453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59229F1-BB16-31D4-2F2E-31F82C1430CA}"/>
              </a:ext>
            </a:extLst>
          </p:cNvPr>
          <p:cNvSpPr/>
          <p:nvPr/>
        </p:nvSpPr>
        <p:spPr>
          <a:xfrm>
            <a:off x="1425083" y="2488082"/>
            <a:ext cx="1764762" cy="1005249"/>
          </a:xfrm>
          <a:prstGeom prst="roundRect">
            <a:avLst/>
          </a:prstGeom>
          <a:noFill/>
          <a:ln w="508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3CA19D-2416-A0F1-1B2D-135209F9A13E}"/>
              </a:ext>
            </a:extLst>
          </p:cNvPr>
          <p:cNvGrpSpPr/>
          <p:nvPr/>
        </p:nvGrpSpPr>
        <p:grpSpPr>
          <a:xfrm>
            <a:off x="852462" y="2291901"/>
            <a:ext cx="646331" cy="859549"/>
            <a:chOff x="259298" y="4044860"/>
            <a:chExt cx="646331" cy="85954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ACBFDD9-EAB2-F101-2932-2B7838AD9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9851" y="4103104"/>
              <a:ext cx="550391" cy="80130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AF365CF-320F-4701-68FF-46E8A6EAC593}"/>
                </a:ext>
              </a:extLst>
            </p:cNvPr>
            <p:cNvSpPr txBox="1"/>
            <p:nvPr/>
          </p:nvSpPr>
          <p:spPr>
            <a:xfrm>
              <a:off x="259298" y="4044860"/>
              <a:ext cx="646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GTT</a:t>
              </a:r>
              <a:br>
                <a:rPr lang="en-US" dirty="0"/>
              </a:br>
              <a:r>
                <a:rPr lang="en-US" dirty="0"/>
                <a:t>train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13F359-B23B-4498-E556-AD17E5A5F2A2}"/>
              </a:ext>
            </a:extLst>
          </p:cNvPr>
          <p:cNvSpPr txBox="1"/>
          <p:nvPr/>
        </p:nvSpPr>
        <p:spPr>
          <a:xfrm>
            <a:off x="3434692" y="262809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3EDD92D-5AAD-C27B-E79B-B3709FDBFF94}"/>
              </a:ext>
            </a:extLst>
          </p:cNvPr>
          <p:cNvSpPr txBox="1"/>
          <p:nvPr/>
        </p:nvSpPr>
        <p:spPr>
          <a:xfrm>
            <a:off x="8778240" y="1893190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</a:t>
            </a:r>
            <a:r>
              <a:rPr lang="en-US" dirty="0">
                <a:sym typeface="Wingdings" pitchFamily="2" charset="2"/>
              </a:rPr>
              <a:t> 0.34 for the median website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6A4199-493D-F251-F520-6CBCAF99A475}"/>
              </a:ext>
            </a:extLst>
          </p:cNvPr>
          <p:cNvSpPr/>
          <p:nvPr/>
        </p:nvSpPr>
        <p:spPr>
          <a:xfrm>
            <a:off x="8112033" y="3435511"/>
            <a:ext cx="992777" cy="24824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2BE17E-D2EF-1733-78A5-98B936307A37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530046" y="2077856"/>
            <a:ext cx="248194" cy="12844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4AC61ED9-74C1-CC62-50A8-81A2438E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E94CAC-9951-9A6B-200B-366EACB8BE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8694" y="6501575"/>
            <a:ext cx="606650" cy="5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14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7C6BF-5035-966D-C946-3DE646CC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9E09FB-F7BE-F51F-2981-685C24A0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Datasets Overestimate WF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A5CBA-E1B9-6DCB-71D7-883B34C50B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trained &amp; tested as before</a:t>
            </a:r>
          </a:p>
          <a:p>
            <a:pPr marL="919125" lvl="2" indent="-457200"/>
            <a:r>
              <a:rPr lang="en-US" dirty="0"/>
              <a:t>Uses </a:t>
            </a:r>
            <a:r>
              <a:rPr lang="en-US" dirty="0" err="1"/>
              <a:t>Retracer</a:t>
            </a:r>
            <a:r>
              <a:rPr lang="en-US" dirty="0"/>
              <a:t> to transduce the GTT23 train and test sets</a:t>
            </a:r>
          </a:p>
          <a:p>
            <a:endParaRPr lang="en-US" dirty="0"/>
          </a:p>
          <a:p>
            <a:r>
              <a:rPr lang="en-US" dirty="0"/>
              <a:t>Synthetic datasets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previous work</a:t>
            </a:r>
          </a:p>
          <a:p>
            <a:pPr marL="919125" lvl="2" indent="-457200"/>
            <a:r>
              <a:rPr lang="en-US" dirty="0" err="1"/>
              <a:t>BigEnough</a:t>
            </a:r>
            <a:r>
              <a:rPr lang="en-US" dirty="0"/>
              <a:t>: ~100,000 traces</a:t>
            </a:r>
          </a:p>
          <a:p>
            <a:pPr marL="919125" lvl="2" indent="-457200"/>
            <a:r>
              <a:rPr lang="en-US" dirty="0" err="1"/>
              <a:t>GoodEnough</a:t>
            </a:r>
            <a:r>
              <a:rPr lang="en-US" dirty="0"/>
              <a:t>: ~10,000 traces</a:t>
            </a:r>
          </a:p>
          <a:p>
            <a:pPr marL="919125" lvl="2" indent="-457200"/>
            <a:r>
              <a:rPr lang="en-US" dirty="0"/>
              <a:t>Multiple pages per site</a:t>
            </a:r>
          </a:p>
          <a:p>
            <a:pPr marL="919125" lvl="2" indent="-457200"/>
            <a:r>
              <a:rPr lang="en-US" dirty="0"/>
              <a:t>Use analogous per-site training/testing methodology</a:t>
            </a:r>
          </a:p>
          <a:p>
            <a:pPr lvl="2" indent="0">
              <a:buNone/>
            </a:pPr>
            <a:endParaRPr lang="en-US" dirty="0"/>
          </a:p>
          <a:p>
            <a:pPr marL="919125" lvl="2" indent="-457200"/>
            <a:endParaRPr lang="en-US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1C9BCE3-4231-89EC-BAB7-DB08B87FB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E72B-4294-D040-18BC-1CAA69D50DB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8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8B9A-0BFB-50CF-ED7E-7A6A768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DA50FB-AEA0-7B80-9519-82DBC75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Fingerprinting (WF) Threat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7F0DB-E392-3C37-A8B9-2592F479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006129-04C5-94E0-120D-051EEE97D42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1F136-CBEF-917F-2AB3-0D3165AF3B54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662F7F-F53F-7F67-0DB5-DC67A8F3A0C3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E6CE52-233E-83D9-5124-4951D6994190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7FDBE-D260-7F5B-4B02-AC0EBC05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F4FE43-D0CF-61D3-135F-35A7094C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263D83-5E45-6E79-4D68-5207AD52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E4ADB-2D98-6E5B-0079-85CD2413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26791A0B-047D-B77C-472D-826190D3EBFC}"/>
              </a:ext>
            </a:extLst>
          </p:cNvPr>
          <p:cNvSpPr/>
          <p:nvPr/>
        </p:nvSpPr>
        <p:spPr>
          <a:xfrm>
            <a:off x="8157811" y="1621174"/>
            <a:ext cx="5295387" cy="1722919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WF Attacks: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Observe client-side traffic patterns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400" dirty="0"/>
              <a:t>Predict website visited by user, breaking Tor’s anonymity</a:t>
            </a:r>
            <a:endParaRPr lang="en-US" sz="2400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2E38F9-4FA4-EAD2-48F3-F5E5D1179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530" y="2879854"/>
            <a:ext cx="914400" cy="8001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B3C4EB-2F23-F899-9E17-626FC6F87BA9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1286C8-1A7D-600A-B048-ECA9C74F4C3B}"/>
              </a:ext>
            </a:extLst>
          </p:cNvPr>
          <p:cNvGrpSpPr/>
          <p:nvPr/>
        </p:nvGrpSpPr>
        <p:grpSpPr>
          <a:xfrm>
            <a:off x="3399651" y="1558795"/>
            <a:ext cx="1198652" cy="800100"/>
            <a:chOff x="1755242" y="3227704"/>
            <a:chExt cx="1198652" cy="800100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406891C2-352F-0F16-8E58-DE8E9B38D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5242" y="3227704"/>
              <a:ext cx="1198652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FC7FD3-4FB9-41D4-8480-5FBE48079C08}"/>
                </a:ext>
              </a:extLst>
            </p:cNvPr>
            <p:cNvSpPr txBox="1"/>
            <p:nvPr/>
          </p:nvSpPr>
          <p:spPr>
            <a:xfrm>
              <a:off x="1851866" y="3455209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foo.com</a:t>
              </a:r>
              <a:endParaRPr lang="en-US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7F52EA1-7833-4B6F-799A-FD0252BC3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430" y="4129580"/>
            <a:ext cx="1752600" cy="5334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18026D-2E68-984F-14E9-5EFBD6CA5D4B}"/>
              </a:ext>
            </a:extLst>
          </p:cNvPr>
          <p:cNvCxnSpPr>
            <a:cxnSpLocks/>
          </p:cNvCxnSpPr>
          <p:nvPr/>
        </p:nvCxnSpPr>
        <p:spPr>
          <a:xfrm flipH="1" flipV="1">
            <a:off x="4000051" y="2430124"/>
            <a:ext cx="10679" cy="159854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6F1D3948-1932-F1E8-8E5A-D10CB0FFBD19}"/>
              </a:ext>
            </a:extLst>
          </p:cNvPr>
          <p:cNvSpPr/>
          <p:nvPr/>
        </p:nvSpPr>
        <p:spPr>
          <a:xfrm>
            <a:off x="1317051" y="2918216"/>
            <a:ext cx="1948186" cy="657701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ML to</a:t>
            </a:r>
          </a:p>
          <a:p>
            <a:pPr algn="ctr"/>
            <a:r>
              <a:rPr lang="en-US" dirty="0"/>
              <a:t>predict website</a:t>
            </a:r>
          </a:p>
        </p:txBody>
      </p:sp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40909A29-57C0-365A-301A-BB215C753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24242-90F3-C541-9CF7-776669BDF2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E8700-6324-2D85-BB77-4896571360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8390-BD3F-BCC8-970F-0B64A63B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15DC5-D6DE-6B52-8C7D-B85D7637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A20E00-DAB7-E0E5-AE44-1434BCB0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Datasets Overestimate WF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B4B28-EB6F-63A4-EB03-002A6ACFDA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Retracer</a:t>
            </a:r>
            <a:r>
              <a:rPr lang="en-US" dirty="0"/>
              <a:t>: trained &amp; tested as before</a:t>
            </a:r>
          </a:p>
          <a:p>
            <a:pPr marL="919125" lvl="2" indent="-457200"/>
            <a:r>
              <a:rPr lang="en-US" dirty="0"/>
              <a:t>Uses </a:t>
            </a:r>
            <a:r>
              <a:rPr lang="en-US" dirty="0" err="1"/>
              <a:t>Retracer</a:t>
            </a:r>
            <a:r>
              <a:rPr lang="en-US" dirty="0"/>
              <a:t> to transduce the GTT23 train and test sets</a:t>
            </a:r>
          </a:p>
          <a:p>
            <a:endParaRPr lang="en-US" dirty="0"/>
          </a:p>
          <a:p>
            <a:r>
              <a:rPr lang="en-US" dirty="0"/>
              <a:t>Synthetic datasets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previous work</a:t>
            </a:r>
          </a:p>
          <a:p>
            <a:pPr marL="919125" lvl="2" indent="-457200"/>
            <a:r>
              <a:rPr lang="en-US" dirty="0" err="1"/>
              <a:t>BigEnough</a:t>
            </a:r>
            <a:r>
              <a:rPr lang="en-US" dirty="0"/>
              <a:t>: ~100,000 traces</a:t>
            </a:r>
          </a:p>
          <a:p>
            <a:pPr marL="919125" lvl="2" indent="-457200"/>
            <a:r>
              <a:rPr lang="en-US" dirty="0" err="1"/>
              <a:t>GoodEnough</a:t>
            </a:r>
            <a:r>
              <a:rPr lang="en-US" dirty="0"/>
              <a:t>: ~10,000 traces</a:t>
            </a:r>
          </a:p>
          <a:p>
            <a:pPr marL="919125" lvl="2" indent="-457200"/>
            <a:r>
              <a:rPr lang="en-US" dirty="0"/>
              <a:t>Multiple pages per site</a:t>
            </a:r>
          </a:p>
          <a:p>
            <a:pPr marL="919125" lvl="2" indent="-457200"/>
            <a:r>
              <a:rPr lang="en-US" dirty="0"/>
              <a:t>Use analogous per-site training/testing methodology</a:t>
            </a:r>
          </a:p>
          <a:p>
            <a:pPr lvl="2" indent="0">
              <a:buNone/>
            </a:pPr>
            <a:endParaRPr lang="en-US" dirty="0"/>
          </a:p>
          <a:p>
            <a:pPr marL="919125" lvl="2" indent="-457200"/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CE457891-FDF1-BA33-5E96-0D645D6A4EC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0711" y="2765165"/>
            <a:ext cx="5967413" cy="39602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BE0702-9A99-903B-01F2-089235B59DD1}"/>
              </a:ext>
            </a:extLst>
          </p:cNvPr>
          <p:cNvSpPr txBox="1"/>
          <p:nvPr/>
        </p:nvSpPr>
        <p:spPr>
          <a:xfrm>
            <a:off x="7328926" y="1833463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WF performs better with synthetic traces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AD8CA5BC-3ED6-F775-B7E7-34CED833E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30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60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7877B978-87B3-E24C-046B-6BB72D907ED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190711" y="3265863"/>
            <a:ext cx="5967413" cy="421292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949395-B801-D34F-5C02-516F4C466F0F}"/>
              </a:ext>
            </a:extLst>
          </p:cNvPr>
          <p:cNvSpPr/>
          <p:nvPr/>
        </p:nvSpPr>
        <p:spPr>
          <a:xfrm>
            <a:off x="6908136" y="6191794"/>
            <a:ext cx="6532880" cy="1580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2F70-0562-C7EF-7427-D1A13AC9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7BE412-1529-A1EB-F4B1-7C25428B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important features for performance?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54D6B-6D8E-0651-4143-D1A17E8824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Feature importance analysis –</a:t>
            </a:r>
          </a:p>
          <a:p>
            <a:r>
              <a:rPr lang="en-US" dirty="0"/>
              <a:t>features predicting performance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Trace count</a:t>
            </a:r>
          </a:p>
          <a:p>
            <a:pPr marL="976275" lvl="2" indent="-514350"/>
            <a:r>
              <a:rPr lang="en-US" dirty="0"/>
              <a:t>Median F</a:t>
            </a:r>
            <a:r>
              <a:rPr lang="en-US" baseline="-25000" dirty="0"/>
              <a:t>1</a:t>
            </a:r>
            <a:r>
              <a:rPr lang="en-US" dirty="0"/>
              <a:t> increased by 0.45 when 20x as many traces were available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Variance of trace lengths</a:t>
            </a:r>
          </a:p>
          <a:p>
            <a:pPr marL="976275" lvl="2" indent="-514350"/>
            <a:r>
              <a:rPr lang="en-US" dirty="0"/>
              <a:t>Median F</a:t>
            </a:r>
            <a:r>
              <a:rPr lang="en-US" baseline="-25000" dirty="0"/>
              <a:t>1</a:t>
            </a:r>
            <a:r>
              <a:rPr lang="en-US" dirty="0"/>
              <a:t> increased by 0.33 when half as much variance is observed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90B33A-FA95-5803-0200-FB24BC2D69F5}"/>
              </a:ext>
            </a:extLst>
          </p:cNvPr>
          <p:cNvSpPr/>
          <p:nvPr/>
        </p:nvSpPr>
        <p:spPr>
          <a:xfrm>
            <a:off x="10729285" y="4328394"/>
            <a:ext cx="1436915" cy="23515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7EBD62-D92B-3F9E-C4B0-99A4105FEA5B}"/>
              </a:ext>
            </a:extLst>
          </p:cNvPr>
          <p:cNvSpPr/>
          <p:nvPr/>
        </p:nvSpPr>
        <p:spPr>
          <a:xfrm>
            <a:off x="8312656" y="4332993"/>
            <a:ext cx="1436915" cy="23515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DE79D6-3660-1253-005D-E6282717A037}"/>
              </a:ext>
            </a:extLst>
          </p:cNvPr>
          <p:cNvGrpSpPr/>
          <p:nvPr/>
        </p:nvGrpSpPr>
        <p:grpSpPr>
          <a:xfrm>
            <a:off x="8268741" y="3215115"/>
            <a:ext cx="1504989" cy="101496"/>
            <a:chOff x="8247341" y="2325824"/>
            <a:chExt cx="1504989" cy="101496"/>
          </a:xfrm>
        </p:grpSpPr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9F697FF-B7D6-D1E2-AF86-1FD791B487F5}"/>
                </a:ext>
              </a:extLst>
            </p:cNvPr>
            <p:cNvCxnSpPr>
              <a:cxnSpLocks/>
              <a:stCxn id="29" idx="0"/>
              <a:endCxn id="28" idx="0"/>
            </p:cNvCxnSpPr>
            <p:nvPr/>
          </p:nvCxnSpPr>
          <p:spPr>
            <a:xfrm rot="16200000" flipV="1">
              <a:off x="8999836" y="1644994"/>
              <a:ext cx="12700" cy="1374360"/>
            </a:xfrm>
            <a:prstGeom prst="bentConnector3">
              <a:avLst>
                <a:gd name="adj1" fmla="val 4268567"/>
              </a:avLst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4C8E58-1FAF-C67E-4B7E-B2152A52FD02}"/>
                </a:ext>
              </a:extLst>
            </p:cNvPr>
            <p:cNvSpPr/>
            <p:nvPr/>
          </p:nvSpPr>
          <p:spPr>
            <a:xfrm>
              <a:off x="824734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E50E33-CB8E-08C8-C466-22F292DB06CA}"/>
                </a:ext>
              </a:extLst>
            </p:cNvPr>
            <p:cNvSpPr/>
            <p:nvPr/>
          </p:nvSpPr>
          <p:spPr>
            <a:xfrm>
              <a:off x="962170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B369348-8F57-11AE-511C-B10BE308F2FE}"/>
              </a:ext>
            </a:extLst>
          </p:cNvPr>
          <p:cNvSpPr txBox="1"/>
          <p:nvPr/>
        </p:nvSpPr>
        <p:spPr>
          <a:xfrm>
            <a:off x="8268741" y="203872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20x traces</a:t>
            </a:r>
          </a:p>
          <a:p>
            <a:r>
              <a:rPr lang="en-US" dirty="0"/>
              <a:t>0.45 increase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6AC094-6953-7154-E26C-FB07305E1939}"/>
              </a:ext>
            </a:extLst>
          </p:cNvPr>
          <p:cNvGrpSpPr/>
          <p:nvPr/>
        </p:nvGrpSpPr>
        <p:grpSpPr>
          <a:xfrm>
            <a:off x="10688889" y="3226715"/>
            <a:ext cx="1504989" cy="101496"/>
            <a:chOff x="8247341" y="2325824"/>
            <a:chExt cx="1504989" cy="101496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3D843D39-8DD3-CE00-C868-BC84840DA218}"/>
                </a:ext>
              </a:extLst>
            </p:cNvPr>
            <p:cNvCxnSpPr>
              <a:cxnSpLocks/>
              <a:stCxn id="38" idx="0"/>
              <a:endCxn id="37" idx="0"/>
            </p:cNvCxnSpPr>
            <p:nvPr/>
          </p:nvCxnSpPr>
          <p:spPr>
            <a:xfrm rot="16200000" flipV="1">
              <a:off x="8999836" y="1644994"/>
              <a:ext cx="12700" cy="1374360"/>
            </a:xfrm>
            <a:prstGeom prst="bentConnector3">
              <a:avLst>
                <a:gd name="adj1" fmla="val 4268567"/>
              </a:avLst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E78322-27EF-2FC9-A182-58AB18F78A56}"/>
                </a:ext>
              </a:extLst>
            </p:cNvPr>
            <p:cNvSpPr/>
            <p:nvPr/>
          </p:nvSpPr>
          <p:spPr>
            <a:xfrm>
              <a:off x="824734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864B7C-D39F-9CE7-0293-AAEEFB8BC15B}"/>
                </a:ext>
              </a:extLst>
            </p:cNvPr>
            <p:cNvSpPr/>
            <p:nvPr/>
          </p:nvSpPr>
          <p:spPr>
            <a:xfrm>
              <a:off x="9621701" y="2332174"/>
              <a:ext cx="130629" cy="951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4784BB4-845A-94A4-71B2-7ABD1BC01BF0}"/>
              </a:ext>
            </a:extLst>
          </p:cNvPr>
          <p:cNvSpPr txBox="1"/>
          <p:nvPr/>
        </p:nvSpPr>
        <p:spPr>
          <a:xfrm>
            <a:off x="10688889" y="203301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½ variance</a:t>
            </a:r>
          </a:p>
          <a:p>
            <a:r>
              <a:rPr lang="en-US" dirty="0"/>
              <a:t>0.33 increase</a:t>
            </a:r>
          </a:p>
        </p:txBody>
      </p:sp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id="{EB1E81AC-1989-DF35-67AB-64F984EC3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55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6F3F-E9CE-AC53-B346-19DCDD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547879-BB34-8532-E075-3987800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Repositioning Real-World Website Fingerprinting on 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5358D-7017-C85F-AB57-6A822ECCE2BE}"/>
              </a:ext>
            </a:extLst>
          </p:cNvPr>
          <p:cNvSpPr txBox="1"/>
          <p:nvPr/>
        </p:nvSpPr>
        <p:spPr>
          <a:xfrm>
            <a:off x="10430411" y="1331760"/>
            <a:ext cx="313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Read the paper!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011F5-0D5C-F492-AA5E-75AE3A215E5C}"/>
              </a:ext>
            </a:extLst>
          </p:cNvPr>
          <p:cNvSpPr txBox="1"/>
          <p:nvPr/>
        </p:nvSpPr>
        <p:spPr>
          <a:xfrm>
            <a:off x="8819668" y="6278057"/>
            <a:ext cx="4542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77920" algn="r"/>
            <a:r>
              <a:rPr lang="en-US" dirty="0"/>
              <a:t>Contact:</a:t>
            </a:r>
            <a:br>
              <a:rPr lang="en-US" dirty="0"/>
            </a:br>
            <a:r>
              <a:rPr lang="en-US" dirty="0"/>
              <a:t>robert.g.jansen7.civ@us.navy.mil</a:t>
            </a:r>
            <a:br>
              <a:rPr lang="en-US" dirty="0"/>
            </a:br>
            <a:r>
              <a:rPr lang="en-US" dirty="0" err="1"/>
              <a:t>robgjansen.com</a:t>
            </a:r>
            <a:endParaRPr lang="en-US" dirty="0"/>
          </a:p>
        </p:txBody>
      </p:sp>
      <p:pic>
        <p:nvPicPr>
          <p:cNvPr id="21" name="Picture 20" descr="Qr code&#10;&#10;Description automatically generated">
            <a:extLst>
              <a:ext uri="{FF2B5EF4-FFF2-40B4-BE49-F238E27FC236}">
                <a16:creationId xmlns:a16="http://schemas.microsoft.com/office/drawing/2014/main" id="{B87A2949-08ED-D234-EA4B-5701871E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84" y="1854980"/>
            <a:ext cx="2858194" cy="2914237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F2579B1-DFD1-7C8D-8B4C-FC77BFAA12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  <a:p>
            <a:pPr marL="919125" lvl="2" indent="-457200"/>
            <a:r>
              <a:rPr lang="en-US" dirty="0" err="1"/>
              <a:t>Retracer</a:t>
            </a:r>
            <a:r>
              <a:rPr lang="en-US" dirty="0"/>
              <a:t> for transducing cell traces across positions</a:t>
            </a:r>
          </a:p>
          <a:p>
            <a:pPr marL="919125" lvl="2" indent="-457200"/>
            <a:r>
              <a:rPr lang="en-US" dirty="0" err="1"/>
              <a:t>Retracer</a:t>
            </a:r>
            <a:r>
              <a:rPr lang="en-US" dirty="0"/>
              <a:t> evaluation using Tor datasets</a:t>
            </a:r>
          </a:p>
          <a:p>
            <a:pPr marL="919125" lvl="2" indent="-457200"/>
            <a:r>
              <a:rPr lang="en-US" dirty="0"/>
              <a:t>Real-world WF evaluation that tests on entry traces</a:t>
            </a:r>
          </a:p>
          <a:p>
            <a:pPr marL="919125" lvl="2" indent="-457200"/>
            <a:r>
              <a:rPr lang="en-US" dirty="0"/>
              <a:t>Individual website </a:t>
            </a:r>
            <a:r>
              <a:rPr lang="en-US" dirty="0" err="1"/>
              <a:t>fingerprintability</a:t>
            </a:r>
            <a:r>
              <a:rPr lang="en-US" dirty="0"/>
              <a:t> methodology</a:t>
            </a:r>
          </a:p>
          <a:p>
            <a:pPr marL="919125" lvl="2" indent="-457200"/>
            <a:r>
              <a:rPr lang="en-US" dirty="0"/>
              <a:t>Feature importance analysis</a:t>
            </a:r>
          </a:p>
          <a:p>
            <a:br>
              <a:rPr lang="en-US" dirty="0"/>
            </a:br>
            <a:r>
              <a:rPr lang="en-US" dirty="0"/>
              <a:t>Future Work</a:t>
            </a:r>
          </a:p>
          <a:p>
            <a:pPr marL="919125" lvl="2" indent="-457200"/>
            <a:r>
              <a:rPr lang="en-US" dirty="0"/>
              <a:t>Use </a:t>
            </a:r>
            <a:r>
              <a:rPr lang="en-US" dirty="0" err="1"/>
              <a:t>Retracer</a:t>
            </a:r>
            <a:r>
              <a:rPr lang="en-US" dirty="0"/>
              <a:t> to evaluate WF in new scenarios</a:t>
            </a:r>
          </a:p>
          <a:p>
            <a:pPr marL="1150880" lvl="3" indent="-457200"/>
            <a:r>
              <a:rPr lang="en-US" dirty="0"/>
              <a:t>Traffic splitting with Conflux</a:t>
            </a:r>
          </a:p>
          <a:p>
            <a:pPr marL="1150880" lvl="3" indent="-457200"/>
            <a:r>
              <a:rPr lang="en-US" dirty="0"/>
              <a:t>Apply WF defenses on top of genuine data</a:t>
            </a:r>
          </a:p>
        </p:txBody>
      </p: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C93FC8AC-1F97-674F-4ED3-7FCFA438A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0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3BC2-F53E-064D-7CE0-478F7F6B2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EB442-2C17-367C-A850-46CD101A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298363-FDF2-E3D6-C9AC-3DCC83B7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41538-439E-6883-33F2-F8544A67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758FA-E127-CF18-C800-D827B7C4B39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20F190-4950-274A-3478-6EA883F3B9DD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81E6DB-362C-6F7D-70D2-53AE676522D0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DE18C-B716-863C-C0E4-AE84546242D8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D15B33-E000-8DFF-9329-C56BD2759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DB076A-0DD9-6FD4-6430-D241FE201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7EC246-3B3A-D4F3-507C-EB4E9919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A6EADF-DC44-818A-983C-0BA25C33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3201F4-4395-C226-DA30-162DE66A83EC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FE0F574-FA08-390A-5864-AE84B8435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430" y="4129580"/>
            <a:ext cx="1752600" cy="533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C57DFF9-EFAE-C34F-369C-EE8753492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B2CD4913-2F7C-F273-F6EC-CEDBE7D4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5AF527D3-A25C-CB59-927C-7694F646D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2B65460E-ACCC-B39C-8251-89F37771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748DDA-254A-F23E-D75C-B5C71F0B54D7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2BFC5A-09E0-45D2-DECA-5DCDB00B01E4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B05548-0A6B-385A-0B20-EC272101549E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C52850-DB38-C7A6-2DE5-C43E3E0957F6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3DD662C9-07AE-5117-45E9-F25DEFB08D7A}"/>
              </a:ext>
            </a:extLst>
          </p:cNvPr>
          <p:cNvSpPr/>
          <p:nvPr/>
        </p:nvSpPr>
        <p:spPr>
          <a:xfrm>
            <a:off x="2133770" y="6445889"/>
            <a:ext cx="2929435" cy="815124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is onion-encrypted, so labels are unavailable</a:t>
            </a:r>
          </a:p>
        </p:txBody>
      </p: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0300E475-77CC-E7B9-9125-9C6CBF8AF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F5237-0138-53E1-B588-6C783C8CBC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AABD6-1AE1-44AF-3ED3-28938C1E6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8D91C-66AF-CF17-830B-666EA506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39E68-CEEA-EE4F-8CAA-27729009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493BB6-66AD-3A9E-2568-C0741785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40C64-4B4F-1D00-1D26-D2DC4ABE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E3458-4B38-DEBD-173F-4B3DDEF4088C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CC102C-C43E-37B1-BE09-D8F31EB148A4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EDC529-7360-77CD-B52D-52B5872E2A2F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87B9A-58B7-F00B-96F7-305612E34487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5FCD-6F42-38E0-79B4-40439D450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EA908-7926-781A-715F-9E777A8A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40CCC1-2FB7-7AB7-46D5-7E8EE4DC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1B9368-68AD-8581-A466-8326ED90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4E3F7E-E93B-56DA-6D39-E504B851A02F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99879-2711-12EA-F114-C081CA086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A5C0A3F-78E9-14A3-58B1-B4E9BDF2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25FD467-F43B-06B7-EB8C-DAAF02E3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5DA5318-349A-3F58-EBD4-E2794F4E1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69D623-5A56-AC1E-6F00-2FDD92B68FE1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61579B-B7D9-FD0C-2B02-0059027C0B64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72D3A-698E-923D-8C66-AED7ACB8B471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80E6E1-E510-AB21-89E3-240397860EEF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B2ECE8A-B402-EC56-B19A-D72989C44AD6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3800334" y="3003014"/>
            <a:ext cx="1336962" cy="91617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277AF4-E172-3FFE-1B53-183EDAF39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947" y="4154533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B07F1E36-6C62-F974-99EC-7AFC7159E80D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Traditional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AFF64AFC-D283-97C2-1AF9-E1FC01FEF780}"/>
              </a:ext>
            </a:extLst>
          </p:cNvPr>
          <p:cNvSpPr txBox="1">
            <a:spLocks/>
          </p:cNvSpPr>
          <p:nvPr/>
        </p:nvSpPr>
        <p:spPr>
          <a:xfrm>
            <a:off x="314391" y="2025745"/>
            <a:ext cx="4797213" cy="8633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Crawl sites, collect </a:t>
            </a:r>
            <a:r>
              <a:rPr lang="en-US" sz="2000" dirty="0" err="1"/>
              <a:t>traces+labels</a:t>
            </a:r>
            <a:endParaRPr lang="en-US" sz="2000" dirty="0"/>
          </a:p>
        </p:txBody>
      </p:sp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7B7F57C6-D73B-687F-92C1-DA5CF81BA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EF255-21C4-F6E7-80B0-5E96CC3B5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2A9BF8-7C45-AA6D-B69B-A40EC21A0C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3993" y="4306751"/>
            <a:ext cx="111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7AF86-D9E3-799D-AE34-B3DFA89C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A5191-F33E-AD2A-9D88-CE8E032C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8D28E-AE8D-E2ED-E75C-68453359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4990F-7604-FB3E-B895-B0438803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DC43FE-12B7-9097-35F0-194A4AE6E5BC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6D831C-AB93-C962-88AA-CD005E982D3C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279F29-654B-EFB4-9AAA-BD4D39824177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36E131-E5E9-5B49-CFA9-7A4BA33FF2F4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083BFC5-AA84-3021-D960-38DB24A4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AFE44-39A0-D88C-9B5B-1BA43310B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748374-1FBE-03BA-6BAB-DF04C4B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022B0C-D414-8045-FE44-553CFD99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91738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D08BA1-922F-52E6-194B-B0D346CAD0F2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A8FFC-8DB0-F6CB-98DF-BE74EF8F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42EDD78-53EF-B472-CE46-9E4F7BF0D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EFB36D4-B33B-12DE-A680-79A548BF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8883E06-63AC-125E-F05C-C52F901A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80FA52-B5A4-F850-3ABE-8815571E98BF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0B459F-5AEC-DB98-1488-6CEC4A2A2856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831E19-33CE-8412-916B-C4ECCBFA0E93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613222-0ACB-4BB6-17D1-4637D974E6A1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73EA598-3625-72A8-49BC-9BF839BB0F74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 flipH="1" flipV="1">
            <a:off x="3800334" y="3003014"/>
            <a:ext cx="1336962" cy="91617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A0DEB9-FD28-9DD4-6A98-D688528BE3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947" y="4154533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8A31B545-AF5B-1A39-4748-1022FF5A2FD4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Traditional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E586CD95-AB5B-3597-87D9-20F56676FEA6}"/>
              </a:ext>
            </a:extLst>
          </p:cNvPr>
          <p:cNvSpPr txBox="1">
            <a:spLocks/>
          </p:cNvSpPr>
          <p:nvPr/>
        </p:nvSpPr>
        <p:spPr>
          <a:xfrm>
            <a:off x="314391" y="2025745"/>
            <a:ext cx="4797213" cy="8633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Use automated browser (selenium)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Crawl sites, collect </a:t>
            </a:r>
            <a:r>
              <a:rPr lang="en-US" sz="2000" dirty="0" err="1"/>
              <a:t>traces+labels</a:t>
            </a:r>
            <a:endParaRPr lang="en-US" sz="2000" dirty="0"/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F274D0BC-0980-8A89-2DF2-971DED39E339}"/>
              </a:ext>
            </a:extLst>
          </p:cNvPr>
          <p:cNvSpPr/>
          <p:nvPr/>
        </p:nvSpPr>
        <p:spPr>
          <a:xfrm>
            <a:off x="9027588" y="1348634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Problems:</a:t>
            </a:r>
            <a:endParaRPr lang="en-US" dirty="0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5946D848-749B-9CB0-6FFC-DD01772EEEA7}"/>
              </a:ext>
            </a:extLst>
          </p:cNvPr>
          <p:cNvSpPr txBox="1">
            <a:spLocks/>
          </p:cNvSpPr>
          <p:nvPr/>
        </p:nvSpPr>
        <p:spPr>
          <a:xfrm>
            <a:off x="9039336" y="1966498"/>
            <a:ext cx="4797213" cy="1767006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/>
              <a:t>Too many variables to accurately model</a:t>
            </a:r>
            <a:br>
              <a:rPr lang="en-US" dirty="0"/>
            </a:br>
            <a:r>
              <a:rPr lang="en-US" sz="2800" dirty="0"/>
              <a:t>[Juarez’14, Cherubin’22]</a:t>
            </a:r>
            <a:endParaRPr lang="en-US" dirty="0"/>
          </a:p>
          <a:p>
            <a:pPr marL="692113" lvl="2" indent="-230188"/>
            <a:r>
              <a:rPr lang="en-US" dirty="0"/>
              <a:t>Browser version, config</a:t>
            </a:r>
          </a:p>
          <a:p>
            <a:pPr marL="692113" lvl="2" indent="-230188"/>
            <a:r>
              <a:rPr lang="en-US" dirty="0"/>
              <a:t>URL choice, fetch order, parallel tabs</a:t>
            </a:r>
          </a:p>
          <a:p>
            <a:pPr marL="692113" lvl="2" indent="-230188"/>
            <a:r>
              <a:rPr lang="en-US" dirty="0"/>
              <a:t>Geo-location, concept drift</a:t>
            </a:r>
          </a:p>
          <a:p>
            <a:pPr marL="692113" lvl="2" indent="-230188"/>
            <a:r>
              <a:rPr lang="en-US" dirty="0"/>
              <a:t>Static, small, closed world</a:t>
            </a:r>
          </a:p>
          <a:p>
            <a:pPr marL="692113" lvl="2" indent="-230188"/>
            <a:r>
              <a:rPr lang="en-US" dirty="0"/>
              <a:t>Relay churn, version, congestion, etc.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B9436A2-5D7B-820F-E1BE-78F5F7A176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48A85D-3212-EF89-4B6C-179943EFA1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2846" y="5150822"/>
            <a:ext cx="1066800" cy="10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C2F387-E55E-51DF-28D2-C08A6B4514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3993" y="4306751"/>
            <a:ext cx="1117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BA11-4F1C-2DE0-5258-8F5529150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E3830-78BF-3E22-C4FD-B0E488F4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68BB2D-A432-D3AF-9F38-1F3588BD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2BCFB-E7B6-1A55-CD3F-2C8FF8B7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37E1FF-D336-7B4A-4754-9DD5FCB0844C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6FD2CD-E98F-C2CB-8CF3-E4EA6DCE575D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5F32DB-8034-1562-05B2-47F516DECF39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DE5C41-CDAB-1D04-ED6E-028C26B71840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B6D3A-E767-50BC-FF1F-4A5B5A86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A8F9BF-5656-C35F-77AB-80DBBB3A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D8491-586E-77EE-F2D3-2A18B61D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B6837BF-C290-6098-B2CB-5DF272438B65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853541-D87A-A5FB-F785-F909F1315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59CA362-DE9E-569B-DD91-DAF64B83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00C63A8-1FE9-4B6E-13AA-62F824AB2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B13DFC0-7DF3-217C-1FF2-027E1826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CA8451-5B95-D4E2-66E4-CF6DB8E3C315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F42261-415F-EFF7-F70E-3265E3FE3CDE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A1841-56AB-7C0A-6EB6-9EA90A6E1DF0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39469-565E-61A9-20B3-03B2B0B3B355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DCA4467-5F9C-B62D-69EC-BCB5906615EB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16200000" flipV="1">
            <a:off x="6723755" y="2007505"/>
            <a:ext cx="890329" cy="356477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60B1552-3B22-20AB-388C-EA850F999E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006" y="4235056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7586EFA4-E445-ECB0-3D80-04AF18539FCC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Emerging exit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E1CDA627-DB65-887D-00BE-DB6732D2CB0B}"/>
              </a:ext>
            </a:extLst>
          </p:cNvPr>
          <p:cNvSpPr txBox="1">
            <a:spLocks/>
          </p:cNvSpPr>
          <p:nvPr/>
        </p:nvSpPr>
        <p:spPr>
          <a:xfrm>
            <a:off x="314391" y="2025744"/>
            <a:ext cx="4797213" cy="13189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Traffic from regular users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Collect </a:t>
            </a:r>
            <a:r>
              <a:rPr lang="en-US" sz="2000" dirty="0" err="1"/>
              <a:t>traces+labels</a:t>
            </a:r>
            <a:r>
              <a:rPr lang="en-US" sz="2000" dirty="0"/>
              <a:t> from exit relay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6B64347-2D31-7F6D-2ED1-4B6E49C2A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2138" y="4501756"/>
            <a:ext cx="1493362" cy="1616526"/>
          </a:xfrm>
          <a:prstGeom prst="rect">
            <a:avLst/>
          </a:prstGeom>
        </p:spPr>
      </p:pic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B6785957-2287-3452-6AA1-8B05DB068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DF614C-0016-3DC8-A74B-E0A46F738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EC161C-DF21-36B7-B5A8-48DD4AEDA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5754" y="5281492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D5D0F-B851-60CF-87EE-F59D3523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25CF7-8210-BCD7-2B66-89F91B30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E2349E-62BC-06D3-71FC-8994397E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an Adversary Train its ML Models?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BDFF3-CFF9-8C75-B8DC-7EC2E834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87" y="3596081"/>
            <a:ext cx="5837628" cy="32676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057880-7002-F58D-8F7B-83AFFA9785D7}"/>
              </a:ext>
            </a:extLst>
          </p:cNvPr>
          <p:cNvCxnSpPr/>
          <p:nvPr/>
        </p:nvCxnSpPr>
        <p:spPr>
          <a:xfrm>
            <a:off x="2800325" y="5576361"/>
            <a:ext cx="2231095" cy="34995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E4EA9A-DA6E-7C46-0966-194CCC96DE0C}"/>
              </a:ext>
            </a:extLst>
          </p:cNvPr>
          <p:cNvCxnSpPr>
            <a:cxnSpLocks/>
          </p:cNvCxnSpPr>
          <p:nvPr/>
        </p:nvCxnSpPr>
        <p:spPr>
          <a:xfrm flipV="1">
            <a:off x="5524073" y="4712885"/>
            <a:ext cx="1358725" cy="10210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68FBD3-30FA-DC9E-754D-D2357FB442FD}"/>
              </a:ext>
            </a:extLst>
          </p:cNvPr>
          <p:cNvCxnSpPr>
            <a:cxnSpLocks/>
          </p:cNvCxnSpPr>
          <p:nvPr/>
        </p:nvCxnSpPr>
        <p:spPr>
          <a:xfrm>
            <a:off x="6867451" y="4774172"/>
            <a:ext cx="1563155" cy="10716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0D36B9-1D78-912E-0D28-4613FC8D98D1}"/>
              </a:ext>
            </a:extLst>
          </p:cNvPr>
          <p:cNvCxnSpPr>
            <a:cxnSpLocks/>
          </p:cNvCxnSpPr>
          <p:nvPr/>
        </p:nvCxnSpPr>
        <p:spPr>
          <a:xfrm flipV="1">
            <a:off x="8652102" y="5458936"/>
            <a:ext cx="2859140" cy="3306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0B051-0E89-93FA-BA86-C585C3E9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10" y="4712885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FF1ACF-7CFF-33FE-1503-96B1413D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877" y="4306012"/>
            <a:ext cx="1526396" cy="184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FBBC49-C489-F031-CE49-F5EB3D52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45" y="3667866"/>
            <a:ext cx="1326312" cy="14921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3CA261-E87A-3A88-3C0D-BE1A6E5F7595}"/>
              </a:ext>
            </a:extLst>
          </p:cNvPr>
          <p:cNvSpPr txBox="1"/>
          <p:nvPr/>
        </p:nvSpPr>
        <p:spPr>
          <a:xfrm>
            <a:off x="11135877" y="63214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FB1DB-37D5-D586-6B24-C70F41472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689" y="2401588"/>
            <a:ext cx="914400" cy="800100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4E93441D-C614-01AB-3333-65AC862D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01" y="2240508"/>
            <a:ext cx="919262" cy="110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0580345-54AA-3C99-FFC1-8EB8D823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52" y="2500455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3759339-8ACA-00E8-0128-0B1C1DBA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81" y="2515570"/>
            <a:ext cx="822342" cy="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0CD12-1E9A-4A0D-2DA2-C9A2FA7ED793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5846163" y="2792618"/>
            <a:ext cx="1844526" cy="90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3D403E-D214-65F8-B1A0-B86498274558}"/>
              </a:ext>
            </a:extLst>
          </p:cNvPr>
          <p:cNvSpPr txBox="1"/>
          <p:nvPr/>
        </p:nvSpPr>
        <p:spPr>
          <a:xfrm>
            <a:off x="7225032" y="2025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8E141-6434-3C78-9B06-87A5880A03E4}"/>
              </a:ext>
            </a:extLst>
          </p:cNvPr>
          <p:cNvSpPr txBox="1"/>
          <p:nvPr/>
        </p:nvSpPr>
        <p:spPr>
          <a:xfrm>
            <a:off x="4396352" y="1920234"/>
            <a:ext cx="19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labeled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D918A-5A0F-FB6D-2BE9-11CFF60AC77B}"/>
              </a:ext>
            </a:extLst>
          </p:cNvPr>
          <p:cNvSpPr txBox="1"/>
          <p:nvPr/>
        </p:nvSpPr>
        <p:spPr>
          <a:xfrm>
            <a:off x="5829635" y="2154106"/>
            <a:ext cx="19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525B800-09D6-2A16-F2D5-9DA098EF117F}"/>
              </a:ext>
            </a:extLst>
          </p:cNvPr>
          <p:cNvCxnSpPr>
            <a:cxnSpLocks/>
            <a:stCxn id="31" idx="0"/>
            <a:endCxn id="13" idx="2"/>
          </p:cNvCxnSpPr>
          <p:nvPr/>
        </p:nvCxnSpPr>
        <p:spPr>
          <a:xfrm rot="16200000" flipV="1">
            <a:off x="6723755" y="2007505"/>
            <a:ext cx="890329" cy="356477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22DDE26-E65B-5EED-1E3E-FD06060C4A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006" y="4235056"/>
            <a:ext cx="1752600" cy="533400"/>
          </a:xfrm>
          <a:prstGeom prst="rect">
            <a:avLst/>
          </a:prstGeom>
        </p:spPr>
      </p:pic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DFDA733A-72F4-E4AC-0E97-0DE379154794}"/>
              </a:ext>
            </a:extLst>
          </p:cNvPr>
          <p:cNvSpPr/>
          <p:nvPr/>
        </p:nvSpPr>
        <p:spPr>
          <a:xfrm>
            <a:off x="314390" y="1395792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Emerging exit method? </a:t>
            </a:r>
            <a:endParaRPr lang="en-US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5A6BE439-8271-1BCA-018A-03C41108215D}"/>
              </a:ext>
            </a:extLst>
          </p:cNvPr>
          <p:cNvSpPr txBox="1">
            <a:spLocks/>
          </p:cNvSpPr>
          <p:nvPr/>
        </p:nvSpPr>
        <p:spPr>
          <a:xfrm>
            <a:off x="314391" y="2025744"/>
            <a:ext cx="4797213" cy="13189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Traffic from regular users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Collect </a:t>
            </a:r>
            <a:r>
              <a:rPr lang="en-US" sz="2000" dirty="0" err="1"/>
              <a:t>traces+labels</a:t>
            </a:r>
            <a:r>
              <a:rPr lang="en-US" sz="2000" dirty="0"/>
              <a:t> from exit relay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C6FA74DB-848B-138A-002D-3073842BFA34}"/>
              </a:ext>
            </a:extLst>
          </p:cNvPr>
          <p:cNvSpPr/>
          <p:nvPr/>
        </p:nvSpPr>
        <p:spPr>
          <a:xfrm>
            <a:off x="9027588" y="1348634"/>
            <a:ext cx="4497545" cy="522015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Problems:</a:t>
            </a:r>
            <a:endParaRPr lang="en-US" dirty="0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DBA3E9-5A47-3EDC-8116-C9EA086EFFB4}"/>
              </a:ext>
            </a:extLst>
          </p:cNvPr>
          <p:cNvSpPr txBox="1">
            <a:spLocks/>
          </p:cNvSpPr>
          <p:nvPr/>
        </p:nvSpPr>
        <p:spPr>
          <a:xfrm>
            <a:off x="9039336" y="1966498"/>
            <a:ext cx="4797213" cy="17670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Training data is collected on </a:t>
            </a:r>
            <a:r>
              <a:rPr lang="en-US" sz="2000" i="1" dirty="0"/>
              <a:t>exit</a:t>
            </a:r>
            <a:r>
              <a:rPr lang="en-US" sz="2000" dirty="0"/>
              <a:t>, but testing must be done on </a:t>
            </a:r>
            <a:r>
              <a:rPr lang="en-US" sz="2000" i="1" dirty="0"/>
              <a:t>entry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000" dirty="0"/>
              <a:t>Trace “distortion” reduces performance by 5-18% [Cherubin’22]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B7EFB3-144C-BCDD-9D02-D580991A4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2138" y="4501756"/>
            <a:ext cx="1493362" cy="161652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D6132A5B-7A62-B0F9-D3B4-C9B43CF9A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9D035-D7C5-E1BF-1938-55B50289B9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746" y="4135974"/>
            <a:ext cx="1346200" cy="2057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B49158-9723-5DC3-8C34-424F94DC6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85754" y="5281492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8FFC9-D2C7-C3B2-8E22-15C3405B5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F3BE6-C63A-0C3E-6B98-0EDFA7E1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750E1-5023-6DB7-DF2F-B64121D6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92BB900-9AE4-700D-709B-D20834D4456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772" y="1564678"/>
            <a:ext cx="12530051" cy="5257800"/>
          </a:xfrm>
        </p:spPr>
        <p:txBody>
          <a:bodyPr/>
          <a:lstStyle/>
          <a:p>
            <a:r>
              <a:rPr lang="en-US" dirty="0"/>
              <a:t>Research Question: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we mitigate trace distortion so that we can utilize real-world traces to better estimate the threat of WF against Tor?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4F9927-EDC9-FF78-DD4C-4B938530EB85}"/>
              </a:ext>
            </a:extLst>
          </p:cNvPr>
          <p:cNvGrpSpPr/>
          <p:nvPr/>
        </p:nvGrpSpPr>
        <p:grpSpPr>
          <a:xfrm>
            <a:off x="2566721" y="3007476"/>
            <a:ext cx="6775169" cy="1976376"/>
            <a:chOff x="1460670" y="3596081"/>
            <a:chExt cx="11201603" cy="32676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C67354-CD3B-D20F-BDF0-1FFEE9D85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287" y="3596081"/>
              <a:ext cx="5837628" cy="3267606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5C02EC-6697-EBE3-835E-EBAA0ADE2A8A}"/>
                </a:ext>
              </a:extLst>
            </p:cNvPr>
            <p:cNvCxnSpPr/>
            <p:nvPr/>
          </p:nvCxnSpPr>
          <p:spPr>
            <a:xfrm>
              <a:off x="2800325" y="5576361"/>
              <a:ext cx="2231095" cy="349955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389467-664D-9E81-FF48-3E356FD16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073" y="4712885"/>
              <a:ext cx="1358725" cy="102100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80528E-14C6-0DCC-49D1-AFD8495C2EE7}"/>
                </a:ext>
              </a:extLst>
            </p:cNvPr>
            <p:cNvCxnSpPr>
              <a:cxnSpLocks/>
            </p:cNvCxnSpPr>
            <p:nvPr/>
          </p:nvCxnSpPr>
          <p:spPr>
            <a:xfrm>
              <a:off x="6867451" y="4774172"/>
              <a:ext cx="1563155" cy="1071694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C6FCF1-1C0B-CA84-B8E8-CAF9F73EA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2102" y="5458936"/>
              <a:ext cx="2859140" cy="3306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2F0915-0D11-B65A-0894-735B25D97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810" y="4712885"/>
              <a:ext cx="1326312" cy="149210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6DE35D3-8112-301E-D0DC-B570F0C26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35877" y="4306012"/>
              <a:ext cx="1526396" cy="18477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2A0E0DD-F32A-4502-4C18-49B4A9C51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4945" y="3667866"/>
              <a:ext cx="1326312" cy="149210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76FE63B-777F-C222-B3EE-5083E6DA7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5006" y="4235056"/>
              <a:ext cx="1752600" cy="53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F61235-5D28-C70B-B28C-CCE2703BC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0670" y="4135974"/>
              <a:ext cx="1346200" cy="2057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FB9C4CC-D9A5-6187-03FB-86BEBED3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32138" y="4501756"/>
              <a:ext cx="1493362" cy="1616526"/>
            </a:xfrm>
            <a:prstGeom prst="rect">
              <a:avLst/>
            </a:prstGeom>
          </p:spPr>
        </p:pic>
      </p:grp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D6F5CE59-AA47-5F43-6DFE-82705EE1C76A}"/>
              </a:ext>
            </a:extLst>
          </p:cNvPr>
          <p:cNvSpPr/>
          <p:nvPr/>
        </p:nvSpPr>
        <p:spPr>
          <a:xfrm>
            <a:off x="501366" y="3226828"/>
            <a:ext cx="1612657" cy="154328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Training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AA3A3D-5139-1B7B-0435-80B2172709A5}"/>
              </a:ext>
            </a:extLst>
          </p:cNvPr>
          <p:cNvGrpSpPr/>
          <p:nvPr/>
        </p:nvGrpSpPr>
        <p:grpSpPr>
          <a:xfrm>
            <a:off x="2777191" y="5359578"/>
            <a:ext cx="6775169" cy="1976376"/>
            <a:chOff x="4655936" y="5246426"/>
            <a:chExt cx="6775169" cy="197637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4A7D9D2-89A6-7551-308E-12AA86126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633" y="5246426"/>
              <a:ext cx="3530826" cy="1976376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FAF20F-2C5E-4D4E-95F3-1EBF5917B038}"/>
                </a:ext>
              </a:extLst>
            </p:cNvPr>
            <p:cNvCxnSpPr/>
            <p:nvPr/>
          </p:nvCxnSpPr>
          <p:spPr>
            <a:xfrm>
              <a:off x="5466212" y="6444177"/>
              <a:ext cx="1349454" cy="211666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7D3ED4-1517-0E9F-D4AA-9B977879C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642" y="5921913"/>
              <a:ext cx="821810" cy="617541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AC17D6-0314-EBD2-E0EA-2275E8152AFA}"/>
                </a:ext>
              </a:extLst>
            </p:cNvPr>
            <p:cNvCxnSpPr>
              <a:cxnSpLocks/>
            </p:cNvCxnSpPr>
            <p:nvPr/>
          </p:nvCxnSpPr>
          <p:spPr>
            <a:xfrm>
              <a:off x="7926169" y="5958982"/>
              <a:ext cx="945457" cy="648202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FF2A3E3-4FF1-B53A-CF6A-029DF3D7C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5596" y="6373154"/>
              <a:ext cx="1729320" cy="1999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1BA91E7-3471-D93B-6467-47DF499C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845" y="5921913"/>
              <a:ext cx="802206" cy="90248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02FD605-288F-469C-6615-E324E144C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7881" y="5675820"/>
              <a:ext cx="923224" cy="111758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FC89AEC-42D4-B704-7D41-6672B55F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5944" y="5289844"/>
              <a:ext cx="802206" cy="90248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71F02E0-506B-7251-B807-6A0D3015F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55936" y="5572974"/>
              <a:ext cx="814235" cy="1244396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ED5CA67-7513-BB40-74F1-B0AF4C3B2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47435" y="5584200"/>
              <a:ext cx="1060041" cy="3226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B84872F-2C70-BD70-8E78-D742CEF42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5207" y="5890925"/>
              <a:ext cx="802206" cy="902482"/>
            </a:xfrm>
            <a:prstGeom prst="rect">
              <a:avLst/>
            </a:prstGeom>
          </p:spPr>
        </p:pic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A530929C-7B18-FE3E-A077-A49AF1A5A2A9}"/>
              </a:ext>
            </a:extLst>
          </p:cNvPr>
          <p:cNvCxnSpPr>
            <a:cxnSpLocks/>
            <a:stCxn id="56" idx="3"/>
            <a:endCxn id="31" idx="3"/>
          </p:cNvCxnSpPr>
          <p:nvPr/>
        </p:nvCxnSpPr>
        <p:spPr>
          <a:xfrm flipV="1">
            <a:off x="4828731" y="3555264"/>
            <a:ext cx="2798641" cy="2303399"/>
          </a:xfrm>
          <a:prstGeom prst="bentConnector3">
            <a:avLst>
              <a:gd name="adj1" fmla="val 196423"/>
            </a:avLst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88BE94B-664E-12F3-8F5C-D5C4D1EBA9B9}"/>
              </a:ext>
            </a:extLst>
          </p:cNvPr>
          <p:cNvSpPr txBox="1"/>
          <p:nvPr/>
        </p:nvSpPr>
        <p:spPr>
          <a:xfrm>
            <a:off x="10291763" y="3998469"/>
            <a:ext cx="258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Mitigate distortion</a:t>
            </a:r>
            <a:br>
              <a:rPr lang="en-US" sz="2000" dirty="0"/>
            </a:br>
            <a:r>
              <a:rPr lang="en-US" sz="2000" dirty="0"/>
              <a:t>between traces from</a:t>
            </a:r>
          </a:p>
          <a:p>
            <a:pPr algn="ctr"/>
            <a:r>
              <a:rPr lang="en-US" sz="2000" dirty="0"/>
              <a:t>entry and exit </a:t>
            </a:r>
          </a:p>
          <a:p>
            <a:pPr algn="ctr"/>
            <a:r>
              <a:rPr lang="en-US" sz="2000" dirty="0"/>
              <a:t>positions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8D128C3F-99A4-DD80-912E-BDE57871A005}"/>
              </a:ext>
            </a:extLst>
          </p:cNvPr>
          <p:cNvSpPr/>
          <p:nvPr/>
        </p:nvSpPr>
        <p:spPr>
          <a:xfrm>
            <a:off x="508685" y="5416581"/>
            <a:ext cx="1612657" cy="1543283"/>
          </a:xfrm>
          <a:prstGeom prst="wedgeRoundRectCallout">
            <a:avLst>
              <a:gd name="adj1" fmla="val -19665"/>
              <a:gd name="adj2" fmla="val 4975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2800" dirty="0"/>
              <a:t>Testing</a:t>
            </a:r>
            <a:endParaRPr lang="en-US" dirty="0"/>
          </a:p>
        </p:txBody>
      </p:sp>
      <p:sp>
        <p:nvSpPr>
          <p:cNvPr id="72" name="Slide Number Placeholder 1">
            <a:extLst>
              <a:ext uri="{FF2B5EF4-FFF2-40B4-BE49-F238E27FC236}">
                <a16:creationId xmlns:a16="http://schemas.microsoft.com/office/drawing/2014/main" id="{637AE26D-001B-D128-8C42-74F1DFAB2B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52825" y="7203864"/>
            <a:ext cx="5505299" cy="413808"/>
          </a:xfrm>
        </p:spPr>
        <p:txBody>
          <a:bodyPr/>
          <a:lstStyle/>
          <a:p>
            <a:r>
              <a:rPr lang="en-US" dirty="0"/>
              <a:t>Repositioning Real-World Website Fingerprinting on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66086-A354-81EB-21E9-FD0C9AB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166" y="4057902"/>
            <a:ext cx="501025" cy="50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BA09F-A2F1-ACB7-0BFB-9C92F963B9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5449" y="6134872"/>
            <a:ext cx="887160" cy="8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27959</TotalTime>
  <Words>1930</Words>
  <Application>Microsoft Macintosh PowerPoint</Application>
  <PresentationFormat>Custom</PresentationFormat>
  <Paragraphs>379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Repositioning Real-World Website Fingerprinting on Tor</vt:lpstr>
      <vt:lpstr>Anonymous Communication with Tor</vt:lpstr>
      <vt:lpstr>Website Fingerprinting (WF) Threat Model</vt:lpstr>
      <vt:lpstr>How Might an Adversary Train its ML Models?</vt:lpstr>
      <vt:lpstr>How Might an Adversary Train its ML Models?</vt:lpstr>
      <vt:lpstr>How Might an Adversary Train its ML Models?</vt:lpstr>
      <vt:lpstr>How Might an Adversary Train its ML Models?</vt:lpstr>
      <vt:lpstr>How Might an Adversary Train its ML Models?</vt:lpstr>
      <vt:lpstr>Research Direction</vt:lpstr>
      <vt:lpstr>Outline</vt:lpstr>
      <vt:lpstr>Cell Trace Transduction</vt:lpstr>
      <vt:lpstr>Cell Trace Transduction</vt:lpstr>
      <vt:lpstr>Retracer: A Cell Trace Transducer</vt:lpstr>
      <vt:lpstr>Retracer: A Cell Trace Transducer</vt:lpstr>
      <vt:lpstr>Outline</vt:lpstr>
      <vt:lpstr>Retracer Evaluation Plan</vt:lpstr>
      <vt:lpstr>Collecting datasets for Retracer evaluation</vt:lpstr>
      <vt:lpstr>Retracer Evaluation Methodology</vt:lpstr>
      <vt:lpstr>Retracer Evaluation Results</vt:lpstr>
      <vt:lpstr>Retracer Evaluation Results</vt:lpstr>
      <vt:lpstr>Outline</vt:lpstr>
      <vt:lpstr>Real-World Evaluation Goals</vt:lpstr>
      <vt:lpstr>Methodology Considering Genuine Tor Traces</vt:lpstr>
      <vt:lpstr>Methodology Considering Genuine Tor Traces</vt:lpstr>
      <vt:lpstr>WF Performance when Testing on Entry Traces</vt:lpstr>
      <vt:lpstr>WF Performance when Testing on Entry Traces</vt:lpstr>
      <vt:lpstr>WF Performance when Testing on Entry Traces</vt:lpstr>
      <vt:lpstr>WF Performance when Testing on Entry Traces</vt:lpstr>
      <vt:lpstr>Synthetic Datasets Overestimate WF Performance</vt:lpstr>
      <vt:lpstr>Synthetic Datasets Overestimate WF Performance</vt:lpstr>
      <vt:lpstr>What are the important features for performance?</vt:lpstr>
      <vt:lpstr>Repositioning Real-World Website Fingerprinting on Tor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Jansen, R G (Rob) CIV USN NRL WASHINGTON DC (USA)</cp:lastModifiedBy>
  <cp:revision>494</cp:revision>
  <cp:lastPrinted>2023-07-07T16:29:42Z</cp:lastPrinted>
  <dcterms:created xsi:type="dcterms:W3CDTF">2019-08-12T02:39:41Z</dcterms:created>
  <dcterms:modified xsi:type="dcterms:W3CDTF">2024-10-11T01:25:33Z</dcterms:modified>
  <cp:category/>
</cp:coreProperties>
</file>