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64" r:id="rId2"/>
    <p:sldId id="376" r:id="rId3"/>
    <p:sldId id="435" r:id="rId4"/>
    <p:sldId id="432" r:id="rId5"/>
    <p:sldId id="433" r:id="rId6"/>
    <p:sldId id="434" r:id="rId7"/>
    <p:sldId id="393" r:id="rId8"/>
    <p:sldId id="392" r:id="rId9"/>
    <p:sldId id="382" r:id="rId10"/>
    <p:sldId id="383" r:id="rId11"/>
    <p:sldId id="431" r:id="rId12"/>
    <p:sldId id="399" r:id="rId13"/>
    <p:sldId id="400" r:id="rId14"/>
    <p:sldId id="423" r:id="rId15"/>
    <p:sldId id="428" r:id="rId16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57F8"/>
    <a:srgbClr val="0B3AF5"/>
    <a:srgbClr val="0A3AFF"/>
    <a:srgbClr val="0917F2"/>
    <a:srgbClr val="205AB2"/>
    <a:srgbClr val="1F5188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201" autoAdjust="0"/>
    <p:restoredTop sz="94660" autoAdjust="0"/>
  </p:normalViewPr>
  <p:slideViewPr>
    <p:cSldViewPr snapToGrid="0">
      <p:cViewPr varScale="1">
        <p:scale>
          <a:sx n="90" d="100"/>
          <a:sy n="90" d="100"/>
        </p:scale>
        <p:origin x="1328" y="20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5/14/18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 hasCustomPrompt="1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1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6172200" y="7203864"/>
            <a:ext cx="3406140" cy="416136"/>
          </a:xfrm>
        </p:spPr>
        <p:txBody>
          <a:bodyPr/>
          <a:lstStyle/>
          <a:p>
            <a:r>
              <a:rPr lang="en-US" dirty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Autofit/>
          </a:bodyPr>
          <a:lstStyle>
            <a:lvl1pPr>
              <a:defRPr sz="3600" b="1" baseline="0">
                <a:solidFill>
                  <a:srgbClr val="FABE0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1"/>
            <a:r>
              <a:rPr lang="en-US" dirty="0"/>
              <a:t>First level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 baseline="0">
          <a:solidFill>
            <a:srgbClr val="0957F8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86247"/>
            <a:ext cx="9029700" cy="2743200"/>
          </a:xfrm>
        </p:spPr>
        <p:txBody>
          <a:bodyPr/>
          <a:lstStyle/>
          <a:p>
            <a:r>
              <a:rPr lang="en-US" dirty="0"/>
              <a:t>Shadow: </a:t>
            </a:r>
            <a:br>
              <a:rPr lang="en-US" dirty="0"/>
            </a:br>
            <a:r>
              <a:rPr lang="en-US" dirty="0"/>
              <a:t>Scalable and Deterministic Network Experimentation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/>
              <a:t>Dr. Rob Jansen</a:t>
            </a:r>
          </a:p>
          <a:p>
            <a:r>
              <a:rPr lang="en-US" dirty="0"/>
              <a:t>U.S. Naval Research Laboratory</a:t>
            </a:r>
          </a:p>
          <a:p>
            <a:r>
              <a:rPr lang="en-US" dirty="0"/>
              <a:t>Center for High Assurance Computer Systems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4421275" y="6343651"/>
            <a:ext cx="5179926" cy="1123950"/>
          </a:xfrm>
        </p:spPr>
        <p:txBody>
          <a:bodyPr>
            <a:normAutofit/>
          </a:bodyPr>
          <a:lstStyle/>
          <a:p>
            <a:r>
              <a:rPr lang="en-US" b="0" dirty="0"/>
              <a:t>Cybersecurity Experimentation of the Future</a:t>
            </a:r>
            <a:br>
              <a:rPr lang="en-US" b="0" dirty="0"/>
            </a:br>
            <a:r>
              <a:rPr lang="en-US" b="0" dirty="0"/>
              <a:t>Community Engagement Event</a:t>
            </a:r>
          </a:p>
          <a:p>
            <a:r>
              <a:rPr lang="en-US" b="0" dirty="0"/>
              <a:t>Marina Del Rey, CA</a:t>
            </a:r>
          </a:p>
          <a:p>
            <a:r>
              <a:rPr lang="en-US" b="0" dirty="0"/>
              <a:t>May 15</a:t>
            </a:r>
            <a:r>
              <a:rPr lang="en-US" b="0" baseline="30000" dirty="0"/>
              <a:t>th</a:t>
            </a:r>
            <a:r>
              <a:rPr lang="en-US" b="0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Shadow?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Deterministic, parallel discrete-event network simulator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Directly executes apps as plug-ins (e.g., Tor, Bitcoin)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Models routing, latency, bandwidth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Simulates time, CPU, OS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TCP/UDP, sockets, queuing, threading</a:t>
            </a:r>
          </a:p>
          <a:p>
            <a:pPr marL="457200" lvl="1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Emulates POSIX C API on Linux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pic>
        <p:nvPicPr>
          <p:cNvPr id="13" name="Content Placeholder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77" y="4426772"/>
            <a:ext cx="3672123" cy="268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18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2612571" y="1524000"/>
            <a:ext cx="7053943" cy="5733142"/>
          </a:xfrm>
          <a:custGeom>
            <a:avLst/>
            <a:gdLst>
              <a:gd name="connsiteX0" fmla="*/ 0 w 7097485"/>
              <a:gd name="connsiteY0" fmla="*/ 0 h 5544457"/>
              <a:gd name="connsiteX1" fmla="*/ 7097485 w 7097485"/>
              <a:gd name="connsiteY1" fmla="*/ 0 h 5544457"/>
              <a:gd name="connsiteX2" fmla="*/ 7097485 w 7097485"/>
              <a:gd name="connsiteY2" fmla="*/ 5544457 h 5544457"/>
              <a:gd name="connsiteX3" fmla="*/ 43542 w 7097485"/>
              <a:gd name="connsiteY3" fmla="*/ 5544457 h 5544457"/>
              <a:gd name="connsiteX4" fmla="*/ 43542 w 7097485"/>
              <a:gd name="connsiteY4" fmla="*/ 3846285 h 5544457"/>
              <a:gd name="connsiteX5" fmla="*/ 4630057 w 7097485"/>
              <a:gd name="connsiteY5" fmla="*/ 3846285 h 5544457"/>
              <a:gd name="connsiteX6" fmla="*/ 4630057 w 7097485"/>
              <a:gd name="connsiteY6" fmla="*/ 3556000 h 5544457"/>
              <a:gd name="connsiteX7" fmla="*/ 58057 w 7097485"/>
              <a:gd name="connsiteY7" fmla="*/ 3556000 h 5544457"/>
              <a:gd name="connsiteX8" fmla="*/ 58057 w 7097485"/>
              <a:gd name="connsiteY8" fmla="*/ 2017485 h 5544457"/>
              <a:gd name="connsiteX9" fmla="*/ 4630057 w 7097485"/>
              <a:gd name="connsiteY9" fmla="*/ 2017485 h 5544457"/>
              <a:gd name="connsiteX10" fmla="*/ 4630057 w 7097485"/>
              <a:gd name="connsiteY10" fmla="*/ 1640114 h 5544457"/>
              <a:gd name="connsiteX11" fmla="*/ 58057 w 7097485"/>
              <a:gd name="connsiteY11" fmla="*/ 1640114 h 5544457"/>
              <a:gd name="connsiteX12" fmla="*/ 0 w 7097485"/>
              <a:gd name="connsiteY12" fmla="*/ 0 h 5544457"/>
              <a:gd name="connsiteX0" fmla="*/ 29030 w 7053943"/>
              <a:gd name="connsiteY0" fmla="*/ 14514 h 5544457"/>
              <a:gd name="connsiteX1" fmla="*/ 7053943 w 7053943"/>
              <a:gd name="connsiteY1" fmla="*/ 0 h 5544457"/>
              <a:gd name="connsiteX2" fmla="*/ 7053943 w 7053943"/>
              <a:gd name="connsiteY2" fmla="*/ 5544457 h 5544457"/>
              <a:gd name="connsiteX3" fmla="*/ 0 w 7053943"/>
              <a:gd name="connsiteY3" fmla="*/ 5544457 h 5544457"/>
              <a:gd name="connsiteX4" fmla="*/ 0 w 7053943"/>
              <a:gd name="connsiteY4" fmla="*/ 3846285 h 5544457"/>
              <a:gd name="connsiteX5" fmla="*/ 4586515 w 7053943"/>
              <a:gd name="connsiteY5" fmla="*/ 3846285 h 5544457"/>
              <a:gd name="connsiteX6" fmla="*/ 4586515 w 7053943"/>
              <a:gd name="connsiteY6" fmla="*/ 3556000 h 5544457"/>
              <a:gd name="connsiteX7" fmla="*/ 14515 w 7053943"/>
              <a:gd name="connsiteY7" fmla="*/ 3556000 h 5544457"/>
              <a:gd name="connsiteX8" fmla="*/ 14515 w 7053943"/>
              <a:gd name="connsiteY8" fmla="*/ 2017485 h 5544457"/>
              <a:gd name="connsiteX9" fmla="*/ 4586515 w 7053943"/>
              <a:gd name="connsiteY9" fmla="*/ 2017485 h 5544457"/>
              <a:gd name="connsiteX10" fmla="*/ 4586515 w 7053943"/>
              <a:gd name="connsiteY10" fmla="*/ 1640114 h 5544457"/>
              <a:gd name="connsiteX11" fmla="*/ 14515 w 7053943"/>
              <a:gd name="connsiteY11" fmla="*/ 1640114 h 5544457"/>
              <a:gd name="connsiteX12" fmla="*/ 29030 w 7053943"/>
              <a:gd name="connsiteY12" fmla="*/ 14514 h 5544457"/>
              <a:gd name="connsiteX0" fmla="*/ 14515 w 7053943"/>
              <a:gd name="connsiteY0" fmla="*/ 14514 h 5544457"/>
              <a:gd name="connsiteX1" fmla="*/ 7053943 w 7053943"/>
              <a:gd name="connsiteY1" fmla="*/ 0 h 5544457"/>
              <a:gd name="connsiteX2" fmla="*/ 7053943 w 7053943"/>
              <a:gd name="connsiteY2" fmla="*/ 5544457 h 5544457"/>
              <a:gd name="connsiteX3" fmla="*/ 0 w 7053943"/>
              <a:gd name="connsiteY3" fmla="*/ 5544457 h 5544457"/>
              <a:gd name="connsiteX4" fmla="*/ 0 w 7053943"/>
              <a:gd name="connsiteY4" fmla="*/ 3846285 h 5544457"/>
              <a:gd name="connsiteX5" fmla="*/ 4586515 w 7053943"/>
              <a:gd name="connsiteY5" fmla="*/ 3846285 h 5544457"/>
              <a:gd name="connsiteX6" fmla="*/ 4586515 w 7053943"/>
              <a:gd name="connsiteY6" fmla="*/ 3556000 h 5544457"/>
              <a:gd name="connsiteX7" fmla="*/ 14515 w 7053943"/>
              <a:gd name="connsiteY7" fmla="*/ 3556000 h 5544457"/>
              <a:gd name="connsiteX8" fmla="*/ 14515 w 7053943"/>
              <a:gd name="connsiteY8" fmla="*/ 2017485 h 5544457"/>
              <a:gd name="connsiteX9" fmla="*/ 4586515 w 7053943"/>
              <a:gd name="connsiteY9" fmla="*/ 2017485 h 5544457"/>
              <a:gd name="connsiteX10" fmla="*/ 4586515 w 7053943"/>
              <a:gd name="connsiteY10" fmla="*/ 1640114 h 5544457"/>
              <a:gd name="connsiteX11" fmla="*/ 14515 w 7053943"/>
              <a:gd name="connsiteY11" fmla="*/ 1640114 h 5544457"/>
              <a:gd name="connsiteX12" fmla="*/ 14515 w 7053943"/>
              <a:gd name="connsiteY12" fmla="*/ 14514 h 5544457"/>
              <a:gd name="connsiteX0" fmla="*/ 29029 w 7053943"/>
              <a:gd name="connsiteY0" fmla="*/ 0 h 5718628"/>
              <a:gd name="connsiteX1" fmla="*/ 7053943 w 7053943"/>
              <a:gd name="connsiteY1" fmla="*/ 174171 h 5718628"/>
              <a:gd name="connsiteX2" fmla="*/ 7053943 w 7053943"/>
              <a:gd name="connsiteY2" fmla="*/ 5718628 h 5718628"/>
              <a:gd name="connsiteX3" fmla="*/ 0 w 7053943"/>
              <a:gd name="connsiteY3" fmla="*/ 5718628 h 5718628"/>
              <a:gd name="connsiteX4" fmla="*/ 0 w 7053943"/>
              <a:gd name="connsiteY4" fmla="*/ 4020456 h 5718628"/>
              <a:gd name="connsiteX5" fmla="*/ 4586515 w 7053943"/>
              <a:gd name="connsiteY5" fmla="*/ 4020456 h 5718628"/>
              <a:gd name="connsiteX6" fmla="*/ 4586515 w 7053943"/>
              <a:gd name="connsiteY6" fmla="*/ 3730171 h 5718628"/>
              <a:gd name="connsiteX7" fmla="*/ 14515 w 7053943"/>
              <a:gd name="connsiteY7" fmla="*/ 3730171 h 5718628"/>
              <a:gd name="connsiteX8" fmla="*/ 14515 w 7053943"/>
              <a:gd name="connsiteY8" fmla="*/ 2191656 h 5718628"/>
              <a:gd name="connsiteX9" fmla="*/ 4586515 w 7053943"/>
              <a:gd name="connsiteY9" fmla="*/ 2191656 h 5718628"/>
              <a:gd name="connsiteX10" fmla="*/ 4586515 w 7053943"/>
              <a:gd name="connsiteY10" fmla="*/ 1814285 h 5718628"/>
              <a:gd name="connsiteX11" fmla="*/ 14515 w 7053943"/>
              <a:gd name="connsiteY11" fmla="*/ 1814285 h 5718628"/>
              <a:gd name="connsiteX12" fmla="*/ 29029 w 7053943"/>
              <a:gd name="connsiteY12" fmla="*/ 0 h 5718628"/>
              <a:gd name="connsiteX0" fmla="*/ 29029 w 7053943"/>
              <a:gd name="connsiteY0" fmla="*/ 43543 h 5762171"/>
              <a:gd name="connsiteX1" fmla="*/ 7053943 w 7053943"/>
              <a:gd name="connsiteY1" fmla="*/ 0 h 5762171"/>
              <a:gd name="connsiteX2" fmla="*/ 7053943 w 7053943"/>
              <a:gd name="connsiteY2" fmla="*/ 5762171 h 5762171"/>
              <a:gd name="connsiteX3" fmla="*/ 0 w 7053943"/>
              <a:gd name="connsiteY3" fmla="*/ 5762171 h 5762171"/>
              <a:gd name="connsiteX4" fmla="*/ 0 w 7053943"/>
              <a:gd name="connsiteY4" fmla="*/ 4063999 h 5762171"/>
              <a:gd name="connsiteX5" fmla="*/ 4586515 w 7053943"/>
              <a:gd name="connsiteY5" fmla="*/ 4063999 h 5762171"/>
              <a:gd name="connsiteX6" fmla="*/ 4586515 w 7053943"/>
              <a:gd name="connsiteY6" fmla="*/ 3773714 h 5762171"/>
              <a:gd name="connsiteX7" fmla="*/ 14515 w 7053943"/>
              <a:gd name="connsiteY7" fmla="*/ 3773714 h 5762171"/>
              <a:gd name="connsiteX8" fmla="*/ 14515 w 7053943"/>
              <a:gd name="connsiteY8" fmla="*/ 2235199 h 5762171"/>
              <a:gd name="connsiteX9" fmla="*/ 4586515 w 7053943"/>
              <a:gd name="connsiteY9" fmla="*/ 2235199 h 5762171"/>
              <a:gd name="connsiteX10" fmla="*/ 4586515 w 7053943"/>
              <a:gd name="connsiteY10" fmla="*/ 1857828 h 5762171"/>
              <a:gd name="connsiteX11" fmla="*/ 14515 w 7053943"/>
              <a:gd name="connsiteY11" fmla="*/ 1857828 h 5762171"/>
              <a:gd name="connsiteX12" fmla="*/ 29029 w 7053943"/>
              <a:gd name="connsiteY12" fmla="*/ 43543 h 5762171"/>
              <a:gd name="connsiteX0" fmla="*/ 29029 w 7053943"/>
              <a:gd name="connsiteY0" fmla="*/ 14514 h 5733142"/>
              <a:gd name="connsiteX1" fmla="*/ 7053943 w 7053943"/>
              <a:gd name="connsiteY1" fmla="*/ 0 h 5733142"/>
              <a:gd name="connsiteX2" fmla="*/ 7053943 w 7053943"/>
              <a:gd name="connsiteY2" fmla="*/ 5733142 h 5733142"/>
              <a:gd name="connsiteX3" fmla="*/ 0 w 7053943"/>
              <a:gd name="connsiteY3" fmla="*/ 5733142 h 5733142"/>
              <a:gd name="connsiteX4" fmla="*/ 0 w 7053943"/>
              <a:gd name="connsiteY4" fmla="*/ 4034970 h 5733142"/>
              <a:gd name="connsiteX5" fmla="*/ 4586515 w 7053943"/>
              <a:gd name="connsiteY5" fmla="*/ 4034970 h 5733142"/>
              <a:gd name="connsiteX6" fmla="*/ 4586515 w 7053943"/>
              <a:gd name="connsiteY6" fmla="*/ 3744685 h 5733142"/>
              <a:gd name="connsiteX7" fmla="*/ 14515 w 7053943"/>
              <a:gd name="connsiteY7" fmla="*/ 3744685 h 5733142"/>
              <a:gd name="connsiteX8" fmla="*/ 14515 w 7053943"/>
              <a:gd name="connsiteY8" fmla="*/ 2206170 h 5733142"/>
              <a:gd name="connsiteX9" fmla="*/ 4586515 w 7053943"/>
              <a:gd name="connsiteY9" fmla="*/ 2206170 h 5733142"/>
              <a:gd name="connsiteX10" fmla="*/ 4586515 w 7053943"/>
              <a:gd name="connsiteY10" fmla="*/ 1828799 h 5733142"/>
              <a:gd name="connsiteX11" fmla="*/ 14515 w 7053943"/>
              <a:gd name="connsiteY11" fmla="*/ 1828799 h 5733142"/>
              <a:gd name="connsiteX12" fmla="*/ 29029 w 7053943"/>
              <a:gd name="connsiteY12" fmla="*/ 14514 h 5733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053943" h="5733142">
                <a:moveTo>
                  <a:pt x="29029" y="14514"/>
                </a:moveTo>
                <a:lnTo>
                  <a:pt x="7053943" y="0"/>
                </a:lnTo>
                <a:lnTo>
                  <a:pt x="7053943" y="5733142"/>
                </a:lnTo>
                <a:lnTo>
                  <a:pt x="0" y="5733142"/>
                </a:lnTo>
                <a:lnTo>
                  <a:pt x="0" y="4034970"/>
                </a:lnTo>
                <a:lnTo>
                  <a:pt x="4586515" y="4034970"/>
                </a:lnTo>
                <a:lnTo>
                  <a:pt x="4586515" y="3744685"/>
                </a:lnTo>
                <a:lnTo>
                  <a:pt x="14515" y="3744685"/>
                </a:lnTo>
                <a:lnTo>
                  <a:pt x="14515" y="2206170"/>
                </a:lnTo>
                <a:lnTo>
                  <a:pt x="4586515" y="2206170"/>
                </a:lnTo>
                <a:lnTo>
                  <a:pt x="4586515" y="1828799"/>
                </a:lnTo>
                <a:lnTo>
                  <a:pt x="14515" y="1828799"/>
                </a:lnTo>
                <a:lnTo>
                  <a:pt x="29029" y="14514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Shadow Work?</a:t>
            </a:r>
          </a:p>
        </p:txBody>
      </p:sp>
      <p:sp>
        <p:nvSpPr>
          <p:cNvPr id="10" name="Oval 9"/>
          <p:cNvSpPr/>
          <p:nvPr/>
        </p:nvSpPr>
        <p:spPr>
          <a:xfrm>
            <a:off x="3155221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sp>
        <p:nvSpPr>
          <p:cNvPr id="16" name="Oval 15"/>
          <p:cNvSpPr/>
          <p:nvPr/>
        </p:nvSpPr>
        <p:spPr>
          <a:xfrm>
            <a:off x="3155220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sp>
        <p:nvSpPr>
          <p:cNvPr id="17" name="Oval 16"/>
          <p:cNvSpPr/>
          <p:nvPr/>
        </p:nvSpPr>
        <p:spPr>
          <a:xfrm>
            <a:off x="3155220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OS Kernel</a:t>
            </a:r>
          </a:p>
        </p:txBody>
      </p:sp>
      <p:sp>
        <p:nvSpPr>
          <p:cNvPr id="18" name="Oval 17"/>
          <p:cNvSpPr/>
          <p:nvPr/>
        </p:nvSpPr>
        <p:spPr>
          <a:xfrm>
            <a:off x="805539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19" name="Oval 18"/>
          <p:cNvSpPr/>
          <p:nvPr/>
        </p:nvSpPr>
        <p:spPr>
          <a:xfrm>
            <a:off x="805538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0" name="Oval 19"/>
          <p:cNvSpPr/>
          <p:nvPr/>
        </p:nvSpPr>
        <p:spPr>
          <a:xfrm>
            <a:off x="805538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</a:t>
            </a:r>
          </a:p>
        </p:txBody>
      </p:sp>
      <p:sp>
        <p:nvSpPr>
          <p:cNvPr id="21" name="Oval 20"/>
          <p:cNvSpPr/>
          <p:nvPr/>
        </p:nvSpPr>
        <p:spPr>
          <a:xfrm>
            <a:off x="5504902" y="2047965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IP</a:t>
            </a:r>
          </a:p>
        </p:txBody>
      </p:sp>
      <p:sp>
        <p:nvSpPr>
          <p:cNvPr id="22" name="Oval 21"/>
          <p:cNvSpPr/>
          <p:nvPr/>
        </p:nvSpPr>
        <p:spPr>
          <a:xfrm>
            <a:off x="5504901" y="3942141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IP</a:t>
            </a:r>
          </a:p>
        </p:txBody>
      </p:sp>
      <p:sp>
        <p:nvSpPr>
          <p:cNvPr id="23" name="Oval 22"/>
          <p:cNvSpPr/>
          <p:nvPr/>
        </p:nvSpPr>
        <p:spPr>
          <a:xfrm>
            <a:off x="5504901" y="5836317"/>
            <a:ext cx="1199061" cy="1199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TCP IP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854582" y="2047965"/>
            <a:ext cx="1233715" cy="49874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Internet</a:t>
            </a:r>
          </a:p>
        </p:txBody>
      </p:sp>
      <p:cxnSp>
        <p:nvCxnSpPr>
          <p:cNvPr id="27" name="Straight Arrow Connector 26"/>
          <p:cNvCxnSpPr>
            <a:stCxn id="18" idx="6"/>
            <a:endCxn id="10" idx="2"/>
          </p:cNvCxnSpPr>
          <p:nvPr/>
        </p:nvCxnSpPr>
        <p:spPr>
          <a:xfrm>
            <a:off x="2004600" y="264749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004599" y="4525798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4354280" y="2646136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04599" y="643584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35427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35427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703961" y="2644777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724649" y="4524439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724648" y="6419974"/>
            <a:ext cx="1150621" cy="0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567532" y="1551808"/>
            <a:ext cx="504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Shadow - OS emulation and network simulation</a:t>
            </a:r>
          </a:p>
        </p:txBody>
      </p:sp>
    </p:spTree>
    <p:extLst>
      <p:ext uri="{BB962C8B-B14F-4D97-AF65-F5344CB8AC3E}">
        <p14:creationId xmlns:p14="http://schemas.microsoft.com/office/powerpoint/2010/main" val="2868717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Memory Management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021975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77469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Plug-in Data 1</a:t>
            </a:r>
          </a:p>
        </p:txBody>
      </p:sp>
      <p:sp>
        <p:nvSpPr>
          <p:cNvPr id="8" name="Rectangle 7"/>
          <p:cNvSpPr/>
          <p:nvPr/>
        </p:nvSpPr>
        <p:spPr>
          <a:xfrm>
            <a:off x="1277468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Data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85242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1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107403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362897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Plug-in Data 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362896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Data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70670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192831" y="2595281"/>
            <a:ext cx="1775012" cy="44778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448325" y="5190563"/>
            <a:ext cx="1223683" cy="16539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Plug-in Data 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48324" y="3252169"/>
            <a:ext cx="1223683" cy="9991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Data 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56098" y="220151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Namespace 3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7" idx="0"/>
            <a:endCxn id="8" idx="2"/>
          </p:cNvCxnSpPr>
          <p:nvPr/>
        </p:nvCxnSpPr>
        <p:spPr>
          <a:xfrm flipH="1" flipV="1">
            <a:off x="1889310" y="4251286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974735" y="4242094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8080337" y="4251286"/>
            <a:ext cx="1" cy="939277"/>
          </a:xfrm>
          <a:prstGeom prst="straightConnector1">
            <a:avLst/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277468" y="4734371"/>
            <a:ext cx="7394539" cy="4604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Plug-in Code (read-only)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277468" y="2810259"/>
            <a:ext cx="7394539" cy="4604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Library Code (read-only)</a:t>
            </a:r>
          </a:p>
        </p:txBody>
      </p:sp>
      <p:sp>
        <p:nvSpPr>
          <p:cNvPr id="26" name="Content Placeholder 4"/>
          <p:cNvSpPr>
            <a:spLocks noGrp="1"/>
          </p:cNvSpPr>
          <p:nvPr>
            <p:ph idx="13"/>
          </p:nvPr>
        </p:nvSpPr>
        <p:spPr>
          <a:xfrm>
            <a:off x="457200" y="1615267"/>
            <a:ext cx="9121140" cy="5257800"/>
          </a:xfrm>
        </p:spPr>
        <p:txBody>
          <a:bodyPr/>
          <a:lstStyle/>
          <a:p>
            <a:r>
              <a:rPr lang="en-US" dirty="0"/>
              <a:t>Apps loaded in independent namespaces, “copy-on-write”</a:t>
            </a:r>
          </a:p>
        </p:txBody>
      </p:sp>
    </p:spTree>
    <p:extLst>
      <p:ext uri="{BB962C8B-B14F-4D97-AF65-F5344CB8AC3E}">
        <p14:creationId xmlns:p14="http://schemas.microsoft.com/office/powerpoint/2010/main" val="1759279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Execution in a Simulator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199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libc</a:t>
            </a:r>
            <a:r>
              <a:rPr lang="en-US" dirty="0"/>
              <a:t> API</a:t>
            </a:r>
            <a:br>
              <a:rPr lang="en-US" dirty="0"/>
            </a:br>
            <a:r>
              <a:rPr lang="en-US" dirty="0"/>
              <a:t>(send, write, etc.)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198" y="4225843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Function Interposition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198" y="2938903"/>
            <a:ext cx="85926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Shadow – Simulated Linux Kernel Libraries and Network Transport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366682" y="2467784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1053353" y="4953603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48871" y="3666663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487272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3487271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libc</a:t>
            </a:r>
            <a:r>
              <a:rPr lang="en-US" dirty="0"/>
              <a:t> API</a:t>
            </a:r>
          </a:p>
          <a:p>
            <a:pPr algn="ctr"/>
            <a:r>
              <a:rPr lang="en-US" dirty="0"/>
              <a:t>(send, write, etc.)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6517344" y="6293224"/>
            <a:ext cx="2433917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6517343" y="551278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libc</a:t>
            </a:r>
            <a:r>
              <a:rPr lang="en-US" dirty="0"/>
              <a:t> API</a:t>
            </a:r>
          </a:p>
          <a:p>
            <a:pPr algn="ctr"/>
            <a:r>
              <a:rPr lang="en-US" dirty="0"/>
              <a:t>(send, write, etc.)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523131" y="4225843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Function Interposition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32615" y="2467784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4119286" y="4953603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114804" y="3666663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6517343" y="4230119"/>
            <a:ext cx="1506071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Function Interposition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V="1">
            <a:off x="8426827" y="2472060"/>
            <a:ext cx="0" cy="30450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113498" y="4957879"/>
            <a:ext cx="0" cy="55918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7109016" y="3670939"/>
            <a:ext cx="0" cy="559181"/>
          </a:xfrm>
          <a:prstGeom prst="straightConnector1">
            <a:avLst/>
          </a:prstGeom>
          <a:ln w="508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457198" y="1755823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487271" y="1756524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517343" y="1755823"/>
            <a:ext cx="2433918" cy="727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3"/>
                </a:solidFill>
              </a:rPr>
              <a:t>libc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70090" y="1333811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1910" y="1339636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930235" y="132749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Namespace 3</a:t>
            </a:r>
          </a:p>
        </p:txBody>
      </p:sp>
    </p:spTree>
    <p:extLst>
      <p:ext uri="{BB962C8B-B14F-4D97-AF65-F5344CB8AC3E}">
        <p14:creationId xmlns:p14="http://schemas.microsoft.com/office/powerpoint/2010/main" val="199133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Uses Cases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Tor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Latency and throughput correlation attacks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Denial of Service attacks (sockets, RAM, bandwidth)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Changes to path selection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Traffic admission control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Traffic scheduling and prioritization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Network load balancing algorithms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Process RAM consumption and optimization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Network and memory attacks in Bitcoin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Distributed secure multiparty computation algorithms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Software debugging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161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Rob Jansen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  <a:p>
            <a:r>
              <a:rPr lang="en-US" dirty="0" err="1"/>
              <a:t>rob.g.jansen@nrl.navy.mil</a:t>
            </a:r>
            <a:endParaRPr lang="en-US" dirty="0"/>
          </a:p>
          <a:p>
            <a:r>
              <a:rPr lang="en-US" dirty="0" err="1"/>
              <a:t>robgjansen.com</a:t>
            </a:r>
            <a:r>
              <a:rPr lang="en-US" dirty="0"/>
              <a:t>, @</a:t>
            </a:r>
            <a:r>
              <a:rPr lang="en-US" dirty="0" err="1"/>
              <a:t>robgjansen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Shadow Simulator</a:t>
            </a:r>
          </a:p>
          <a:p>
            <a:r>
              <a:rPr lang="en-US" dirty="0" err="1"/>
              <a:t>shadow.github.io</a:t>
            </a:r>
            <a:endParaRPr lang="en-US" dirty="0"/>
          </a:p>
          <a:p>
            <a:r>
              <a:rPr lang="en-US" dirty="0" err="1"/>
              <a:t>github.com</a:t>
            </a:r>
            <a:r>
              <a:rPr lang="en-US" dirty="0"/>
              <a:t>/shadow</a:t>
            </a:r>
          </a:p>
        </p:txBody>
      </p:sp>
    </p:spTree>
    <p:extLst>
      <p:ext uri="{BB962C8B-B14F-4D97-AF65-F5344CB8AC3E}">
        <p14:creationId xmlns:p14="http://schemas.microsoft.com/office/powerpoint/2010/main" val="1812379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The most important property of experiments: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>
                <a:solidFill>
                  <a:srgbClr val="0957F8"/>
                </a:solidFill>
              </a:rPr>
              <a:t>Experimental control</a:t>
            </a:r>
            <a:r>
              <a:rPr lang="en-US" dirty="0"/>
              <a:t> – isolate important factors</a:t>
            </a:r>
            <a:endParaRPr lang="en-US" dirty="0">
              <a:solidFill>
                <a:srgbClr val="0957F8"/>
              </a:solidFill>
            </a:endParaRP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Easily achievable with </a:t>
            </a:r>
            <a:r>
              <a:rPr lang="en-US" dirty="0">
                <a:solidFill>
                  <a:srgbClr val="0957F8"/>
                </a:solidFill>
              </a:rPr>
              <a:t>deterministic</a:t>
            </a:r>
            <a:r>
              <a:rPr lang="en-US" dirty="0"/>
              <a:t> experimentation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Determinism yields repeatable / reproducible experiments</a:t>
            </a:r>
          </a:p>
          <a:p>
            <a:pPr marL="919163" lvl="2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Requirements for large distributed systems (e.g., Tor)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>
                <a:solidFill>
                  <a:srgbClr val="0957F8"/>
                </a:solidFill>
              </a:rPr>
              <a:t>Realistic </a:t>
            </a:r>
            <a:r>
              <a:rPr lang="en-US" dirty="0"/>
              <a:t>– execute system software (not an abstraction)</a:t>
            </a:r>
            <a:endParaRPr lang="en-US" dirty="0">
              <a:solidFill>
                <a:srgbClr val="0957F8"/>
              </a:solidFill>
            </a:endParaRPr>
          </a:p>
          <a:p>
            <a:pPr marL="919163" lvl="2" indent="-457200">
              <a:buFont typeface="Arial" charset="0"/>
              <a:buChar char="•"/>
            </a:pPr>
            <a:r>
              <a:rPr lang="en-US" dirty="0">
                <a:solidFill>
                  <a:srgbClr val="0957F8"/>
                </a:solidFill>
              </a:rPr>
              <a:t>Scalable</a:t>
            </a:r>
            <a:r>
              <a:rPr lang="en-US" dirty="0"/>
              <a:t> – can run studied system at scale</a:t>
            </a:r>
            <a:endParaRPr lang="en-US" dirty="0">
              <a:solidFill>
                <a:srgbClr val="0957F8"/>
              </a:solidFill>
            </a:endParaRPr>
          </a:p>
          <a:p>
            <a:pPr marL="457200" indent="-457200">
              <a:buFont typeface="Arial" charset="0"/>
              <a:buChar char="•"/>
            </a:pP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Shadow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dirty="0"/>
              <a:t>Network simulator with above design goals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Science of Cybersecurity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2B91CDE1-610F-6A41-A2CD-97485E94C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443" y="4977657"/>
            <a:ext cx="2793864" cy="20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118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1617677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Tor: a censorship resistant, privacy-enhancing anonymous communication system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9381" y="3128757"/>
            <a:ext cx="8943219" cy="2925907"/>
            <a:chOff x="338960" y="1341971"/>
            <a:chExt cx="8943219" cy="2925907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29" name="Picture 2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30" name="Group 29"/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50" name="Cloud 49"/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 descr="Tor_project_logo_hq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31" name="Picture 3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32" name="Picture 3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34" name="Picture 3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2" name="Picture 4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3" name="Picture 4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8" name="Picture 47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9" name="Picture 48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52" name="TextBox 51"/>
          <p:cNvSpPr txBox="1"/>
          <p:nvPr/>
        </p:nvSpPr>
        <p:spPr>
          <a:xfrm>
            <a:off x="3243478" y="6053889"/>
            <a:ext cx="2999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~6500 Relays, 100 </a:t>
            </a:r>
            <a:r>
              <a:rPr lang="en-US" dirty="0" err="1"/>
              <a:t>Gbit</a:t>
            </a:r>
            <a:r>
              <a:rPr lang="en-US" dirty="0"/>
              <a:t>/s</a:t>
            </a:r>
          </a:p>
          <a:p>
            <a:pPr algn="ctr"/>
            <a:r>
              <a:rPr lang="en-US" dirty="0"/>
              <a:t>Estimated ~2 M. Users/Day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metrics.torproject.org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19075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Onion Routing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2" y="1580012"/>
            <a:ext cx="9435802" cy="517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7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A8C734-92BE-A746-BBD5-7DA472DC5D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1B471-8F14-1544-8A38-8E5F2584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E736555-75C6-954B-879D-A82FB025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Experimentation Options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6A696C5-ED1C-CD49-ADC8-A54865FC7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725207"/>
              </p:ext>
            </p:extLst>
          </p:nvPr>
        </p:nvGraphicFramePr>
        <p:xfrm>
          <a:off x="1071557" y="1914400"/>
          <a:ext cx="7843838" cy="4720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53">
                <a:tc>
                  <a:txBody>
                    <a:bodyPr/>
                    <a:lstStyle/>
                    <a:p>
                      <a:r>
                        <a:rPr lang="en-US" sz="2900" dirty="0"/>
                        <a:t>Approach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Notes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Live Network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Target environment, most “realistic”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Lengthy deployment, security risks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104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Testbed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342900" marR="0" indent="-34290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Target OS, uses Internet protocols</a:t>
                      </a:r>
                    </a:p>
                    <a:p>
                      <a:pPr marL="342900" marR="0" indent="-34290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/>
                        <a:t>Requires significant hardware investment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/>
                        <a:t>Emulation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Target OS, uses Internet protocols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Large VM overhead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/>
                        <a:t>Simulation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Deterministic, scalable, decoupled from real time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Abstractions reduce realism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2271277807"/>
                  </a:ext>
                </a:extLst>
              </a:tr>
            </a:tbl>
          </a:graphicData>
        </a:graphic>
      </p:graphicFrame>
      <p:sp>
        <p:nvSpPr>
          <p:cNvPr id="7" name="Down Arrow 6">
            <a:extLst>
              <a:ext uri="{FF2B5EF4-FFF2-40B4-BE49-F238E27FC236}">
                <a16:creationId xmlns:a16="http://schemas.microsoft.com/office/drawing/2014/main" id="{4B78C0D4-9AE5-2948-8EA1-085DCD234A0F}"/>
              </a:ext>
            </a:extLst>
          </p:cNvPr>
          <p:cNvSpPr/>
          <p:nvPr/>
        </p:nvSpPr>
        <p:spPr>
          <a:xfrm>
            <a:off x="8886825" y="2457444"/>
            <a:ext cx="1000125" cy="417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dirty="0"/>
              <a:t>More Control, Scalable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ECF3867-956F-5F4A-9436-D969183C3D10}"/>
              </a:ext>
            </a:extLst>
          </p:cNvPr>
          <p:cNvSpPr/>
          <p:nvPr/>
        </p:nvSpPr>
        <p:spPr>
          <a:xfrm flipV="1">
            <a:off x="85714" y="2457444"/>
            <a:ext cx="1000125" cy="4177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800" dirty="0"/>
              <a:t>More Realistic, Costly</a:t>
            </a:r>
          </a:p>
        </p:txBody>
      </p:sp>
    </p:spTree>
    <p:extLst>
      <p:ext uri="{BB962C8B-B14F-4D97-AF65-F5344CB8AC3E}">
        <p14:creationId xmlns:p14="http://schemas.microsoft.com/office/powerpoint/2010/main" val="2519666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508060" cy="457200"/>
          </a:xfrm>
        </p:spPr>
        <p:txBody>
          <a:bodyPr/>
          <a:lstStyle/>
          <a:p>
            <a:r>
              <a:rPr lang="en-US" dirty="0"/>
              <a:t>Simulation vs. Emulation: Realism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95767"/>
              </p:ext>
            </p:extLst>
          </p:nvPr>
        </p:nvGraphicFramePr>
        <p:xfrm>
          <a:off x="457200" y="1669508"/>
          <a:ext cx="9108260" cy="297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53">
                <a:tc>
                  <a:txBody>
                    <a:bodyPr/>
                    <a:lstStyle/>
                    <a:p>
                      <a:r>
                        <a:rPr lang="en-US" sz="2900" dirty="0"/>
                        <a:t>Simulation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Emulation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Abstracts away most system components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Runs the</a:t>
                      </a:r>
                      <a:r>
                        <a:rPr lang="en-US" sz="2400" baseline="0" dirty="0"/>
                        <a:t> real OS, kernel, protocols, applications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104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Simulator</a:t>
                      </a:r>
                      <a:r>
                        <a:rPr lang="en-US" sz="2400" baseline="0" dirty="0"/>
                        <a:t> is generally only internally consistent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Software</a:t>
                      </a:r>
                      <a:r>
                        <a:rPr lang="en-US" sz="2400" baseline="0" dirty="0"/>
                        <a:t> is interoperable with external components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/>
                        <a:t>Less resource</a:t>
                      </a:r>
                      <a:r>
                        <a:rPr lang="en-US" sz="2400" baseline="0" dirty="0"/>
                        <a:t> intensive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More resource intensive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61" y="5209336"/>
            <a:ext cx="1825494" cy="1825494"/>
          </a:xfrm>
          <a:prstGeom prst="rect">
            <a:avLst/>
          </a:prstGeom>
        </p:spPr>
      </p:pic>
      <p:pic>
        <p:nvPicPr>
          <p:cNvPr id="15" name="Picture 14" descr="si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82" y="5482941"/>
            <a:ext cx="1250410" cy="1494851"/>
          </a:xfrm>
          <a:prstGeom prst="rect">
            <a:avLst/>
          </a:prstGeom>
        </p:spPr>
      </p:pic>
      <p:pic>
        <p:nvPicPr>
          <p:cNvPr id="16" name="Picture 15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93" y="5511586"/>
            <a:ext cx="904131" cy="1395699"/>
          </a:xfrm>
          <a:prstGeom prst="rect">
            <a:avLst/>
          </a:prstGeom>
        </p:spPr>
      </p:pic>
      <p:pic>
        <p:nvPicPr>
          <p:cNvPr id="17" name="Picture 16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93" y="5511585"/>
            <a:ext cx="904131" cy="139569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H="1" flipV="1">
            <a:off x="6064625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6269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203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vs. Emulation: Time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Shadow: Real Applications, Simulated Networks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98003"/>
              </p:ext>
            </p:extLst>
          </p:nvPr>
        </p:nvGraphicFramePr>
        <p:xfrm>
          <a:off x="457200" y="1696402"/>
          <a:ext cx="9108260" cy="33439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0153">
                <a:tc>
                  <a:txBody>
                    <a:bodyPr/>
                    <a:lstStyle/>
                    <a:p>
                      <a:r>
                        <a:rPr lang="en-US" sz="2900" dirty="0"/>
                        <a:t>Simulation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Emulation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“As-fast-as-possible”</a:t>
                      </a:r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Real time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104"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Control over clock, can pause time without</a:t>
                      </a:r>
                      <a:r>
                        <a:rPr lang="en-US" sz="2400" baseline="0" dirty="0"/>
                        <a:t> issue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pPr marL="0" marR="0" indent="0" algn="l" defTabSz="10362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Time must advance in synchrony with wall-clock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153">
                <a:tc>
                  <a:txBody>
                    <a:bodyPr/>
                    <a:lstStyle/>
                    <a:p>
                      <a:r>
                        <a:rPr lang="en-US" sz="2400" dirty="0"/>
                        <a:t>Weak</a:t>
                      </a:r>
                      <a:r>
                        <a:rPr lang="en-US" sz="2400" baseline="0" dirty="0"/>
                        <a:t> hardware extends total experiment runtime</a:t>
                      </a:r>
                      <a:endParaRPr lang="en-US" sz="2400" dirty="0"/>
                    </a:p>
                  </a:txBody>
                  <a:tcPr marL="124204" marR="124204" marT="62101" marB="62101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Weak hardware causes glitches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that are difficult to detect and diagnose</a:t>
                      </a:r>
                    </a:p>
                  </a:txBody>
                  <a:tcPr marL="124204" marR="124204" marT="62101" marB="621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61" y="5209336"/>
            <a:ext cx="1825494" cy="1825494"/>
          </a:xfrm>
          <a:prstGeom prst="rect">
            <a:avLst/>
          </a:prstGeom>
        </p:spPr>
      </p:pic>
      <p:pic>
        <p:nvPicPr>
          <p:cNvPr id="11" name="Picture 10" descr="simulat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82" y="5482941"/>
            <a:ext cx="1250410" cy="1494851"/>
          </a:xfrm>
          <a:prstGeom prst="rect">
            <a:avLst/>
          </a:prstGeom>
        </p:spPr>
      </p:pic>
      <p:pic>
        <p:nvPicPr>
          <p:cNvPr id="12" name="Picture 11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493" y="5511586"/>
            <a:ext cx="904131" cy="1395699"/>
          </a:xfrm>
          <a:prstGeom prst="rect">
            <a:avLst/>
          </a:prstGeom>
        </p:spPr>
      </p:pic>
      <p:pic>
        <p:nvPicPr>
          <p:cNvPr id="13" name="Picture 12" descr="emulation_machin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0893" y="5511585"/>
            <a:ext cx="904131" cy="1395699"/>
          </a:xfrm>
          <a:prstGeom prst="rect">
            <a:avLst/>
          </a:prstGeom>
        </p:spPr>
      </p:pic>
      <p:cxnSp>
        <p:nvCxnSpPr>
          <p:cNvPr id="15" name="Straight Arrow Connector 14"/>
          <p:cNvCxnSpPr>
            <a:stCxn id="11" idx="1"/>
          </p:cNvCxnSpPr>
          <p:nvPr/>
        </p:nvCxnSpPr>
        <p:spPr>
          <a:xfrm flipH="1" flipV="1">
            <a:off x="6064625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7986269" y="6230366"/>
            <a:ext cx="735657" cy="1"/>
          </a:xfrm>
          <a:prstGeom prst="straightConnector1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808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Design</a:t>
            </a:r>
          </a:p>
        </p:txBody>
      </p:sp>
    </p:spTree>
    <p:extLst>
      <p:ext uri="{BB962C8B-B14F-4D97-AF65-F5344CB8AC3E}">
        <p14:creationId xmlns:p14="http://schemas.microsoft.com/office/powerpoint/2010/main" val="1212694623"/>
      </p:ext>
    </p:extLst>
  </p:cSld>
  <p:clrMapOvr>
    <a:masterClrMapping/>
  </p:clrMapOvr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15657</TotalTime>
  <Words>727</Words>
  <Application>Microsoft Macintosh PowerPoint</Application>
  <PresentationFormat>Custom</PresentationFormat>
  <Paragraphs>160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Robs_NRL_branded_slides</vt:lpstr>
      <vt:lpstr>Shadow:  Scalable and Deterministic Network Experimentation</vt:lpstr>
      <vt:lpstr>The Science of Cybersecurity</vt:lpstr>
      <vt:lpstr>Tor Experimentation</vt:lpstr>
      <vt:lpstr>Tor Overview</vt:lpstr>
      <vt:lpstr>Onion Routing</vt:lpstr>
      <vt:lpstr>Tor Experimentation Options</vt:lpstr>
      <vt:lpstr>Simulation vs. Emulation: Realism</vt:lpstr>
      <vt:lpstr>Simulation vs. Emulation: Time</vt:lpstr>
      <vt:lpstr>Shadow Design</vt:lpstr>
      <vt:lpstr>What is Shadow?</vt:lpstr>
      <vt:lpstr>How does Shadow Work?</vt:lpstr>
      <vt:lpstr>App Memory Management</vt:lpstr>
      <vt:lpstr>Direct Execution in a Simulator</vt:lpstr>
      <vt:lpstr>Shadow Uses Cases</vt:lpstr>
      <vt:lpstr>Questions</vt:lpstr>
    </vt:vector>
  </TitlesOfParts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Microsoft Office User</cp:lastModifiedBy>
  <cp:revision>379</cp:revision>
  <cp:lastPrinted>2015-08-19T18:26:03Z</cp:lastPrinted>
  <dcterms:created xsi:type="dcterms:W3CDTF">2015-08-18T16:34:21Z</dcterms:created>
  <dcterms:modified xsi:type="dcterms:W3CDTF">2018-05-15T19:07:54Z</dcterms:modified>
</cp:coreProperties>
</file>