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4" r:id="rId2"/>
    <p:sldId id="463" r:id="rId3"/>
    <p:sldId id="466" r:id="rId4"/>
    <p:sldId id="467" r:id="rId5"/>
    <p:sldId id="468" r:id="rId6"/>
    <p:sldId id="469" r:id="rId7"/>
    <p:sldId id="470" r:id="rId8"/>
    <p:sldId id="472" r:id="rId9"/>
    <p:sldId id="476" r:id="rId10"/>
    <p:sldId id="445" r:id="rId11"/>
    <p:sldId id="447" r:id="rId12"/>
    <p:sldId id="460" r:id="rId13"/>
    <p:sldId id="485" r:id="rId14"/>
    <p:sldId id="486" r:id="rId15"/>
    <p:sldId id="448" r:id="rId16"/>
    <p:sldId id="490" r:id="rId17"/>
    <p:sldId id="493" r:id="rId18"/>
    <p:sldId id="492" r:id="rId19"/>
    <p:sldId id="494" r:id="rId20"/>
    <p:sldId id="449" r:id="rId21"/>
    <p:sldId id="495" r:id="rId22"/>
    <p:sldId id="498" r:id="rId23"/>
    <p:sldId id="496" r:id="rId24"/>
    <p:sldId id="450" r:id="rId25"/>
    <p:sldId id="488" r:id="rId26"/>
  </p:sldIdLst>
  <p:sldSz cx="137160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7F8"/>
    <a:srgbClr val="0B3AF5"/>
    <a:srgbClr val="0A3AFF"/>
    <a:srgbClr val="0917F2"/>
    <a:srgbClr val="205AB2"/>
    <a:srgbClr val="1F5188"/>
    <a:srgbClr val="001236"/>
    <a:srgbClr val="000E2A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8" autoAdjust="0"/>
    <p:restoredTop sz="94660" autoAdjust="0"/>
  </p:normalViewPr>
  <p:slideViewPr>
    <p:cSldViewPr snapToGrid="0">
      <p:cViewPr>
        <p:scale>
          <a:sx n="78" d="100"/>
          <a:sy n="78" d="100"/>
        </p:scale>
        <p:origin x="304" y="480"/>
      </p:cViewPr>
      <p:guideLst>
        <p:guide orient="horz" pos="244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8188" y="1162050"/>
            <a:ext cx="5534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2"/>
            <a:ext cx="13716000" cy="123443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5545" y="640082"/>
            <a:ext cx="9975273" cy="457199"/>
          </a:xfrm>
        </p:spPr>
        <p:txBody>
          <a:bodyPr>
            <a:noAutofit/>
          </a:bodyPr>
          <a:lstStyle>
            <a:lvl1pPr>
              <a:defRPr sz="3600" b="1" baseline="0">
                <a:solidFill>
                  <a:srgbClr val="FABE0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234961"/>
            <a:ext cx="1558636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455" y="1763185"/>
            <a:ext cx="5922818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 marL="914400" indent="-220663">
              <a:lnSpc>
                <a:spcPct val="100000"/>
              </a:lnSpc>
              <a:defRPr sz="1800"/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7138555" y="1763185"/>
            <a:ext cx="5922818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86616" y="7203865"/>
            <a:ext cx="5474757" cy="416136"/>
          </a:xfrm>
        </p:spPr>
        <p:txBody>
          <a:bodyPr/>
          <a:lstStyle/>
          <a:p>
            <a:r>
              <a:rPr lang="en-US" dirty="0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06803" y="7203865"/>
            <a:ext cx="5354573" cy="416136"/>
          </a:xfrm>
        </p:spPr>
        <p:txBody>
          <a:bodyPr/>
          <a:lstStyle/>
          <a:p>
            <a:r>
              <a:rPr lang="en-US" smtClean="0"/>
              <a:t>Inside Job: Applying Traffic Analysis to Measure Tor from Within </a:t>
            </a:r>
            <a:r>
              <a:rPr lang="en-US" dirty="0" smtClean="0"/>
              <a:t>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2"/>
            <a:ext cx="13716000" cy="123443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5545" y="640082"/>
            <a:ext cx="9975273" cy="457199"/>
          </a:xfrm>
        </p:spPr>
        <p:txBody>
          <a:bodyPr>
            <a:noAutofit/>
          </a:bodyPr>
          <a:lstStyle>
            <a:lvl1pPr>
              <a:defRPr sz="3600" b="1" baseline="0">
                <a:solidFill>
                  <a:srgbClr val="FABE0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234961"/>
            <a:ext cx="1558636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455" y="1763185"/>
            <a:ext cx="12437918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 u="none"/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455" y="3249895"/>
            <a:ext cx="12437918" cy="457199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455" y="3882431"/>
            <a:ext cx="12437918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455" y="3249895"/>
            <a:ext cx="12437918" cy="457199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455" y="3882431"/>
            <a:ext cx="12437918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38569"/>
            <a:ext cx="137160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455" y="2743202"/>
            <a:ext cx="12469091" cy="2743199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455" y="6515494"/>
            <a:ext cx="7169727" cy="952108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457200"/>
            <a:ext cx="1864192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04909" y="6515494"/>
            <a:ext cx="4987636" cy="952108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457" y="1791095"/>
            <a:ext cx="7744976" cy="2601798"/>
          </a:xfrm>
        </p:spPr>
        <p:txBody>
          <a:bodyPr anchor="b">
            <a:noAutofit/>
          </a:bodyPr>
          <a:lstStyle>
            <a:lvl1pPr>
              <a:lnSpc>
                <a:spcPts val="3900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455" y="4722832"/>
            <a:ext cx="7169727" cy="952108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8" y="457200"/>
            <a:ext cx="186419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1692" y="-9427"/>
            <a:ext cx="7494310" cy="7781827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39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3810"/>
            <a:ext cx="11830050" cy="15023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55" y="2057400"/>
            <a:ext cx="12469091" cy="5029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6637" y="7203865"/>
            <a:ext cx="4644736" cy="4161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3455" y="7203864"/>
            <a:ext cx="462915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U.S. Naval Research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 baseline="0">
          <a:solidFill>
            <a:srgbClr val="0957F8"/>
          </a:solidFill>
          <a:latin typeface="+mn-lt"/>
          <a:ea typeface="+mn-ea"/>
          <a:cs typeface="+mn-cs"/>
        </a:defRPr>
      </a:lvl2pPr>
      <a:lvl3pPr marL="461963" indent="-23495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0663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697" y="1819422"/>
            <a:ext cx="10754138" cy="2743200"/>
          </a:xfrm>
        </p:spPr>
        <p:txBody>
          <a:bodyPr/>
          <a:lstStyle/>
          <a:p>
            <a:r>
              <a:rPr lang="en-US" dirty="0" smtClean="0"/>
              <a:t>Inside Job: </a:t>
            </a:r>
            <a:br>
              <a:rPr lang="en-US" dirty="0" smtClean="0"/>
            </a:br>
            <a:r>
              <a:rPr lang="en-US" dirty="0" smtClean="0"/>
              <a:t>Applying Traffic Analysis to Measure Tor from Within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Rob </a:t>
            </a:r>
            <a:r>
              <a:rPr lang="en-US" dirty="0" smtClean="0"/>
              <a:t>Jansen</a:t>
            </a:r>
          </a:p>
          <a:p>
            <a:r>
              <a:rPr lang="en-US" dirty="0" smtClean="0"/>
              <a:t>Center </a:t>
            </a:r>
            <a:r>
              <a:rPr lang="en-US" dirty="0" smtClean="0"/>
              <a:t>for High Assurance Computer </a:t>
            </a:r>
            <a:r>
              <a:rPr lang="en-US" dirty="0" smtClean="0"/>
              <a:t>Systems</a:t>
            </a:r>
          </a:p>
          <a:p>
            <a:r>
              <a:rPr lang="en-US" dirty="0"/>
              <a:t>U.S. Naval Research </a:t>
            </a:r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7395671" y="6515495"/>
            <a:ext cx="5425808" cy="952107"/>
          </a:xfrm>
        </p:spPr>
        <p:txBody>
          <a:bodyPr>
            <a:normAutofit/>
          </a:bodyPr>
          <a:lstStyle/>
          <a:p>
            <a:r>
              <a:rPr lang="en-US" b="0" dirty="0" smtClean="0"/>
              <a:t>25</a:t>
            </a:r>
            <a:r>
              <a:rPr lang="en-US" b="0" baseline="30000" dirty="0" smtClean="0"/>
              <a:t>th</a:t>
            </a:r>
            <a:r>
              <a:rPr lang="en-US" b="0" dirty="0" smtClean="0"/>
              <a:t> Symposium on Network and Distributed System Security</a:t>
            </a:r>
            <a:endParaRPr lang="en-US" b="0" dirty="0" smtClean="0"/>
          </a:p>
          <a:p>
            <a:r>
              <a:rPr lang="en-US" b="0" dirty="0" smtClean="0"/>
              <a:t>San Diego, CA</a:t>
            </a:r>
            <a:endParaRPr lang="en-US" b="0" dirty="0" smtClean="0"/>
          </a:p>
          <a:p>
            <a:r>
              <a:rPr lang="en-US" b="0" dirty="0" smtClean="0"/>
              <a:t>February 21</a:t>
            </a:r>
            <a:r>
              <a:rPr lang="en-US" b="0" baseline="30000" dirty="0" smtClean="0"/>
              <a:t>st</a:t>
            </a:r>
            <a:r>
              <a:rPr lang="en-US" b="0" dirty="0" smtClean="0"/>
              <a:t>, 2018</a:t>
            </a:r>
            <a:endParaRPr lang="en-US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92697" y="4231175"/>
            <a:ext cx="7194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accent3"/>
                </a:solidFill>
              </a:rPr>
              <a:t>Rob Jansen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U.S. </a:t>
            </a:r>
            <a:r>
              <a:rPr lang="en-US" i="1" dirty="0">
                <a:solidFill>
                  <a:schemeClr val="bg1"/>
                </a:solidFill>
              </a:rPr>
              <a:t>Naval Research Laboratory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*Marc </a:t>
            </a:r>
            <a:r>
              <a:rPr lang="en-US" dirty="0">
                <a:solidFill>
                  <a:schemeClr val="bg1"/>
                </a:solidFill>
              </a:rPr>
              <a:t>Juarez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imec</a:t>
            </a:r>
            <a:r>
              <a:rPr lang="en-US" i="1" dirty="0" smtClean="0">
                <a:solidFill>
                  <a:schemeClr val="bg1"/>
                </a:solidFill>
              </a:rPr>
              <a:t>-COSIC KU </a:t>
            </a:r>
            <a:r>
              <a:rPr lang="en-US" i="1" dirty="0">
                <a:solidFill>
                  <a:schemeClr val="bg1"/>
                </a:solidFill>
              </a:rPr>
              <a:t>Leuven</a:t>
            </a:r>
          </a:p>
          <a:p>
            <a:r>
              <a:rPr lang="en-US" dirty="0">
                <a:solidFill>
                  <a:schemeClr val="bg1"/>
                </a:solidFill>
              </a:rPr>
              <a:t>Rafael </a:t>
            </a:r>
            <a:r>
              <a:rPr lang="en-US" dirty="0" err="1">
                <a:solidFill>
                  <a:schemeClr val="bg1"/>
                </a:solidFill>
              </a:rPr>
              <a:t>Gálvez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imec</a:t>
            </a:r>
            <a:r>
              <a:rPr lang="en-US" i="1" dirty="0">
                <a:solidFill>
                  <a:schemeClr val="bg1"/>
                </a:solidFill>
              </a:rPr>
              <a:t>-COSIC KU Leuven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Tariq </a:t>
            </a:r>
            <a:r>
              <a:rPr lang="en-US" dirty="0" err="1">
                <a:solidFill>
                  <a:schemeClr val="bg1"/>
                </a:solidFill>
              </a:rPr>
              <a:t>Elahi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imec</a:t>
            </a:r>
            <a:r>
              <a:rPr lang="en-US" i="1" dirty="0">
                <a:solidFill>
                  <a:schemeClr val="bg1"/>
                </a:solidFill>
              </a:rPr>
              <a:t>-COSIC KU Leuven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Claudia Diaz, </a:t>
            </a:r>
            <a:r>
              <a:rPr lang="en-US" i="1" dirty="0" err="1">
                <a:solidFill>
                  <a:schemeClr val="bg1"/>
                </a:solidFill>
              </a:rPr>
              <a:t>imec</a:t>
            </a:r>
            <a:r>
              <a:rPr lang="en-US" i="1" dirty="0">
                <a:solidFill>
                  <a:schemeClr val="bg1"/>
                </a:solidFill>
              </a:rPr>
              <a:t>-COSIC KU </a:t>
            </a:r>
            <a:r>
              <a:rPr lang="en-US" i="1" dirty="0" smtClean="0">
                <a:solidFill>
                  <a:schemeClr val="bg1"/>
                </a:solidFill>
              </a:rPr>
              <a:t>Leuven</a:t>
            </a:r>
          </a:p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*</a:t>
            </a:r>
            <a:r>
              <a:rPr lang="en-US" sz="1400" i="1" dirty="0" smtClean="0">
                <a:solidFill>
                  <a:schemeClr val="bg1"/>
                </a:solidFill>
              </a:rPr>
              <a:t>equally credited authors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strike="sngStrike" dirty="0" smtClean="0"/>
              <a:t>Background, Motivation: Why the middle relay?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Circuit fingerprinting</a:t>
            </a:r>
            <a:br>
              <a:rPr lang="en-US" dirty="0" smtClean="0"/>
            </a:br>
            <a:endParaRPr lang="en-US" dirty="0" smtClean="0"/>
          </a:p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Onion Service Fingerprinting</a:t>
            </a:r>
            <a:br>
              <a:rPr lang="en-US" dirty="0" smtClean="0"/>
            </a:br>
            <a:endParaRPr lang="en-US" dirty="0" smtClean="0"/>
          </a:p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Onion Service Popularity Measurement</a:t>
            </a:r>
            <a:br>
              <a:rPr lang="en-US" dirty="0" smtClean="0"/>
            </a:br>
            <a:endParaRPr lang="en-US" dirty="0" smtClean="0"/>
          </a:p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Conclusion / Questions</a:t>
            </a:r>
          </a:p>
          <a:p>
            <a:pPr marL="919163" lvl="2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919163" lvl="2" indent="-457200">
              <a:buFont typeface="Arial" charset="0"/>
              <a:buChar char="•"/>
            </a:pPr>
            <a:r>
              <a:rPr lang="en-US" dirty="0"/>
              <a:t>Collect circuit traces, extract features, train classifiers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Identify circuit purpose and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Fingerprinting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329982"/>
            <a:ext cx="9258300" cy="3986053"/>
          </a:xfrm>
        </p:spPr>
      </p:pic>
      <p:sp>
        <p:nvSpPr>
          <p:cNvPr id="7" name="TextBox 6"/>
          <p:cNvSpPr txBox="1"/>
          <p:nvPr/>
        </p:nvSpPr>
        <p:spPr>
          <a:xfrm>
            <a:off x="623455" y="2726609"/>
            <a:ext cx="4193474" cy="2923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Binary classification</a:t>
            </a:r>
            <a:br>
              <a:rPr lang="en-US" sz="2800" dirty="0" smtClean="0">
                <a:solidFill>
                  <a:schemeClr val="accent1"/>
                </a:solidFill>
              </a:rPr>
            </a:br>
            <a:endParaRPr lang="en-US" sz="28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Circuit purpose: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rendezvous (onion service)</a:t>
            </a:r>
            <a:br>
              <a:rPr lang="en-US" sz="2400" dirty="0" smtClean="0">
                <a:solidFill>
                  <a:schemeClr val="accent1"/>
                </a:solidFill>
              </a:rPr>
            </a:b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Circuit position: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middle (adj. to guard)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3455" y="1763185"/>
            <a:ext cx="12437918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Predict circuit type and relay position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Set, Features, and Training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1235330"/>
            <a:ext cx="6676905" cy="5998086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541810" y="1763185"/>
            <a:ext cx="12437918" cy="525780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buFont typeface="Arial" charset="0"/>
              <a:buChar char="•"/>
            </a:pPr>
            <a:r>
              <a:rPr lang="en-US" dirty="0"/>
              <a:t>Generate samples using Shadow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Use the Shadow Tor simulator to</a:t>
            </a:r>
            <a:br>
              <a:rPr lang="en-US" dirty="0"/>
            </a:br>
            <a:r>
              <a:rPr lang="en-US" dirty="0"/>
              <a:t>generate 1.85 million </a:t>
            </a:r>
            <a:r>
              <a:rPr lang="en-US" dirty="0" smtClean="0"/>
              <a:t>circuits</a:t>
            </a:r>
            <a:br>
              <a:rPr lang="en-US" dirty="0" smtClean="0"/>
            </a:b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Label circuits with purpose and position</a:t>
            </a:r>
            <a:br>
              <a:rPr lang="en-US" dirty="0" smtClean="0"/>
            </a:br>
            <a:endParaRPr lang="en-US" dirty="0"/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Extract features and train random-</a:t>
            </a:r>
            <a:br>
              <a:rPr lang="en-US" dirty="0"/>
            </a:br>
            <a:r>
              <a:rPr lang="en-US" dirty="0"/>
              <a:t>forest </a:t>
            </a:r>
            <a:r>
              <a:rPr lang="en-US" dirty="0" smtClean="0"/>
              <a:t>classifiers</a:t>
            </a:r>
            <a:br>
              <a:rPr lang="en-US" dirty="0" smtClean="0"/>
            </a:br>
            <a:endParaRPr lang="en-US" dirty="0" smtClean="0"/>
          </a:p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Use as features: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Previous/next node type</a:t>
            </a:r>
            <a:br>
              <a:rPr lang="en-US" dirty="0" smtClean="0"/>
            </a:b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Counts of cell type/relay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recv</a:t>
            </a:r>
            <a:r>
              <a:rPr lang="en-US" dirty="0" smtClean="0"/>
              <a:t>/sent inside/outside)</a:t>
            </a:r>
          </a:p>
        </p:txBody>
      </p:sp>
    </p:spTree>
    <p:extLst>
      <p:ext uri="{BB962C8B-B14F-4D97-AF65-F5344CB8AC3E}">
        <p14:creationId xmlns:p14="http://schemas.microsoft.com/office/powerpoint/2010/main" val="15565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fingerprinting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58" y="1763713"/>
            <a:ext cx="8666122" cy="5257800"/>
          </a:xfrm>
        </p:spPr>
      </p:pic>
      <p:sp>
        <p:nvSpPr>
          <p:cNvPr id="7" name="Frame 6"/>
          <p:cNvSpPr/>
          <p:nvPr/>
        </p:nvSpPr>
        <p:spPr>
          <a:xfrm>
            <a:off x="1944347" y="3003522"/>
            <a:ext cx="9797143" cy="474463"/>
          </a:xfrm>
          <a:prstGeom prst="frame">
            <a:avLst>
              <a:gd name="adj1" fmla="val 40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Service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919163" lvl="2" indent="-457200">
              <a:buFont typeface="Arial" charset="0"/>
              <a:buChar char="•"/>
            </a:pPr>
            <a:r>
              <a:rPr lang="en-US" dirty="0"/>
              <a:t>Collect webpage traces, train and evaluate classifiers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Identify onion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54" y="2294205"/>
            <a:ext cx="7052816" cy="394780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71" y="4285284"/>
            <a:ext cx="1219424" cy="12316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96" y="3028071"/>
            <a:ext cx="1022423" cy="121327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087" y="3453460"/>
            <a:ext cx="1128422" cy="13541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Service Fingerprinting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26" y="3634706"/>
            <a:ext cx="980854" cy="1497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38" y="3793430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4234257" y="4165215"/>
            <a:ext cx="1329049" cy="11559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136085" y="3943840"/>
            <a:ext cx="897285" cy="38978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514" y="2846824"/>
            <a:ext cx="1022423" cy="1213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62" y="2618159"/>
            <a:ext cx="1022423" cy="1213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14" y="4294457"/>
            <a:ext cx="1022423" cy="1213271"/>
          </a:xfrm>
          <a:prstGeom prst="rect">
            <a:avLst/>
          </a:prstGeom>
        </p:spPr>
      </p:pic>
      <p:sp>
        <p:nvSpPr>
          <p:cNvPr id="23" name="Content Placeholder 4"/>
          <p:cNvSpPr>
            <a:spLocks noGrp="1"/>
          </p:cNvSpPr>
          <p:nvPr>
            <p:ph idx="13"/>
          </p:nvPr>
        </p:nvSpPr>
        <p:spPr>
          <a:xfrm>
            <a:off x="623455" y="1763185"/>
            <a:ext cx="12437918" cy="5257800"/>
          </a:xfrm>
        </p:spPr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Given a rendezvous circuit, can we identify the destination?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7563" y="4268108"/>
            <a:ext cx="340456" cy="73859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156062" y="3831430"/>
            <a:ext cx="202263" cy="66590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80778" y="3793472"/>
            <a:ext cx="686680" cy="70386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62849" y="4860098"/>
            <a:ext cx="524565" cy="32948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0294514" y="4000670"/>
            <a:ext cx="202263" cy="66590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77" y="4037470"/>
            <a:ext cx="719352" cy="7193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56157" y="5214288"/>
            <a:ext cx="2813045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Capture TCP </a:t>
            </a:r>
            <a:r>
              <a:rPr lang="en-US" sz="2400" smtClean="0">
                <a:solidFill>
                  <a:schemeClr val="accent1"/>
                </a:solidFill>
              </a:rPr>
              <a:t>trace </a:t>
            </a:r>
            <a:br>
              <a:rPr lang="en-US" sz="2400" smtClean="0">
                <a:solidFill>
                  <a:schemeClr val="accent1"/>
                </a:solidFill>
              </a:rPr>
            </a:br>
            <a:r>
              <a:rPr lang="en-US" sz="2400" smtClean="0">
                <a:solidFill>
                  <a:schemeClr val="accent1"/>
                </a:solidFill>
              </a:rPr>
              <a:t>with </a:t>
            </a:r>
            <a:r>
              <a:rPr lang="en-US" sz="2400" dirty="0" err="1" smtClean="0">
                <a:solidFill>
                  <a:schemeClr val="accent1"/>
                </a:solidFill>
              </a:rPr>
              <a:t>tshark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2139" y="6250447"/>
            <a:ext cx="2813045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Capture cell trace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with </a:t>
            </a:r>
            <a:r>
              <a:rPr lang="en-US" sz="2400" dirty="0" err="1" smtClean="0">
                <a:solidFill>
                  <a:schemeClr val="accent1"/>
                </a:solidFill>
              </a:rPr>
              <a:t>onionperf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42414" y="5507728"/>
            <a:ext cx="136247" cy="73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783041" y="4730761"/>
            <a:ext cx="72292" cy="45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3551" y="2635215"/>
            <a:ext cx="4467435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Run modified Tor to identify </a:t>
            </a:r>
            <a:r>
              <a:rPr lang="en-US" sz="2400" b="1" dirty="0" smtClean="0">
                <a:solidFill>
                  <a:schemeClr val="accent1"/>
                </a:solidFill>
              </a:rPr>
              <a:t>circuits that we originate!</a:t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endParaRPr lang="en-US" sz="24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Crawl known and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online onion sites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16990" y="6163976"/>
            <a:ext cx="3677646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2,500 onion sites,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80 crawls </a:t>
            </a:r>
            <a:r>
              <a:rPr lang="en-US" sz="2400" smtClean="0">
                <a:solidFill>
                  <a:schemeClr val="accent1"/>
                </a:solidFill>
              </a:rPr>
              <a:t>per front page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2480213" y="4807563"/>
            <a:ext cx="16234" cy="136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05545" y="640082"/>
            <a:ext cx="10404269" cy="457199"/>
          </a:xfrm>
        </p:spPr>
        <p:txBody>
          <a:bodyPr/>
          <a:lstStyle/>
          <a:p>
            <a:r>
              <a:rPr lang="en-US" dirty="0" smtClean="0"/>
              <a:t>Closed World Onion Site Fingerprinting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83" y="1317567"/>
            <a:ext cx="8048135" cy="2438004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34" y="3755571"/>
            <a:ext cx="7973084" cy="344829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455" y="2350079"/>
            <a:ext cx="390372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chemeClr val="accent1"/>
                </a:solidFill>
              </a:rPr>
              <a:t>Entry</a:t>
            </a:r>
            <a:r>
              <a:rPr lang="en-US" sz="2400" dirty="0" smtClean="0">
                <a:solidFill>
                  <a:schemeClr val="accent1"/>
                </a:solidFill>
              </a:rPr>
              <a:t> model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>
                <a:solidFill>
                  <a:schemeClr val="accent1"/>
                </a:solidFill>
              </a:rPr>
              <a:t>Classify using client-to-guard packet traces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455" y="5150900"/>
            <a:ext cx="390372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 smtClean="0">
                <a:solidFill>
                  <a:schemeClr val="accent1"/>
                </a:solidFill>
              </a:rPr>
              <a:t>Middle</a:t>
            </a:r>
            <a:r>
              <a:rPr lang="en-US" sz="2400" dirty="0" smtClean="0">
                <a:solidFill>
                  <a:schemeClr val="accent1"/>
                </a:solidFill>
              </a:rPr>
              <a:t> relay model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>
                <a:solidFill>
                  <a:schemeClr val="accent1"/>
                </a:solidFill>
              </a:rPr>
              <a:t>Classify using middle relay cell traces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509155" y="1532256"/>
            <a:ext cx="12437918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True Positive Rates</a:t>
            </a:r>
          </a:p>
        </p:txBody>
      </p:sp>
      <p:sp>
        <p:nvSpPr>
          <p:cNvPr id="14" name="Frame 13"/>
          <p:cNvSpPr/>
          <p:nvPr/>
        </p:nvSpPr>
        <p:spPr>
          <a:xfrm>
            <a:off x="4859832" y="3173763"/>
            <a:ext cx="7868887" cy="474463"/>
          </a:xfrm>
          <a:prstGeom prst="frame">
            <a:avLst>
              <a:gd name="adj1" fmla="val 404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859832" y="5513832"/>
            <a:ext cx="7868887" cy="474463"/>
          </a:xfrm>
          <a:prstGeom prst="frame">
            <a:avLst>
              <a:gd name="adj1" fmla="val 404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05545" y="640082"/>
            <a:ext cx="10404269" cy="457199"/>
          </a:xfrm>
        </p:spPr>
        <p:txBody>
          <a:bodyPr/>
          <a:lstStyle/>
          <a:p>
            <a:r>
              <a:rPr lang="en-US" dirty="0" smtClean="0"/>
              <a:t>Open World Onion Site Fingerprinting Results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3"/>
          </p:nvPr>
        </p:nvSpPr>
        <p:spPr>
          <a:xfrm>
            <a:off x="394855" y="1757153"/>
            <a:ext cx="12437918" cy="5257800"/>
          </a:xfrm>
        </p:spPr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One-class classification problem</a:t>
            </a:r>
            <a:br>
              <a:rPr lang="en-US" dirty="0" smtClean="0"/>
            </a:b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Site is the monitored site or other</a:t>
            </a:r>
            <a:br>
              <a:rPr lang="en-US" dirty="0" smtClean="0"/>
            </a:b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We used a popular social networking</a:t>
            </a:r>
            <a:br>
              <a:rPr lang="en-US" dirty="0" smtClean="0"/>
            </a:br>
            <a:r>
              <a:rPr lang="en-US" dirty="0" smtClean="0"/>
              <a:t>site (      ) as the monitored site</a:t>
            </a:r>
            <a:br>
              <a:rPr lang="en-US" dirty="0" smtClean="0"/>
            </a:b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Projection shows boundary that</a:t>
            </a:r>
            <a:br>
              <a:rPr lang="en-US" dirty="0" smtClean="0"/>
            </a:br>
            <a:r>
              <a:rPr lang="en-US" dirty="0" smtClean="0"/>
              <a:t>minimizes false positives</a:t>
            </a:r>
            <a:br>
              <a:rPr lang="en-US" dirty="0" smtClean="0"/>
            </a:b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80% of all errors were from 12 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12" y="1559245"/>
            <a:ext cx="7003581" cy="5653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79" y="2323523"/>
            <a:ext cx="575129" cy="575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80" y="3794595"/>
            <a:ext cx="467163" cy="4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05545" y="640082"/>
            <a:ext cx="10404269" cy="457199"/>
          </a:xfrm>
        </p:spPr>
        <p:txBody>
          <a:bodyPr/>
          <a:lstStyle/>
          <a:p>
            <a:r>
              <a:rPr lang="en-US" dirty="0" smtClean="0"/>
              <a:t>Open World Onion Site Fingerprinting Results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757153"/>
            <a:ext cx="9537700" cy="520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55" y="2806381"/>
            <a:ext cx="4095502" cy="31085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Base Rate Performance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>
                <a:solidFill>
                  <a:schemeClr val="accent1"/>
                </a:solidFill>
              </a:rPr>
              <a:t>Precision is 50% at a base rate of 1%</a:t>
            </a:r>
            <a:br>
              <a:rPr lang="en-US" sz="2400" dirty="0" smtClean="0">
                <a:solidFill>
                  <a:schemeClr val="accent1"/>
                </a:solidFill>
              </a:rPr>
            </a:br>
            <a:endParaRPr lang="en-US" sz="2400" dirty="0" smtClean="0">
              <a:solidFill>
                <a:schemeClr val="accent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>
                <a:solidFill>
                  <a:schemeClr val="accent1"/>
                </a:solidFill>
              </a:rPr>
              <a:t>Precision decreases exponentially with the base rate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28" y="6372695"/>
            <a:ext cx="695959" cy="6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7" y="2570626"/>
            <a:ext cx="8396775" cy="47000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06" y="2788931"/>
            <a:ext cx="1219424" cy="12316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Website Fingerprinting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/>
              <a:t>Adversary’s goal</a:t>
            </a:r>
            <a:r>
              <a:rPr lang="en-US" dirty="0" smtClean="0"/>
              <a:t>: use website fingerprinting to </a:t>
            </a:r>
            <a:r>
              <a:rPr lang="en-US" dirty="0" err="1" smtClean="0"/>
              <a:t>deanonymize</a:t>
            </a:r>
            <a:r>
              <a:rPr lang="en-US" dirty="0" smtClean="0"/>
              <a:t> client (link client to destination)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21" y="4392085"/>
            <a:ext cx="1098814" cy="1318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5" y="4160887"/>
            <a:ext cx="980854" cy="14974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62" y="3178816"/>
            <a:ext cx="1022423" cy="12132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23" y="5285951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64862" y="3871913"/>
            <a:ext cx="2974532" cy="117945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0675" y="3757613"/>
            <a:ext cx="2727984" cy="41433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12578" y="4392085"/>
            <a:ext cx="2215689" cy="13185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42246" y="5301567"/>
            <a:ext cx="5417506" cy="93435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31" y="4567517"/>
            <a:ext cx="563880" cy="3420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21" y="3817321"/>
            <a:ext cx="563880" cy="3420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01" y="4675782"/>
            <a:ext cx="563880" cy="3420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36" y="5187892"/>
            <a:ext cx="563880" cy="3420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6" y="5671265"/>
            <a:ext cx="563880" cy="3420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26" y="5368571"/>
            <a:ext cx="563880" cy="3420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62" y="3994528"/>
            <a:ext cx="711429" cy="4711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21614" y="5822463"/>
            <a:ext cx="280250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Use traffic patterns to guess specific webpage accessed</a:t>
            </a:r>
          </a:p>
        </p:txBody>
      </p:sp>
      <p:sp>
        <p:nvSpPr>
          <p:cNvPr id="32" name="Up Arrow 31"/>
          <p:cNvSpPr/>
          <p:nvPr/>
        </p:nvSpPr>
        <p:spPr>
          <a:xfrm flipV="1">
            <a:off x="4025724" y="4125475"/>
            <a:ext cx="412385" cy="16432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Service Popularity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23455" y="4198487"/>
            <a:ext cx="9121140" cy="2587941"/>
          </a:xfrm>
        </p:spPr>
        <p:txBody>
          <a:bodyPr/>
          <a:lstStyle/>
          <a:p>
            <a:pPr marL="919163" lvl="2" indent="-457200">
              <a:buFont typeface="Arial" charset="0"/>
              <a:buChar char="•"/>
            </a:pPr>
            <a:r>
              <a:rPr lang="en-US" dirty="0"/>
              <a:t>Train classifiers on a social networking site front-page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Apply trained classifiers to measure onion service popularity using privacy-preserving Tor measurement tool (</a:t>
            </a:r>
            <a:r>
              <a:rPr lang="en-US" dirty="0" err="1"/>
              <a:t>PrivCount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Circuits and Sites in 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Measured popular social network site that runs a single onion service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Enhanced </a:t>
            </a:r>
            <a:r>
              <a:rPr lang="en-US" dirty="0" err="1" smtClean="0"/>
              <a:t>PrivCount</a:t>
            </a:r>
            <a:r>
              <a:rPr lang="en-US" dirty="0" smtClean="0"/>
              <a:t> to classify</a:t>
            </a:r>
            <a:br>
              <a:rPr lang="en-US" dirty="0" smtClean="0"/>
            </a:br>
            <a:r>
              <a:rPr lang="en-US" dirty="0" smtClean="0"/>
              <a:t>circuit purpose, relay position,</a:t>
            </a:r>
            <a:br>
              <a:rPr lang="en-US" dirty="0" smtClean="0"/>
            </a:br>
            <a:r>
              <a:rPr lang="en-US" dirty="0" smtClean="0"/>
              <a:t>and site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Three measurements: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Classify circuits from real Tor users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Classify circuits from ground truth crawler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Measure direct accesses to the ASN of</a:t>
            </a:r>
            <a:br>
              <a:rPr lang="en-US" dirty="0" smtClean="0"/>
            </a:br>
            <a:r>
              <a:rPr lang="en-US" dirty="0" smtClean="0"/>
              <a:t>      (in the cases that we are the 3rd hop)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740" y="2718748"/>
            <a:ext cx="5159041" cy="3947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68" y="4555054"/>
            <a:ext cx="1219424" cy="12316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490" y="3497764"/>
            <a:ext cx="1022423" cy="121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499" y="3878003"/>
            <a:ext cx="1128422" cy="13541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85" y="3164959"/>
            <a:ext cx="980854" cy="149743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8469273" y="4671150"/>
            <a:ext cx="622760" cy="66783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18" y="3840479"/>
            <a:ext cx="1022423" cy="12132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971090" y="4104399"/>
            <a:ext cx="745823" cy="3427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974557" y="4752944"/>
            <a:ext cx="493418" cy="5860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289" y="3695123"/>
            <a:ext cx="575129" cy="5751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66529" y="324494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facebookcorewwwi.onion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350499" y="4816628"/>
            <a:ext cx="83585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4" y="6133734"/>
            <a:ext cx="451179" cy="4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Circuits and Sites in 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Measured popular social network site that runs a single onion service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Enhanced </a:t>
            </a:r>
            <a:r>
              <a:rPr lang="en-US" dirty="0" err="1" smtClean="0"/>
              <a:t>PrivCount</a:t>
            </a:r>
            <a:r>
              <a:rPr lang="en-US" dirty="0" smtClean="0"/>
              <a:t> to classify</a:t>
            </a:r>
            <a:br>
              <a:rPr lang="en-US" dirty="0" smtClean="0"/>
            </a:br>
            <a:r>
              <a:rPr lang="en-US" dirty="0" smtClean="0"/>
              <a:t>circuit purpose, relay position,</a:t>
            </a:r>
            <a:br>
              <a:rPr lang="en-US" dirty="0" smtClean="0"/>
            </a:br>
            <a:r>
              <a:rPr lang="en-US" dirty="0" smtClean="0"/>
              <a:t>and site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Three measurements: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Classify circuits from real Tor users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Classify circuits from ground truth crawler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Measure direct accesses to the ASN of</a:t>
            </a:r>
            <a:br>
              <a:rPr lang="en-US" dirty="0" smtClean="0"/>
            </a:br>
            <a:r>
              <a:rPr lang="en-US" dirty="0" smtClean="0"/>
              <a:t>      (in the cases that we are the 3rd hop)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740" y="2718748"/>
            <a:ext cx="5159041" cy="3947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68" y="4555054"/>
            <a:ext cx="1219424" cy="12316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490" y="3497764"/>
            <a:ext cx="1022423" cy="121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499" y="3878003"/>
            <a:ext cx="1128422" cy="13541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85" y="3164959"/>
            <a:ext cx="980854" cy="149743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8469273" y="4671150"/>
            <a:ext cx="622760" cy="66783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18" y="3840479"/>
            <a:ext cx="1022423" cy="12132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971090" y="4104399"/>
            <a:ext cx="745823" cy="3427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974557" y="4752944"/>
            <a:ext cx="493418" cy="5860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289" y="3695123"/>
            <a:ext cx="575129" cy="5751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66529" y="324494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facebookcorewwwi.onion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350499" y="4816628"/>
            <a:ext cx="83585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4" y="6133734"/>
            <a:ext cx="451179" cy="4511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60979" y="2400582"/>
            <a:ext cx="7173646" cy="4832092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Ethical research: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>
                <a:solidFill>
                  <a:schemeClr val="accent1"/>
                </a:solidFill>
              </a:rPr>
              <a:t>PrivCount</a:t>
            </a:r>
            <a:r>
              <a:rPr lang="en-US" sz="2800" dirty="0" smtClean="0">
                <a:solidFill>
                  <a:schemeClr val="accent1"/>
                </a:solidFill>
              </a:rPr>
              <a:t> provides differential privacy and secure aggregation of results</a:t>
            </a:r>
            <a:br>
              <a:rPr lang="en-US" sz="2800" dirty="0" smtClean="0">
                <a:solidFill>
                  <a:schemeClr val="accent1"/>
                </a:solidFill>
              </a:rPr>
            </a:br>
            <a:endParaRPr lang="en-US" sz="28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No information is stored on disk</a:t>
            </a:r>
            <a:br>
              <a:rPr lang="en-US" sz="2800" dirty="0" smtClean="0">
                <a:solidFill>
                  <a:schemeClr val="accent1"/>
                </a:solidFill>
              </a:rPr>
            </a:br>
            <a:endParaRPr lang="en-US" sz="28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Circuit-specific information is stored only for the life of the circuit (10 minutes)</a:t>
            </a:r>
            <a:br>
              <a:rPr lang="en-US" sz="2800" dirty="0" smtClean="0">
                <a:solidFill>
                  <a:schemeClr val="accent1"/>
                </a:solidFill>
              </a:rPr>
            </a:br>
            <a:endParaRPr lang="en-US" sz="28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Consulted with Tor Research Safety </a:t>
            </a:r>
            <a:r>
              <a:rPr lang="en-US" sz="2800" dirty="0" smtClean="0">
                <a:solidFill>
                  <a:schemeClr val="accent1"/>
                </a:solidFill>
              </a:rPr>
              <a:t>Board to </a:t>
            </a:r>
            <a:r>
              <a:rPr lang="en-US" sz="2800" dirty="0">
                <a:solidFill>
                  <a:schemeClr val="accent1"/>
                </a:solidFill>
              </a:rPr>
              <a:t>get feedback on </a:t>
            </a:r>
            <a:r>
              <a:rPr lang="en-US" sz="2800" dirty="0" smtClean="0">
                <a:solidFill>
                  <a:schemeClr val="accent1"/>
                </a:solidFill>
              </a:rPr>
              <a:t>methodology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48841"/>
              </p:ext>
            </p:extLst>
          </p:nvPr>
        </p:nvGraphicFramePr>
        <p:xfrm>
          <a:off x="5372103" y="2073625"/>
          <a:ext cx="6433452" cy="160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484"/>
                <a:gridCol w="2144484"/>
                <a:gridCol w="21444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98427"/>
              </p:ext>
            </p:extLst>
          </p:nvPr>
        </p:nvGraphicFramePr>
        <p:xfrm>
          <a:off x="5372103" y="4659313"/>
          <a:ext cx="6433452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783"/>
                <a:gridCol w="1583871"/>
                <a:gridCol w="1828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r>
                        <a:rPr lang="en-US" baseline="0" dirty="0" smtClean="0"/>
                        <a:t> (onion service)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3455" y="2647464"/>
            <a:ext cx="4258788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>
                <a:solidFill>
                  <a:schemeClr val="accent1"/>
                </a:solidFill>
              </a:rPr>
              <a:t>Crawler results (ground </a:t>
            </a:r>
            <a:r>
              <a:rPr lang="en-US" sz="2400" smtClean="0">
                <a:solidFill>
                  <a:schemeClr val="accent1"/>
                </a:solidFill>
              </a:rPr>
              <a:t>truth)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455" y="5031984"/>
            <a:ext cx="4258788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>
                <a:solidFill>
                  <a:schemeClr val="accent1"/>
                </a:solidFill>
              </a:rPr>
              <a:t>Measurement pipeline results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23" y="3332655"/>
            <a:ext cx="303564" cy="3035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23" y="5493649"/>
            <a:ext cx="303564" cy="3035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96259" y="6381000"/>
            <a:ext cx="3175659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smtClean="0">
                <a:solidFill>
                  <a:schemeClr val="accent1"/>
                </a:solidFill>
              </a:rPr>
              <a:t>Results include noise!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726641" y="5894250"/>
            <a:ext cx="72292" cy="45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Circuit and website fingerprinting is at least as accurate from middle relays as it is from the entry position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 number of Facebook onion site visits was indistinguishable from noise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More work needed to better understand middle relay threats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All code is open-source: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onionpop</a:t>
            </a: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privcount</a:t>
            </a: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err="1" smtClean="0"/>
              <a:t>github.com</a:t>
            </a:r>
            <a:r>
              <a:rPr lang="en-US" dirty="0" smtClean="0"/>
              <a:t>/shadow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15004" y="5111877"/>
            <a:ext cx="47070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Contact:</a:t>
            </a:r>
          </a:p>
          <a:p>
            <a:r>
              <a:rPr lang="en-US" sz="2400" dirty="0"/>
              <a:t>Rob </a:t>
            </a:r>
            <a:r>
              <a:rPr lang="en-US" sz="2400" dirty="0" smtClean="0"/>
              <a:t>Jansen</a:t>
            </a:r>
          </a:p>
          <a:p>
            <a:r>
              <a:rPr lang="en-US" sz="2400" dirty="0" smtClean="0"/>
              <a:t>U.S</a:t>
            </a:r>
            <a:r>
              <a:rPr lang="en-US" sz="2400" dirty="0"/>
              <a:t>. </a:t>
            </a:r>
            <a:r>
              <a:rPr lang="en-US" sz="2400" dirty="0"/>
              <a:t>Naval Research Laboratory</a:t>
            </a:r>
          </a:p>
          <a:p>
            <a:r>
              <a:rPr lang="en-US" sz="2400" dirty="0" err="1"/>
              <a:t>rob.g.jansen@nrl.navy.mil</a:t>
            </a:r>
            <a:endParaRPr lang="en-US" sz="2400" dirty="0"/>
          </a:p>
          <a:p>
            <a:r>
              <a:rPr lang="en-US" sz="2400" dirty="0" err="1"/>
              <a:t>robgjansen.com</a:t>
            </a:r>
            <a:r>
              <a:rPr lang="en-US" sz="2400" dirty="0"/>
              <a:t>, @</a:t>
            </a:r>
            <a:r>
              <a:rPr lang="en-US" sz="2400" dirty="0" err="1"/>
              <a:t>robgjansen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Service Fingerprinting Classifiers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Train and test well known classifiers using packet and cell traces</a:t>
            </a:r>
          </a:p>
          <a:p>
            <a:pPr marL="457200" lvl="1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k </a:t>
            </a:r>
            <a:r>
              <a:rPr lang="en-US" dirty="0"/>
              <a:t>N</a:t>
            </a:r>
            <a:r>
              <a:rPr lang="en-US" dirty="0" smtClean="0"/>
              <a:t>earest Neighbors (</a:t>
            </a:r>
            <a:r>
              <a:rPr lang="en-US" dirty="0" err="1" smtClean="0"/>
              <a:t>kNN</a:t>
            </a:r>
            <a:r>
              <a:rPr lang="en-US" dirty="0" smtClean="0"/>
              <a:t>) [</a:t>
            </a:r>
            <a:r>
              <a:rPr lang="en-US" sz="2200" dirty="0" smtClean="0"/>
              <a:t>Wang et al., 2014</a:t>
            </a:r>
            <a:r>
              <a:rPr lang="en-US" dirty="0" smtClean="0"/>
              <a:t>]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Averages over k closest instances according to Euclidean distance</a:t>
            </a:r>
          </a:p>
          <a:p>
            <a:pPr marL="457200" lvl="1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CUMUL [</a:t>
            </a:r>
            <a:r>
              <a:rPr lang="en-US" sz="2200" dirty="0" err="1" smtClean="0"/>
              <a:t>Panchenko</a:t>
            </a:r>
            <a:r>
              <a:rPr lang="en-US" sz="2200" dirty="0" smtClean="0"/>
              <a:t> et al., 2016</a:t>
            </a:r>
            <a:r>
              <a:rPr lang="en-US" dirty="0" smtClean="0"/>
              <a:t>]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Support vector machine (SVM) </a:t>
            </a:r>
            <a:r>
              <a:rPr lang="en-US" dirty="0"/>
              <a:t>with radial basis function </a:t>
            </a:r>
            <a:endParaRPr lang="en-US" dirty="0" smtClean="0"/>
          </a:p>
          <a:p>
            <a:pPr marL="457200" lvl="1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k-Fingerprinting (KFP) [</a:t>
            </a:r>
            <a:r>
              <a:rPr lang="en-US" sz="2600" dirty="0" smtClean="0"/>
              <a:t>Hayes and </a:t>
            </a:r>
            <a:r>
              <a:rPr lang="en-US" sz="2600" dirty="0" err="1" smtClean="0"/>
              <a:t>Danezis</a:t>
            </a:r>
            <a:r>
              <a:rPr lang="en-US" sz="2600" dirty="0" smtClean="0"/>
              <a:t>, 2016</a:t>
            </a:r>
            <a:r>
              <a:rPr lang="en-US" dirty="0" smtClean="0"/>
              <a:t>]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Random forest + </a:t>
            </a:r>
            <a:r>
              <a:rPr lang="en-US" dirty="0" err="1" smtClean="0"/>
              <a:t>kNN</a:t>
            </a:r>
            <a:r>
              <a:rPr lang="en-US" dirty="0" smtClean="0"/>
              <a:t> (with Hamming distance)</a:t>
            </a:r>
            <a:endParaRPr lang="en-US" dirty="0"/>
          </a:p>
          <a:p>
            <a:pPr marL="919163" lvl="2" indent="-457200">
              <a:buFont typeface="Arial" charset="0"/>
              <a:buChar char="•"/>
            </a:pPr>
            <a:endParaRPr lang="en-US" dirty="0"/>
          </a:p>
          <a:p>
            <a:pPr marL="919163" lvl="2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7" y="2570626"/>
            <a:ext cx="8396775" cy="47000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91" y="3310685"/>
            <a:ext cx="1219424" cy="12316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17" y="4392085"/>
            <a:ext cx="1128422" cy="13541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Service Fingerprinting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/>
              <a:t>Tor website fingerprinting on onion services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5" y="4160887"/>
            <a:ext cx="980854" cy="14974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06" y="2507529"/>
            <a:ext cx="1022423" cy="12132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1" y="2843502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64862" y="4358958"/>
            <a:ext cx="1748970" cy="6924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9670" y="5301567"/>
            <a:ext cx="241008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08" y="5089904"/>
            <a:ext cx="563880" cy="34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33" y="4769575"/>
            <a:ext cx="1022423" cy="1213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23" y="5239359"/>
            <a:ext cx="1022423" cy="1213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42" y="4632723"/>
            <a:ext cx="1022423" cy="121327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326567" y="3534608"/>
            <a:ext cx="1120227" cy="5746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5834" y="3450137"/>
            <a:ext cx="1476338" cy="3184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92531" y="5845994"/>
            <a:ext cx="1035268" cy="2452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70448" y="4007981"/>
            <a:ext cx="2961577" cy="135434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42414" y="5643655"/>
            <a:ext cx="1281863" cy="3852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44" y="5674950"/>
            <a:ext cx="563880" cy="3420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7" y="5836264"/>
            <a:ext cx="563880" cy="3420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6" y="4808079"/>
            <a:ext cx="563880" cy="3420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46" y="4250647"/>
            <a:ext cx="563880" cy="3420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2" y="3415433"/>
            <a:ext cx="563880" cy="3420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3" y="3586477"/>
            <a:ext cx="563880" cy="34208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07272" y="5937747"/>
            <a:ext cx="280250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Use traffic patterns to guess specific webpage accessed</a:t>
            </a:r>
          </a:p>
        </p:txBody>
      </p:sp>
      <p:sp>
        <p:nvSpPr>
          <p:cNvPr id="59" name="Up Arrow 58"/>
          <p:cNvSpPr/>
          <p:nvPr/>
        </p:nvSpPr>
        <p:spPr>
          <a:xfrm flipV="1">
            <a:off x="2907892" y="4563334"/>
            <a:ext cx="297470" cy="13034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56" y="4468960"/>
            <a:ext cx="711429" cy="47111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665781" y="3353076"/>
            <a:ext cx="2521954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Destination also runs Tor software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7" y="2570626"/>
            <a:ext cx="8396775" cy="47000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91" y="3310685"/>
            <a:ext cx="1219424" cy="12316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17" y="4392085"/>
            <a:ext cx="1128422" cy="13541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Service Fingerprinting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/>
              <a:t>All prior work considers </a:t>
            </a:r>
            <a:r>
              <a:rPr lang="en-US" dirty="0" smtClean="0"/>
              <a:t>adversary in an entry position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5" y="4160887"/>
            <a:ext cx="980854" cy="14974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06" y="2507529"/>
            <a:ext cx="1022423" cy="12132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1" y="2843502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64862" y="4358958"/>
            <a:ext cx="1748970" cy="6924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9670" y="5301567"/>
            <a:ext cx="241008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08" y="5089904"/>
            <a:ext cx="563880" cy="34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33" y="4769575"/>
            <a:ext cx="1022423" cy="1213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23" y="5239359"/>
            <a:ext cx="1022423" cy="1213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42" y="4632723"/>
            <a:ext cx="1022423" cy="121327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326567" y="3534608"/>
            <a:ext cx="1120227" cy="5746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5834" y="3450137"/>
            <a:ext cx="1476338" cy="3184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92531" y="5845994"/>
            <a:ext cx="1035268" cy="2452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70448" y="4007981"/>
            <a:ext cx="2961577" cy="135434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42414" y="5643655"/>
            <a:ext cx="1281863" cy="3852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44" y="5674950"/>
            <a:ext cx="563880" cy="3420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7" y="5836264"/>
            <a:ext cx="563880" cy="3420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6" y="4808079"/>
            <a:ext cx="563880" cy="3420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46" y="4250647"/>
            <a:ext cx="563880" cy="3420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2" y="3415433"/>
            <a:ext cx="563880" cy="3420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3" y="3586477"/>
            <a:ext cx="563880" cy="34208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56" y="4468960"/>
            <a:ext cx="711429" cy="471112"/>
          </a:xfrm>
          <a:prstGeom prst="rect">
            <a:avLst/>
          </a:prstGeom>
        </p:spPr>
      </p:pic>
      <p:sp>
        <p:nvSpPr>
          <p:cNvPr id="36" name="Frame 35"/>
          <p:cNvSpPr/>
          <p:nvPr/>
        </p:nvSpPr>
        <p:spPr>
          <a:xfrm>
            <a:off x="1517485" y="2883422"/>
            <a:ext cx="3252399" cy="2424535"/>
          </a:xfrm>
          <a:prstGeom prst="frame">
            <a:avLst>
              <a:gd name="adj1" fmla="val 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7" y="2570626"/>
            <a:ext cx="8396775" cy="47000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91" y="3310685"/>
            <a:ext cx="1219424" cy="123161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17" y="4392085"/>
            <a:ext cx="1128422" cy="13541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Service Fingerprinting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/>
              <a:t>All prior work considers </a:t>
            </a:r>
            <a:r>
              <a:rPr lang="en-US" dirty="0" smtClean="0"/>
              <a:t>adversary in an entry position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5" y="4160887"/>
            <a:ext cx="980854" cy="14974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06" y="2507529"/>
            <a:ext cx="1022423" cy="12132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1" y="2843502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64862" y="4358958"/>
            <a:ext cx="1748970" cy="6924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9670" y="5301567"/>
            <a:ext cx="241008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08" y="5089904"/>
            <a:ext cx="563880" cy="34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33" y="4769575"/>
            <a:ext cx="1022423" cy="1213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23" y="5239359"/>
            <a:ext cx="1022423" cy="1213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42" y="4632723"/>
            <a:ext cx="1022423" cy="121327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326567" y="3534608"/>
            <a:ext cx="1120227" cy="5746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5834" y="3450137"/>
            <a:ext cx="1476338" cy="3184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92531" y="5845994"/>
            <a:ext cx="1035268" cy="2452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70448" y="4007981"/>
            <a:ext cx="2961577" cy="135434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42414" y="5643655"/>
            <a:ext cx="1281863" cy="3852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44" y="5674950"/>
            <a:ext cx="563880" cy="3420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7" y="5836264"/>
            <a:ext cx="563880" cy="3420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6" y="4808079"/>
            <a:ext cx="563880" cy="3420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46" y="4250647"/>
            <a:ext cx="563880" cy="3420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2" y="3415433"/>
            <a:ext cx="563880" cy="3420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3" y="3586477"/>
            <a:ext cx="563880" cy="34208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56" y="4468960"/>
            <a:ext cx="711429" cy="471112"/>
          </a:xfrm>
          <a:prstGeom prst="rect">
            <a:avLst/>
          </a:prstGeom>
        </p:spPr>
      </p:pic>
      <p:sp>
        <p:nvSpPr>
          <p:cNvPr id="36" name="Frame 35"/>
          <p:cNvSpPr/>
          <p:nvPr/>
        </p:nvSpPr>
        <p:spPr>
          <a:xfrm>
            <a:off x="1517485" y="2883422"/>
            <a:ext cx="3252399" cy="2424535"/>
          </a:xfrm>
          <a:prstGeom prst="frame">
            <a:avLst>
              <a:gd name="adj1" fmla="val 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67969" y="2431693"/>
            <a:ext cx="5987264" cy="50167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957F8"/>
                </a:solidFill>
              </a:rPr>
              <a:t>Limitations of the entry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Client-to-entry path is an unrealistic </a:t>
            </a:r>
            <a:r>
              <a:rPr lang="en-US" sz="2400" dirty="0" smtClean="0">
                <a:solidFill>
                  <a:srgbClr val="0957F8"/>
                </a:solidFill>
              </a:rPr>
              <a:t>privileged</a:t>
            </a:r>
            <a:r>
              <a:rPr lang="en-US" sz="2400" dirty="0" smtClean="0">
                <a:solidFill>
                  <a:schemeClr val="accent1"/>
                </a:solidFill>
              </a:rPr>
              <a:t> position for most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Entry guard relays must </a:t>
            </a:r>
            <a:r>
              <a:rPr lang="en-US" sz="2400" dirty="0">
                <a:solidFill>
                  <a:schemeClr val="accent1"/>
                </a:solidFill>
              </a:rPr>
              <a:t>be </a:t>
            </a:r>
            <a:r>
              <a:rPr lang="en-US" sz="2400" dirty="0">
                <a:solidFill>
                  <a:srgbClr val="0957F8"/>
                </a:solidFill>
              </a:rPr>
              <a:t>stable</a:t>
            </a:r>
            <a:r>
              <a:rPr lang="en-US" sz="2400" dirty="0">
                <a:solidFill>
                  <a:schemeClr val="accent1"/>
                </a:solidFill>
              </a:rPr>
              <a:t> and have </a:t>
            </a:r>
            <a:r>
              <a:rPr lang="en-US" sz="2400" dirty="0" smtClean="0">
                <a:solidFill>
                  <a:srgbClr val="0957F8"/>
                </a:solidFill>
              </a:rPr>
              <a:t>high up-time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Clients choose and </a:t>
            </a:r>
            <a:r>
              <a:rPr lang="en-US" sz="2400" dirty="0" smtClean="0">
                <a:solidFill>
                  <a:srgbClr val="0957F8"/>
                </a:solidFill>
              </a:rPr>
              <a:t>pin</a:t>
            </a:r>
            <a:r>
              <a:rPr lang="en-US" sz="2400" dirty="0" smtClean="0">
                <a:solidFill>
                  <a:schemeClr val="accent1"/>
                </a:solidFill>
              </a:rPr>
              <a:t> 1 entry guard for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2-3 months before switching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It takes entry guards 3 months to reach </a:t>
            </a:r>
            <a:r>
              <a:rPr lang="en-US" sz="2400" dirty="0" smtClean="0">
                <a:solidFill>
                  <a:srgbClr val="0957F8"/>
                </a:solidFill>
              </a:rPr>
              <a:t>steady state </a:t>
            </a:r>
            <a:r>
              <a:rPr lang="en-US" sz="2400" dirty="0" smtClean="0">
                <a:solidFill>
                  <a:schemeClr val="accent1"/>
                </a:solidFill>
              </a:rPr>
              <a:t>and be </a:t>
            </a:r>
            <a:r>
              <a:rPr lang="en-US" sz="2400" dirty="0" smtClean="0">
                <a:solidFill>
                  <a:srgbClr val="0957F8"/>
                </a:solidFill>
              </a:rPr>
              <a:t>fully utilized </a:t>
            </a:r>
            <a:r>
              <a:rPr lang="en-US" sz="2400" dirty="0" smtClean="0">
                <a:solidFill>
                  <a:schemeClr val="accent1"/>
                </a:solidFill>
              </a:rPr>
              <a:t>by the network</a:t>
            </a:r>
          </a:p>
        </p:txBody>
      </p:sp>
    </p:spTree>
    <p:extLst>
      <p:ext uri="{BB962C8B-B14F-4D97-AF65-F5344CB8AC3E}">
        <p14:creationId xmlns:p14="http://schemas.microsoft.com/office/powerpoint/2010/main" val="20353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7" y="2570626"/>
            <a:ext cx="8396775" cy="47000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77" y="2485040"/>
            <a:ext cx="1219424" cy="12316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54" y="3322906"/>
            <a:ext cx="1022423" cy="121327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17" y="4392085"/>
            <a:ext cx="1128422" cy="13541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work: fingerprinting from middle relays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/>
              <a:t>Onion service fingerprinting from an internal, middle relay position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5" y="4160887"/>
            <a:ext cx="980854" cy="1497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1" y="2843502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64862" y="4358958"/>
            <a:ext cx="1748970" cy="6924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9670" y="5301567"/>
            <a:ext cx="241008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08" y="5089904"/>
            <a:ext cx="563880" cy="34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33" y="4769575"/>
            <a:ext cx="1022423" cy="1213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23" y="5239359"/>
            <a:ext cx="1022423" cy="1213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42" y="4632723"/>
            <a:ext cx="1022423" cy="121327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326567" y="3534608"/>
            <a:ext cx="1120227" cy="5746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5834" y="3450137"/>
            <a:ext cx="1476338" cy="3184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92531" y="5845994"/>
            <a:ext cx="1035268" cy="2452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70448" y="4007981"/>
            <a:ext cx="2961577" cy="135434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42414" y="5643655"/>
            <a:ext cx="1281863" cy="3852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44" y="5674950"/>
            <a:ext cx="563880" cy="3420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7" y="5836264"/>
            <a:ext cx="563880" cy="3420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6" y="4808079"/>
            <a:ext cx="563880" cy="3420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46" y="4250647"/>
            <a:ext cx="563880" cy="3420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2" y="3415433"/>
            <a:ext cx="563880" cy="3420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3" y="3586477"/>
            <a:ext cx="563880" cy="342088"/>
          </a:xfrm>
          <a:prstGeom prst="rect">
            <a:avLst/>
          </a:prstGeom>
        </p:spPr>
      </p:pic>
      <p:sp>
        <p:nvSpPr>
          <p:cNvPr id="36" name="Frame 35"/>
          <p:cNvSpPr/>
          <p:nvPr/>
        </p:nvSpPr>
        <p:spPr>
          <a:xfrm>
            <a:off x="5146974" y="2432743"/>
            <a:ext cx="1645929" cy="1505168"/>
          </a:xfrm>
          <a:prstGeom prst="frame">
            <a:avLst>
              <a:gd name="adj1" fmla="val 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84" y="4600419"/>
            <a:ext cx="563880" cy="3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7" y="2570626"/>
            <a:ext cx="8396775" cy="47000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77" y="2485040"/>
            <a:ext cx="1219424" cy="12316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54" y="3322906"/>
            <a:ext cx="1022423" cy="121327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17" y="4392085"/>
            <a:ext cx="1128422" cy="13541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work: fingerprinting from middle relays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/>
              <a:t>Onion service fingerprinting from an internal, middle relay position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5" y="4160887"/>
            <a:ext cx="980854" cy="1497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1" y="2843502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64862" y="4358958"/>
            <a:ext cx="1748970" cy="6924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9670" y="5301567"/>
            <a:ext cx="241008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08" y="5089904"/>
            <a:ext cx="563880" cy="34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33" y="4769575"/>
            <a:ext cx="1022423" cy="1213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23" y="5239359"/>
            <a:ext cx="1022423" cy="1213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42" y="4632723"/>
            <a:ext cx="1022423" cy="121327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326567" y="3534608"/>
            <a:ext cx="1120227" cy="5746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5834" y="3450137"/>
            <a:ext cx="1476338" cy="3184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92531" y="5845994"/>
            <a:ext cx="1035268" cy="2452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70448" y="4007981"/>
            <a:ext cx="2961577" cy="135434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42414" y="5643655"/>
            <a:ext cx="1281863" cy="3852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44" y="5674950"/>
            <a:ext cx="563880" cy="3420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7" y="5836264"/>
            <a:ext cx="563880" cy="3420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6" y="4808079"/>
            <a:ext cx="563880" cy="3420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46" y="4250647"/>
            <a:ext cx="563880" cy="3420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2" y="3415433"/>
            <a:ext cx="563880" cy="3420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3" y="3586477"/>
            <a:ext cx="563880" cy="342088"/>
          </a:xfrm>
          <a:prstGeom prst="rect">
            <a:avLst/>
          </a:prstGeom>
        </p:spPr>
      </p:pic>
      <p:sp>
        <p:nvSpPr>
          <p:cNvPr id="36" name="Frame 35"/>
          <p:cNvSpPr/>
          <p:nvPr/>
        </p:nvSpPr>
        <p:spPr>
          <a:xfrm>
            <a:off x="5146974" y="2432743"/>
            <a:ext cx="1645929" cy="1505168"/>
          </a:xfrm>
          <a:prstGeom prst="frame">
            <a:avLst>
              <a:gd name="adj1" fmla="val 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84" y="4600419"/>
            <a:ext cx="563880" cy="34208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5659" y="2863008"/>
            <a:ext cx="4941053" cy="39087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957F8"/>
                </a:solidFill>
              </a:rPr>
              <a:t>Advantages of the middle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Clients choose a new middle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for every circuit (choice is weighted by bandwidth)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No special relay requirements</a:t>
            </a:r>
            <a:endParaRPr lang="en-US" sz="2400" dirty="0" smtClean="0">
              <a:solidFill>
                <a:srgbClr val="0957F8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Fully utilized almost immediately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Statistical sampling of all clients</a:t>
            </a:r>
          </a:p>
        </p:txBody>
      </p:sp>
    </p:spTree>
    <p:extLst>
      <p:ext uri="{BB962C8B-B14F-4D97-AF65-F5344CB8AC3E}">
        <p14:creationId xmlns:p14="http://schemas.microsoft.com/office/powerpoint/2010/main" val="5605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7" y="2570626"/>
            <a:ext cx="8396775" cy="47000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77" y="2485040"/>
            <a:ext cx="1219424" cy="12316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54" y="3322906"/>
            <a:ext cx="1022423" cy="121327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17" y="4392085"/>
            <a:ext cx="1128422" cy="13541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work: fingerprinting from middle relays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/>
              <a:t>Onion service fingerprinting from an internal, middle relay position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5" y="4160887"/>
            <a:ext cx="980854" cy="1497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1" y="2843502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64862" y="4358958"/>
            <a:ext cx="1748970" cy="6924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9670" y="5301567"/>
            <a:ext cx="241008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08" y="5089904"/>
            <a:ext cx="563880" cy="34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33" y="4769575"/>
            <a:ext cx="1022423" cy="1213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23" y="5239359"/>
            <a:ext cx="1022423" cy="1213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42" y="4632723"/>
            <a:ext cx="1022423" cy="121327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326567" y="3534608"/>
            <a:ext cx="1120227" cy="5746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5834" y="3450137"/>
            <a:ext cx="1476338" cy="3184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92531" y="5845994"/>
            <a:ext cx="1035268" cy="2452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70448" y="4007981"/>
            <a:ext cx="2961577" cy="135434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42414" y="5643655"/>
            <a:ext cx="1281863" cy="3852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44" y="5674950"/>
            <a:ext cx="563880" cy="3420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7" y="5836264"/>
            <a:ext cx="563880" cy="3420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6" y="4808079"/>
            <a:ext cx="563880" cy="3420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46" y="4250647"/>
            <a:ext cx="563880" cy="3420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2" y="3415433"/>
            <a:ext cx="563880" cy="3420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3" y="3586477"/>
            <a:ext cx="563880" cy="342088"/>
          </a:xfrm>
          <a:prstGeom prst="rect">
            <a:avLst/>
          </a:prstGeom>
        </p:spPr>
      </p:pic>
      <p:sp>
        <p:nvSpPr>
          <p:cNvPr id="36" name="Frame 35"/>
          <p:cNvSpPr/>
          <p:nvPr/>
        </p:nvSpPr>
        <p:spPr>
          <a:xfrm>
            <a:off x="5146974" y="2432743"/>
            <a:ext cx="1645929" cy="1505168"/>
          </a:xfrm>
          <a:prstGeom prst="frame">
            <a:avLst>
              <a:gd name="adj1" fmla="val 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84" y="4600419"/>
            <a:ext cx="563880" cy="34208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5659" y="2863008"/>
            <a:ext cx="4941053" cy="39087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957F8"/>
                </a:solidFill>
              </a:rPr>
              <a:t>Advantages of the middle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Clients choose a new middle 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for every circuit (choice is weighted by bandwidth)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No special relay requirements</a:t>
            </a:r>
            <a:endParaRPr lang="en-US" sz="2400" dirty="0" smtClean="0">
              <a:solidFill>
                <a:srgbClr val="0957F8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Fully utilized almost immediately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Statistical sampling of all clients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470" y="3341937"/>
            <a:ext cx="5170010" cy="392877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661854" y="2221338"/>
            <a:ext cx="397478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Middles will observe a client two orders of magnitude </a:t>
            </a:r>
            <a:r>
              <a:rPr lang="en-US" sz="2400">
                <a:solidFill>
                  <a:schemeClr val="accent1"/>
                </a:solidFill>
              </a:rPr>
              <a:t>more quickly than guards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7" y="2570626"/>
            <a:ext cx="8396775" cy="47000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77" y="2485040"/>
            <a:ext cx="1219424" cy="12316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54" y="3322906"/>
            <a:ext cx="1022423" cy="121327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317" y="4392085"/>
            <a:ext cx="1128422" cy="13541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Inside Job: Applying Traffic Analysis to Measure Tor from Within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work: fingerprinting from middle relays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-457200">
              <a:buFont typeface="Arial" charset="0"/>
              <a:buChar char="•"/>
            </a:pPr>
            <a:r>
              <a:rPr lang="en-US" dirty="0" smtClean="0"/>
              <a:t>The middle identifies the destination</a:t>
            </a:r>
            <a:r>
              <a:rPr lang="mr-IN" dirty="0" smtClean="0"/>
              <a:t>…</a:t>
            </a:r>
            <a:r>
              <a:rPr lang="en-US" dirty="0" smtClean="0"/>
              <a:t> and then what?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5" y="4160887"/>
            <a:ext cx="980854" cy="1497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1" y="2843502"/>
            <a:ext cx="1022423" cy="12132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64862" y="4358958"/>
            <a:ext cx="1748970" cy="69241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9670" y="5301567"/>
            <a:ext cx="2410082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08" y="5089904"/>
            <a:ext cx="563880" cy="34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33" y="4769575"/>
            <a:ext cx="1022423" cy="1213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23" y="5239359"/>
            <a:ext cx="1022423" cy="1213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42" y="4632723"/>
            <a:ext cx="1022423" cy="121327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4326567" y="3534608"/>
            <a:ext cx="1120227" cy="5746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315834" y="3450137"/>
            <a:ext cx="1476338" cy="3184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92531" y="5845994"/>
            <a:ext cx="1035268" cy="2452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70448" y="4007981"/>
            <a:ext cx="2961577" cy="135434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42414" y="5643655"/>
            <a:ext cx="1281863" cy="3852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44" y="5674950"/>
            <a:ext cx="563880" cy="3420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47" y="5836264"/>
            <a:ext cx="563880" cy="3420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6" y="4808079"/>
            <a:ext cx="563880" cy="3420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46" y="4250647"/>
            <a:ext cx="563880" cy="34208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2" y="3415433"/>
            <a:ext cx="563880" cy="34208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3" y="3586477"/>
            <a:ext cx="563880" cy="342088"/>
          </a:xfrm>
          <a:prstGeom prst="rect">
            <a:avLst/>
          </a:prstGeom>
        </p:spPr>
      </p:pic>
      <p:sp>
        <p:nvSpPr>
          <p:cNvPr id="36" name="Frame 35"/>
          <p:cNvSpPr/>
          <p:nvPr/>
        </p:nvSpPr>
        <p:spPr>
          <a:xfrm>
            <a:off x="5146974" y="2432743"/>
            <a:ext cx="1645929" cy="1505168"/>
          </a:xfrm>
          <a:prstGeom prst="frame">
            <a:avLst>
              <a:gd name="adj1" fmla="val 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84" y="4600419"/>
            <a:ext cx="563880" cy="34208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442956" y="2711473"/>
            <a:ext cx="2618417" cy="147732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Onion service popularity measurement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[this work]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9760" y="2920643"/>
            <a:ext cx="3049815" cy="11079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Client geolocation attack using latency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[Hopper et al. 2007,2010]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6080" y="5500159"/>
            <a:ext cx="391175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Targeted attacks on guards that are used to access websites of interest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Jaggard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Syverson</a:t>
            </a:r>
            <a:r>
              <a:rPr lang="en-US" dirty="0" smtClean="0">
                <a:solidFill>
                  <a:schemeClr val="accent1"/>
                </a:solidFill>
              </a:rPr>
              <a:t>, 2017]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2475" y="4096288"/>
            <a:ext cx="2971669" cy="11079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Fingerprint protocols instead of websites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[future work]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s_NRL_branded_slides">
  <a:themeElements>
    <a:clrScheme name="NRL_Color Palette">
      <a:dk1>
        <a:srgbClr val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0070C0"/>
      </a:accent2>
      <a:accent3>
        <a:srgbClr val="FFC000"/>
      </a:accent3>
      <a:accent4>
        <a:srgbClr val="A5A5A5"/>
      </a:accent4>
      <a:accent5>
        <a:srgbClr val="5B9BD5"/>
      </a:accent5>
      <a:accent6>
        <a:srgbClr val="FFFF00"/>
      </a:accent6>
      <a:hlink>
        <a:srgbClr val="002060"/>
      </a:hlink>
      <a:folHlink>
        <a:srgbClr val="FFC000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M10_052616" id="{2ADE39D3-BDE3-49AE-919C-C678C3315280}" vid="{69358647-15F7-4DA1-B81D-61451955B6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Robs_NRL_branded_slides.potx</Template>
  <TotalTime>21700</TotalTime>
  <Words>1106</Words>
  <Application>Microsoft Macintosh PowerPoint</Application>
  <PresentationFormat>Custom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Arial</vt:lpstr>
      <vt:lpstr>Robs_NRL_branded_slides</vt:lpstr>
      <vt:lpstr>Inside Job:  Applying Traffic Analysis to Measure Tor from Within</vt:lpstr>
      <vt:lpstr>Tor Website Fingerprinting</vt:lpstr>
      <vt:lpstr>Onion Service Fingerprinting</vt:lpstr>
      <vt:lpstr>Onion Service Fingerprinting</vt:lpstr>
      <vt:lpstr>Onion Service Fingerprinting</vt:lpstr>
      <vt:lpstr>This work: fingerprinting from middle relays</vt:lpstr>
      <vt:lpstr>This work: fingerprinting from middle relays</vt:lpstr>
      <vt:lpstr>This work: fingerprinting from middle relays</vt:lpstr>
      <vt:lpstr>This work: fingerprinting from middle relays</vt:lpstr>
      <vt:lpstr>Outline</vt:lpstr>
      <vt:lpstr>Circuit Fingerprinting</vt:lpstr>
      <vt:lpstr>Circuit Fingerprinting</vt:lpstr>
      <vt:lpstr>Data Set, Features, and Training</vt:lpstr>
      <vt:lpstr>Circuit fingerprinting results</vt:lpstr>
      <vt:lpstr>Onion Service Fingerprinting</vt:lpstr>
      <vt:lpstr>Onion Service Fingerprinting</vt:lpstr>
      <vt:lpstr>Closed World Onion Site Fingerprinting Results</vt:lpstr>
      <vt:lpstr>Open World Onion Site Fingerprinting Results</vt:lpstr>
      <vt:lpstr>Open World Onion Site Fingerprinting Results</vt:lpstr>
      <vt:lpstr>Onion Service Popularity Measurement</vt:lpstr>
      <vt:lpstr>Classifying Circuits and Sites in Tor</vt:lpstr>
      <vt:lpstr>Classifying Circuits and Sites in Tor</vt:lpstr>
      <vt:lpstr>Classification Results</vt:lpstr>
      <vt:lpstr>Conclusion</vt:lpstr>
      <vt:lpstr>Onion Service Fingerprinting Classifiers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NRL</dc:title>
  <dc:creator>Joe Graff</dc:creator>
  <cp:lastModifiedBy>Microsoft Office User</cp:lastModifiedBy>
  <cp:revision>450</cp:revision>
  <cp:lastPrinted>2015-08-19T18:26:03Z</cp:lastPrinted>
  <dcterms:created xsi:type="dcterms:W3CDTF">2015-08-18T16:34:21Z</dcterms:created>
  <dcterms:modified xsi:type="dcterms:W3CDTF">2018-02-21T19:31:44Z</dcterms:modified>
</cp:coreProperties>
</file>