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8" r:id="rId2"/>
    <p:sldId id="266" r:id="rId3"/>
    <p:sldId id="268" r:id="rId4"/>
    <p:sldId id="262" r:id="rId5"/>
    <p:sldId id="260" r:id="rId6"/>
    <p:sldId id="309" r:id="rId7"/>
    <p:sldId id="269" r:id="rId8"/>
    <p:sldId id="310" r:id="rId9"/>
    <p:sldId id="304" r:id="rId10"/>
    <p:sldId id="300" r:id="rId11"/>
    <p:sldId id="301" r:id="rId12"/>
    <p:sldId id="302" r:id="rId13"/>
    <p:sldId id="303" r:id="rId14"/>
    <p:sldId id="273" r:id="rId15"/>
    <p:sldId id="259" r:id="rId16"/>
    <p:sldId id="270" r:id="rId17"/>
    <p:sldId id="271" r:id="rId18"/>
    <p:sldId id="267" r:id="rId19"/>
    <p:sldId id="272" r:id="rId20"/>
    <p:sldId id="274" r:id="rId21"/>
    <p:sldId id="279" r:id="rId22"/>
    <p:sldId id="276" r:id="rId23"/>
    <p:sldId id="277" r:id="rId24"/>
    <p:sldId id="278" r:id="rId25"/>
    <p:sldId id="275" r:id="rId26"/>
    <p:sldId id="280" r:id="rId27"/>
    <p:sldId id="281" r:id="rId28"/>
    <p:sldId id="285" r:id="rId29"/>
    <p:sldId id="288" r:id="rId30"/>
    <p:sldId id="287" r:id="rId31"/>
    <p:sldId id="282" r:id="rId32"/>
    <p:sldId id="294" r:id="rId33"/>
    <p:sldId id="295" r:id="rId34"/>
    <p:sldId id="305" r:id="rId35"/>
    <p:sldId id="311" r:id="rId36"/>
    <p:sldId id="313" r:id="rId37"/>
    <p:sldId id="312" r:id="rId38"/>
    <p:sldId id="291" r:id="rId39"/>
    <p:sldId id="306" r:id="rId40"/>
    <p:sldId id="307" r:id="rId41"/>
    <p:sldId id="308" r:id="rId42"/>
    <p:sldId id="289" r:id="rId43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4" autoAdjust="0"/>
    <p:restoredTop sz="87752"/>
  </p:normalViewPr>
  <p:slideViewPr>
    <p:cSldViewPr snapToGrid="0">
      <p:cViewPr varScale="1">
        <p:scale>
          <a:sx n="90" d="100"/>
          <a:sy n="90" d="100"/>
        </p:scale>
        <p:origin x="7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2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8/14/19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RQ1: How is Tor vulnerable to bandwidth-based </a:t>
            </a:r>
            <a:r>
              <a:rPr lang="en-US" dirty="0" err="1"/>
              <a:t>DoS</a:t>
            </a:r>
            <a:r>
              <a:rPr lang="en-US" dirty="0"/>
              <a:t> (BW </a:t>
            </a:r>
            <a:r>
              <a:rPr lang="en-US" dirty="0" err="1"/>
              <a:t>DoS</a:t>
            </a:r>
            <a:r>
              <a:rPr lang="en-US" dirty="0"/>
              <a:t>) attacks?</a:t>
            </a:r>
          </a:p>
          <a:p>
            <a:pPr lvl="1"/>
            <a:r>
              <a:rPr lang="en-US" dirty="0"/>
              <a:t>RQ2: How costly are BW </a:t>
            </a:r>
            <a:r>
              <a:rPr lang="en-US" dirty="0" err="1"/>
              <a:t>DoS</a:t>
            </a:r>
            <a:r>
              <a:rPr lang="en-US" dirty="0"/>
              <a:t> attacks to carry out?</a:t>
            </a:r>
          </a:p>
          <a:p>
            <a:pPr lvl="1"/>
            <a:r>
              <a:rPr lang="en-US" dirty="0"/>
              <a:t>RQ3: What effects does BW </a:t>
            </a:r>
            <a:r>
              <a:rPr lang="en-US" dirty="0" err="1"/>
              <a:t>DoS</a:t>
            </a:r>
            <a:r>
              <a:rPr lang="en-US" dirty="0"/>
              <a:t> have on Tor performance and reliability?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RQ1: How is Tor vulnerable to bandwidth-based </a:t>
            </a:r>
            <a:r>
              <a:rPr lang="en-US" dirty="0" err="1"/>
              <a:t>DoS</a:t>
            </a:r>
            <a:r>
              <a:rPr lang="en-US" dirty="0"/>
              <a:t> (BW </a:t>
            </a:r>
            <a:r>
              <a:rPr lang="en-US" dirty="0" err="1"/>
              <a:t>DoS</a:t>
            </a:r>
            <a:r>
              <a:rPr lang="en-US" dirty="0"/>
              <a:t>) attacks?</a:t>
            </a:r>
          </a:p>
          <a:p>
            <a:pPr lvl="1"/>
            <a:r>
              <a:rPr lang="en-US" dirty="0"/>
              <a:t>RQ2: How costly are BW </a:t>
            </a:r>
            <a:r>
              <a:rPr lang="en-US" dirty="0" err="1"/>
              <a:t>DoS</a:t>
            </a:r>
            <a:r>
              <a:rPr lang="en-US" dirty="0"/>
              <a:t> attacks to carry out?</a:t>
            </a:r>
          </a:p>
          <a:p>
            <a:pPr lvl="1"/>
            <a:r>
              <a:rPr lang="en-US" dirty="0"/>
              <a:t>RQ3: What effects does BW </a:t>
            </a:r>
            <a:r>
              <a:rPr lang="en-US" dirty="0" err="1"/>
              <a:t>DoS</a:t>
            </a:r>
            <a:r>
              <a:rPr lang="en-US" dirty="0"/>
              <a:t> have on Tor performance and reliability?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4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RQ1: How is Tor vulnerable to bandwidth-based </a:t>
            </a:r>
            <a:r>
              <a:rPr lang="en-US" dirty="0" err="1"/>
              <a:t>DoS</a:t>
            </a:r>
            <a:r>
              <a:rPr lang="en-US" dirty="0"/>
              <a:t> (BW </a:t>
            </a:r>
            <a:r>
              <a:rPr lang="en-US" dirty="0" err="1"/>
              <a:t>DoS</a:t>
            </a:r>
            <a:r>
              <a:rPr lang="en-US" dirty="0"/>
              <a:t>) attacks?</a:t>
            </a:r>
          </a:p>
          <a:p>
            <a:pPr lvl="1"/>
            <a:r>
              <a:rPr lang="en-US" dirty="0"/>
              <a:t>RQ2: How costly are BW </a:t>
            </a:r>
            <a:r>
              <a:rPr lang="en-US" dirty="0" err="1"/>
              <a:t>DoS</a:t>
            </a:r>
            <a:r>
              <a:rPr lang="en-US" dirty="0"/>
              <a:t> attacks to carry out?</a:t>
            </a:r>
          </a:p>
          <a:p>
            <a:pPr lvl="1"/>
            <a:r>
              <a:rPr lang="en-US" dirty="0"/>
              <a:t>RQ3: What effects does BW </a:t>
            </a:r>
            <a:r>
              <a:rPr lang="en-US" dirty="0" err="1"/>
              <a:t>DoS</a:t>
            </a:r>
            <a:r>
              <a:rPr lang="en-US" dirty="0"/>
              <a:t> have on Tor performance and reliability?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Point Break: A Study of Bandwidth Denial-of-Service Attacks against Tor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3" y="1864986"/>
            <a:ext cx="12561455" cy="2743200"/>
          </a:xfrm>
        </p:spPr>
        <p:txBody>
          <a:bodyPr/>
          <a:lstStyle/>
          <a:p>
            <a:r>
              <a:rPr lang="en-US" dirty="0"/>
              <a:t>Point Break: A Study of </a:t>
            </a:r>
            <a:br>
              <a:rPr lang="en-US" dirty="0"/>
            </a:br>
            <a:r>
              <a:rPr lang="en-US" dirty="0"/>
              <a:t>Bandwidth Denial-of-Service </a:t>
            </a:r>
            <a:br>
              <a:rPr lang="en-US" dirty="0"/>
            </a:br>
            <a:r>
              <a:rPr lang="en-US" dirty="0"/>
              <a:t>Attacks against 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628073" y="4362462"/>
            <a:ext cx="826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Tavish</a:t>
            </a:r>
            <a:r>
              <a:rPr lang="en-US" sz="2400" dirty="0">
                <a:solidFill>
                  <a:schemeClr val="bg1"/>
                </a:solidFill>
              </a:rPr>
              <a:t> Vaidya, Georgetown University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Micah </a:t>
            </a:r>
            <a:r>
              <a:rPr lang="en-US" sz="2400" dirty="0" err="1">
                <a:solidFill>
                  <a:schemeClr val="bg1"/>
                </a:solidFill>
              </a:rPr>
              <a:t>Sherr</a:t>
            </a:r>
            <a:r>
              <a:rPr lang="en-US" sz="2400" dirty="0">
                <a:solidFill>
                  <a:schemeClr val="bg1"/>
                </a:solidFill>
              </a:rPr>
              <a:t>, Georgetown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09602" y="652998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/>
              <a:t>28</a:t>
            </a:r>
            <a:r>
              <a:rPr lang="en-US" b="0" baseline="30000" dirty="0"/>
              <a:t>th</a:t>
            </a:r>
            <a:r>
              <a:rPr lang="en-US" b="0" dirty="0"/>
              <a:t> USENIX Security Symposium</a:t>
            </a:r>
          </a:p>
          <a:p>
            <a:r>
              <a:rPr lang="en-US" b="0" dirty="0"/>
              <a:t>Hyatt Regency, Santa Clara, CA, USA</a:t>
            </a:r>
          </a:p>
          <a:p>
            <a:r>
              <a:rPr lang="en-US" b="0" dirty="0"/>
              <a:t>August 16</a:t>
            </a:r>
            <a:r>
              <a:rPr lang="en-US" b="0" baseline="30000" dirty="0"/>
              <a:t>th</a:t>
            </a:r>
            <a:r>
              <a:rPr lang="en-US" b="0" dirty="0"/>
              <a:t>, 2019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2BD59-BCC6-4A47-8266-E3A53E62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183" y="645192"/>
            <a:ext cx="4315393" cy="51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A70EEF39-4C7F-1445-A874-998765CA314D}"/>
              </a:ext>
            </a:extLst>
          </p:cNvPr>
          <p:cNvSpPr/>
          <p:nvPr/>
        </p:nvSpPr>
        <p:spPr>
          <a:xfrm>
            <a:off x="880534" y="1427481"/>
            <a:ext cx="2902543" cy="1873770"/>
          </a:xfrm>
          <a:prstGeom prst="borderCallout2">
            <a:avLst>
              <a:gd name="adj1" fmla="val 74916"/>
              <a:gd name="adj2" fmla="val 0"/>
              <a:gd name="adj3" fmla="val 90569"/>
              <a:gd name="adj4" fmla="val -18450"/>
              <a:gd name="adj5" fmla="val 234166"/>
              <a:gd name="adj6" fmla="val 8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Borisov et al. CCS’07</a:t>
            </a:r>
          </a:p>
          <a:p>
            <a:pPr algn="ctr"/>
            <a:r>
              <a:rPr lang="en-US" sz="2800" dirty="0"/>
              <a:t>Selective service refusal</a:t>
            </a:r>
          </a:p>
        </p:txBody>
      </p:sp>
      <p:sp>
        <p:nvSpPr>
          <p:cNvPr id="33" name="Line Callout 2 32">
            <a:extLst>
              <a:ext uri="{FF2B5EF4-FFF2-40B4-BE49-F238E27FC236}">
                <a16:creationId xmlns:a16="http://schemas.microsoft.com/office/drawing/2014/main" id="{27043619-211A-FD49-AB87-70633A14C537}"/>
              </a:ext>
            </a:extLst>
          </p:cNvPr>
          <p:cNvSpPr/>
          <p:nvPr/>
        </p:nvSpPr>
        <p:spPr>
          <a:xfrm>
            <a:off x="1540934" y="3631451"/>
            <a:ext cx="2855636" cy="1601756"/>
          </a:xfrm>
          <a:prstGeom prst="borderCallout2">
            <a:avLst>
              <a:gd name="adj1" fmla="val 71529"/>
              <a:gd name="adj2" fmla="val -1208"/>
              <a:gd name="adj3" fmla="val 99534"/>
              <a:gd name="adj4" fmla="val -9417"/>
              <a:gd name="adj5" fmla="val 140369"/>
              <a:gd name="adj6" fmla="val 2570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Pappas et al. InfoSec’08</a:t>
            </a:r>
          </a:p>
          <a:p>
            <a:pPr algn="ctr"/>
            <a:r>
              <a:rPr lang="en-US" sz="2800" dirty="0"/>
              <a:t>Packet Spinning</a:t>
            </a: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39D8DC95-41CC-7E4E-B96A-DB626DF3D91F}"/>
              </a:ext>
            </a:extLst>
          </p:cNvPr>
          <p:cNvSpPr/>
          <p:nvPr/>
        </p:nvSpPr>
        <p:spPr>
          <a:xfrm>
            <a:off x="5048706" y="3540921"/>
            <a:ext cx="2604119" cy="1479654"/>
          </a:xfrm>
          <a:prstGeom prst="borderCallout2">
            <a:avLst>
              <a:gd name="adj1" fmla="val 100611"/>
              <a:gd name="adj2" fmla="val 20542"/>
              <a:gd name="adj3" fmla="val 121076"/>
              <a:gd name="adj4" fmla="val 19583"/>
              <a:gd name="adj5" fmla="val 158697"/>
              <a:gd name="adj6" fmla="val 81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Barbera</a:t>
            </a:r>
            <a:r>
              <a:rPr lang="en-US" sz="2800" dirty="0"/>
              <a:t> et al. ESORICS’13</a:t>
            </a:r>
          </a:p>
          <a:p>
            <a:pPr algn="ctr"/>
            <a:r>
              <a:rPr lang="en-US" sz="2800" dirty="0"/>
              <a:t>Cell Flood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5BA42D62-2EBA-C34D-AD54-7D0562EFAEA0}"/>
              </a:ext>
            </a:extLst>
          </p:cNvPr>
          <p:cNvSpPr/>
          <p:nvPr/>
        </p:nvSpPr>
        <p:spPr>
          <a:xfrm>
            <a:off x="7598335" y="1427481"/>
            <a:ext cx="3322707" cy="1419236"/>
          </a:xfrm>
          <a:prstGeom prst="borderCallout2">
            <a:avLst>
              <a:gd name="adj1" fmla="val 100697"/>
              <a:gd name="adj2" fmla="val 14266"/>
              <a:gd name="adj3" fmla="val 146735"/>
              <a:gd name="adj4" fmla="val 4732"/>
              <a:gd name="adj5" fmla="val 316239"/>
              <a:gd name="adj6" fmla="val 1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Geddes et al. WPES’14</a:t>
            </a:r>
          </a:p>
          <a:p>
            <a:pPr algn="ctr"/>
            <a:r>
              <a:rPr lang="en-US" sz="2800" dirty="0"/>
              <a:t>Socket Exhaustion</a:t>
            </a:r>
          </a:p>
        </p:txBody>
      </p:sp>
      <p:sp>
        <p:nvSpPr>
          <p:cNvPr id="40" name="&quot;No&quot; Symbol 39">
            <a:extLst>
              <a:ext uri="{FF2B5EF4-FFF2-40B4-BE49-F238E27FC236}">
                <a16:creationId xmlns:a16="http://schemas.microsoft.com/office/drawing/2014/main" id="{6D0DFCCC-CABF-4D41-80C1-999AB4F0FE6A}"/>
              </a:ext>
            </a:extLst>
          </p:cNvPr>
          <p:cNvSpPr/>
          <p:nvPr/>
        </p:nvSpPr>
        <p:spPr bwMode="auto">
          <a:xfrm>
            <a:off x="577972" y="1172203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1032" name="Picture 8" descr="Generic computer chip vector image">
            <a:extLst>
              <a:ext uri="{FF2B5EF4-FFF2-40B4-BE49-F238E27FC236}">
                <a16:creationId xmlns:a16="http://schemas.microsoft.com/office/drawing/2014/main" id="{F11D8F9F-6686-2D4F-B17E-B11EDCE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6" y="3356966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Generic computer chip vector image">
            <a:extLst>
              <a:ext uri="{FF2B5EF4-FFF2-40B4-BE49-F238E27FC236}">
                <a16:creationId xmlns:a16="http://schemas.microsoft.com/office/drawing/2014/main" id="{C4927613-262B-5541-80C5-3AA5EAA6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9" y="3263194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0D07CE76-4E62-3E45-87FA-53953A6F4677}"/>
              </a:ext>
            </a:extLst>
          </p:cNvPr>
          <p:cNvSpPr/>
          <p:nvPr/>
        </p:nvSpPr>
        <p:spPr bwMode="auto">
          <a:xfrm>
            <a:off x="7338525" y="1120715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A70EEF39-4C7F-1445-A874-998765CA314D}"/>
              </a:ext>
            </a:extLst>
          </p:cNvPr>
          <p:cNvSpPr/>
          <p:nvPr/>
        </p:nvSpPr>
        <p:spPr>
          <a:xfrm>
            <a:off x="880534" y="1427481"/>
            <a:ext cx="2902543" cy="1873770"/>
          </a:xfrm>
          <a:prstGeom prst="borderCallout2">
            <a:avLst>
              <a:gd name="adj1" fmla="val 74916"/>
              <a:gd name="adj2" fmla="val 0"/>
              <a:gd name="adj3" fmla="val 90569"/>
              <a:gd name="adj4" fmla="val -18450"/>
              <a:gd name="adj5" fmla="val 234166"/>
              <a:gd name="adj6" fmla="val 8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Borisov et al. CCS’07</a:t>
            </a:r>
          </a:p>
          <a:p>
            <a:pPr algn="ctr"/>
            <a:r>
              <a:rPr lang="en-US" sz="2800" dirty="0"/>
              <a:t>Selective service refusal</a:t>
            </a:r>
          </a:p>
        </p:txBody>
      </p:sp>
      <p:sp>
        <p:nvSpPr>
          <p:cNvPr id="33" name="Line Callout 2 32">
            <a:extLst>
              <a:ext uri="{FF2B5EF4-FFF2-40B4-BE49-F238E27FC236}">
                <a16:creationId xmlns:a16="http://schemas.microsoft.com/office/drawing/2014/main" id="{27043619-211A-FD49-AB87-70633A14C537}"/>
              </a:ext>
            </a:extLst>
          </p:cNvPr>
          <p:cNvSpPr/>
          <p:nvPr/>
        </p:nvSpPr>
        <p:spPr>
          <a:xfrm>
            <a:off x="1540934" y="3631451"/>
            <a:ext cx="2855636" cy="1601756"/>
          </a:xfrm>
          <a:prstGeom prst="borderCallout2">
            <a:avLst>
              <a:gd name="adj1" fmla="val 71529"/>
              <a:gd name="adj2" fmla="val -1208"/>
              <a:gd name="adj3" fmla="val 99534"/>
              <a:gd name="adj4" fmla="val -9417"/>
              <a:gd name="adj5" fmla="val 140369"/>
              <a:gd name="adj6" fmla="val 2570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Pappas et al. InfoSec’08</a:t>
            </a:r>
          </a:p>
          <a:p>
            <a:pPr algn="ctr"/>
            <a:r>
              <a:rPr lang="en-US" sz="2800" dirty="0"/>
              <a:t>Packet Spinning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698B7E38-7078-7F42-AB2D-277C35378BFD}"/>
              </a:ext>
            </a:extLst>
          </p:cNvPr>
          <p:cNvSpPr/>
          <p:nvPr/>
        </p:nvSpPr>
        <p:spPr>
          <a:xfrm>
            <a:off x="4162212" y="1637103"/>
            <a:ext cx="2450863" cy="1527435"/>
          </a:xfrm>
          <a:prstGeom prst="borderCallout2">
            <a:avLst>
              <a:gd name="adj1" fmla="val 98567"/>
              <a:gd name="adj2" fmla="val 9504"/>
              <a:gd name="adj3" fmla="val 266446"/>
              <a:gd name="adj4" fmla="val 18110"/>
              <a:gd name="adj5" fmla="val 277772"/>
              <a:gd name="adj6" fmla="val -237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Evans et al. Sec’09</a:t>
            </a:r>
          </a:p>
          <a:p>
            <a:pPr algn="ctr"/>
            <a:r>
              <a:rPr lang="en-US" sz="2800" dirty="0"/>
              <a:t>Long Paths</a:t>
            </a: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39D8DC95-41CC-7E4E-B96A-DB626DF3D91F}"/>
              </a:ext>
            </a:extLst>
          </p:cNvPr>
          <p:cNvSpPr/>
          <p:nvPr/>
        </p:nvSpPr>
        <p:spPr>
          <a:xfrm>
            <a:off x="5048706" y="3540921"/>
            <a:ext cx="2604119" cy="1479654"/>
          </a:xfrm>
          <a:prstGeom prst="borderCallout2">
            <a:avLst>
              <a:gd name="adj1" fmla="val 100611"/>
              <a:gd name="adj2" fmla="val 20542"/>
              <a:gd name="adj3" fmla="val 121076"/>
              <a:gd name="adj4" fmla="val 19583"/>
              <a:gd name="adj5" fmla="val 158697"/>
              <a:gd name="adj6" fmla="val 81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Barbera</a:t>
            </a:r>
            <a:r>
              <a:rPr lang="en-US" sz="2800" dirty="0"/>
              <a:t> et al. ESORICS’13</a:t>
            </a:r>
          </a:p>
          <a:p>
            <a:pPr algn="ctr"/>
            <a:r>
              <a:rPr lang="en-US" sz="2800" dirty="0"/>
              <a:t>Cell Flood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5BA42D62-2EBA-C34D-AD54-7D0562EFAEA0}"/>
              </a:ext>
            </a:extLst>
          </p:cNvPr>
          <p:cNvSpPr/>
          <p:nvPr/>
        </p:nvSpPr>
        <p:spPr>
          <a:xfrm>
            <a:off x="7598335" y="1427481"/>
            <a:ext cx="3322707" cy="1419236"/>
          </a:xfrm>
          <a:prstGeom prst="borderCallout2">
            <a:avLst>
              <a:gd name="adj1" fmla="val 100697"/>
              <a:gd name="adj2" fmla="val 14266"/>
              <a:gd name="adj3" fmla="val 146735"/>
              <a:gd name="adj4" fmla="val 4732"/>
              <a:gd name="adj5" fmla="val 316239"/>
              <a:gd name="adj6" fmla="val 1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Geddes et al. WPES’14</a:t>
            </a:r>
          </a:p>
          <a:p>
            <a:pPr algn="ctr"/>
            <a:r>
              <a:rPr lang="en-US" sz="2800" dirty="0"/>
              <a:t>Socket Exhaustion</a:t>
            </a:r>
          </a:p>
        </p:txBody>
      </p:sp>
      <p:sp>
        <p:nvSpPr>
          <p:cNvPr id="40" name="&quot;No&quot; Symbol 39">
            <a:extLst>
              <a:ext uri="{FF2B5EF4-FFF2-40B4-BE49-F238E27FC236}">
                <a16:creationId xmlns:a16="http://schemas.microsoft.com/office/drawing/2014/main" id="{6D0DFCCC-CABF-4D41-80C1-999AB4F0FE6A}"/>
              </a:ext>
            </a:extLst>
          </p:cNvPr>
          <p:cNvSpPr/>
          <p:nvPr/>
        </p:nvSpPr>
        <p:spPr bwMode="auto">
          <a:xfrm>
            <a:off x="577972" y="1172203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1032" name="Picture 8" descr="Generic computer chip vector image">
            <a:extLst>
              <a:ext uri="{FF2B5EF4-FFF2-40B4-BE49-F238E27FC236}">
                <a16:creationId xmlns:a16="http://schemas.microsoft.com/office/drawing/2014/main" id="{F11D8F9F-6686-2D4F-B17E-B11EDCE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6" y="3356966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Generic computer chip vector image">
            <a:extLst>
              <a:ext uri="{FF2B5EF4-FFF2-40B4-BE49-F238E27FC236}">
                <a16:creationId xmlns:a16="http://schemas.microsoft.com/office/drawing/2014/main" id="{C4927613-262B-5541-80C5-3AA5EAA6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9" y="3263194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80E9AD-AF0A-9945-973C-C97C2E63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79" y="1218708"/>
            <a:ext cx="750214" cy="750214"/>
          </a:xfrm>
          <a:prstGeom prst="rect">
            <a:avLst/>
          </a:prstGeom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0D07CE76-4E62-3E45-87FA-53953A6F4677}"/>
              </a:ext>
            </a:extLst>
          </p:cNvPr>
          <p:cNvSpPr/>
          <p:nvPr/>
        </p:nvSpPr>
        <p:spPr bwMode="auto">
          <a:xfrm>
            <a:off x="7338525" y="1120715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A70EEF39-4C7F-1445-A874-998765CA314D}"/>
              </a:ext>
            </a:extLst>
          </p:cNvPr>
          <p:cNvSpPr/>
          <p:nvPr/>
        </p:nvSpPr>
        <p:spPr>
          <a:xfrm>
            <a:off x="880534" y="1427481"/>
            <a:ext cx="2902543" cy="1873770"/>
          </a:xfrm>
          <a:prstGeom prst="borderCallout2">
            <a:avLst>
              <a:gd name="adj1" fmla="val 74916"/>
              <a:gd name="adj2" fmla="val 0"/>
              <a:gd name="adj3" fmla="val 90569"/>
              <a:gd name="adj4" fmla="val -18450"/>
              <a:gd name="adj5" fmla="val 234166"/>
              <a:gd name="adj6" fmla="val 8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Borisov et al. CCS’07</a:t>
            </a:r>
          </a:p>
          <a:p>
            <a:pPr algn="ctr"/>
            <a:r>
              <a:rPr lang="en-US" sz="2800" dirty="0"/>
              <a:t>Selective service refusal</a:t>
            </a:r>
          </a:p>
        </p:txBody>
      </p:sp>
      <p:sp>
        <p:nvSpPr>
          <p:cNvPr id="33" name="Line Callout 2 32">
            <a:extLst>
              <a:ext uri="{FF2B5EF4-FFF2-40B4-BE49-F238E27FC236}">
                <a16:creationId xmlns:a16="http://schemas.microsoft.com/office/drawing/2014/main" id="{27043619-211A-FD49-AB87-70633A14C537}"/>
              </a:ext>
            </a:extLst>
          </p:cNvPr>
          <p:cNvSpPr/>
          <p:nvPr/>
        </p:nvSpPr>
        <p:spPr>
          <a:xfrm>
            <a:off x="1540934" y="3631451"/>
            <a:ext cx="2855636" cy="1601756"/>
          </a:xfrm>
          <a:prstGeom prst="borderCallout2">
            <a:avLst>
              <a:gd name="adj1" fmla="val 71529"/>
              <a:gd name="adj2" fmla="val -1208"/>
              <a:gd name="adj3" fmla="val 99534"/>
              <a:gd name="adj4" fmla="val -9417"/>
              <a:gd name="adj5" fmla="val 140369"/>
              <a:gd name="adj6" fmla="val 2570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Pappas et al. InfoSec’08</a:t>
            </a:r>
          </a:p>
          <a:p>
            <a:pPr algn="ctr"/>
            <a:r>
              <a:rPr lang="en-US" sz="2800" dirty="0"/>
              <a:t>Packet Spinning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698B7E38-7078-7F42-AB2D-277C35378BFD}"/>
              </a:ext>
            </a:extLst>
          </p:cNvPr>
          <p:cNvSpPr/>
          <p:nvPr/>
        </p:nvSpPr>
        <p:spPr>
          <a:xfrm>
            <a:off x="4162212" y="1637103"/>
            <a:ext cx="2450863" cy="1527435"/>
          </a:xfrm>
          <a:prstGeom prst="borderCallout2">
            <a:avLst>
              <a:gd name="adj1" fmla="val 98567"/>
              <a:gd name="adj2" fmla="val 9504"/>
              <a:gd name="adj3" fmla="val 266446"/>
              <a:gd name="adj4" fmla="val 18110"/>
              <a:gd name="adj5" fmla="val 277772"/>
              <a:gd name="adj6" fmla="val -237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Evans et al. Sec’09</a:t>
            </a:r>
          </a:p>
          <a:p>
            <a:pPr algn="ctr"/>
            <a:r>
              <a:rPr lang="en-US" sz="2800" dirty="0"/>
              <a:t>Long Paths</a:t>
            </a: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39D8DC95-41CC-7E4E-B96A-DB626DF3D91F}"/>
              </a:ext>
            </a:extLst>
          </p:cNvPr>
          <p:cNvSpPr/>
          <p:nvPr/>
        </p:nvSpPr>
        <p:spPr>
          <a:xfrm>
            <a:off x="5048706" y="3540921"/>
            <a:ext cx="2604119" cy="1479654"/>
          </a:xfrm>
          <a:prstGeom prst="borderCallout2">
            <a:avLst>
              <a:gd name="adj1" fmla="val 100611"/>
              <a:gd name="adj2" fmla="val 20542"/>
              <a:gd name="adj3" fmla="val 121076"/>
              <a:gd name="adj4" fmla="val 19583"/>
              <a:gd name="adj5" fmla="val 158697"/>
              <a:gd name="adj6" fmla="val 81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Barbera</a:t>
            </a:r>
            <a:r>
              <a:rPr lang="en-US" sz="2800" dirty="0"/>
              <a:t> et al. ESORICS’13</a:t>
            </a:r>
          </a:p>
          <a:p>
            <a:pPr algn="ctr"/>
            <a:r>
              <a:rPr lang="en-US" sz="2800" dirty="0"/>
              <a:t>Cell Flood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5BA42D62-2EBA-C34D-AD54-7D0562EFAEA0}"/>
              </a:ext>
            </a:extLst>
          </p:cNvPr>
          <p:cNvSpPr/>
          <p:nvPr/>
        </p:nvSpPr>
        <p:spPr>
          <a:xfrm>
            <a:off x="7598335" y="1427481"/>
            <a:ext cx="3322707" cy="1419236"/>
          </a:xfrm>
          <a:prstGeom prst="borderCallout2">
            <a:avLst>
              <a:gd name="adj1" fmla="val 100697"/>
              <a:gd name="adj2" fmla="val 14266"/>
              <a:gd name="adj3" fmla="val 146735"/>
              <a:gd name="adj4" fmla="val 4732"/>
              <a:gd name="adj5" fmla="val 316239"/>
              <a:gd name="adj6" fmla="val 1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Geddes et al. WPES’14</a:t>
            </a:r>
          </a:p>
          <a:p>
            <a:pPr algn="ctr"/>
            <a:r>
              <a:rPr lang="en-US" sz="2800" dirty="0"/>
              <a:t>Socket Exhaustion</a:t>
            </a:r>
          </a:p>
        </p:txBody>
      </p:sp>
      <p:sp>
        <p:nvSpPr>
          <p:cNvPr id="37" name="Line Callout 2 36">
            <a:extLst>
              <a:ext uri="{FF2B5EF4-FFF2-40B4-BE49-F238E27FC236}">
                <a16:creationId xmlns:a16="http://schemas.microsoft.com/office/drawing/2014/main" id="{71F9DCE3-E811-D94A-AEDF-B49D816DDB5A}"/>
              </a:ext>
            </a:extLst>
          </p:cNvPr>
          <p:cNvSpPr/>
          <p:nvPr/>
        </p:nvSpPr>
        <p:spPr>
          <a:xfrm>
            <a:off x="8358213" y="3631451"/>
            <a:ext cx="2511071" cy="1419236"/>
          </a:xfrm>
          <a:prstGeom prst="borderCallout2">
            <a:avLst>
              <a:gd name="adj1" fmla="val 100697"/>
              <a:gd name="adj2" fmla="val 14266"/>
              <a:gd name="adj3" fmla="val 127285"/>
              <a:gd name="adj4" fmla="val 26540"/>
              <a:gd name="adj5" fmla="val 156990"/>
              <a:gd name="adj6" fmla="val -128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Jansen et al. NDSS’14</a:t>
            </a:r>
            <a:br>
              <a:rPr lang="en-US" sz="2800" dirty="0"/>
            </a:br>
            <a:r>
              <a:rPr lang="en-US" sz="2800" dirty="0"/>
              <a:t>Sniper Attack</a:t>
            </a:r>
          </a:p>
        </p:txBody>
      </p:sp>
      <p:sp>
        <p:nvSpPr>
          <p:cNvPr id="40" name="&quot;No&quot; Symbol 39">
            <a:extLst>
              <a:ext uri="{FF2B5EF4-FFF2-40B4-BE49-F238E27FC236}">
                <a16:creationId xmlns:a16="http://schemas.microsoft.com/office/drawing/2014/main" id="{6D0DFCCC-CABF-4D41-80C1-999AB4F0FE6A}"/>
              </a:ext>
            </a:extLst>
          </p:cNvPr>
          <p:cNvSpPr/>
          <p:nvPr/>
        </p:nvSpPr>
        <p:spPr bwMode="auto">
          <a:xfrm>
            <a:off x="577972" y="1172203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1032" name="Picture 8" descr="Generic computer chip vector image">
            <a:extLst>
              <a:ext uri="{FF2B5EF4-FFF2-40B4-BE49-F238E27FC236}">
                <a16:creationId xmlns:a16="http://schemas.microsoft.com/office/drawing/2014/main" id="{F11D8F9F-6686-2D4F-B17E-B11EDCE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6" y="3356966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Generic computer chip vector image">
            <a:extLst>
              <a:ext uri="{FF2B5EF4-FFF2-40B4-BE49-F238E27FC236}">
                <a16:creationId xmlns:a16="http://schemas.microsoft.com/office/drawing/2014/main" id="{C4927613-262B-5541-80C5-3AA5EAA6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9" y="3263194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80E9AD-AF0A-9945-973C-C97C2E63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79" y="1218708"/>
            <a:ext cx="750214" cy="750214"/>
          </a:xfrm>
          <a:prstGeom prst="rect">
            <a:avLst/>
          </a:prstGeom>
        </p:spPr>
      </p:pic>
      <p:pic>
        <p:nvPicPr>
          <p:cNvPr id="1036" name="Picture 12" descr="RAM memory chip vector image">
            <a:extLst>
              <a:ext uri="{FF2B5EF4-FFF2-40B4-BE49-F238E27FC236}">
                <a16:creationId xmlns:a16="http://schemas.microsoft.com/office/drawing/2014/main" id="{66CF228A-E25B-DD4B-BC21-39AF8598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676" y="3118958"/>
            <a:ext cx="926381" cy="69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0D07CE76-4E62-3E45-87FA-53953A6F4677}"/>
              </a:ext>
            </a:extLst>
          </p:cNvPr>
          <p:cNvSpPr/>
          <p:nvPr/>
        </p:nvSpPr>
        <p:spPr bwMode="auto">
          <a:xfrm>
            <a:off x="7338525" y="1120715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A70EEF39-4C7F-1445-A874-998765CA314D}"/>
              </a:ext>
            </a:extLst>
          </p:cNvPr>
          <p:cNvSpPr/>
          <p:nvPr/>
        </p:nvSpPr>
        <p:spPr>
          <a:xfrm>
            <a:off x="880534" y="1427481"/>
            <a:ext cx="2902543" cy="1873770"/>
          </a:xfrm>
          <a:prstGeom prst="borderCallout2">
            <a:avLst>
              <a:gd name="adj1" fmla="val 74916"/>
              <a:gd name="adj2" fmla="val 0"/>
              <a:gd name="adj3" fmla="val 90569"/>
              <a:gd name="adj4" fmla="val -18450"/>
              <a:gd name="adj5" fmla="val 234166"/>
              <a:gd name="adj6" fmla="val 8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Borisov et al. CCS’07</a:t>
            </a:r>
          </a:p>
          <a:p>
            <a:pPr algn="ctr"/>
            <a:r>
              <a:rPr lang="en-US" sz="2800" dirty="0"/>
              <a:t>Selective service refusal</a:t>
            </a:r>
          </a:p>
        </p:txBody>
      </p:sp>
      <p:sp>
        <p:nvSpPr>
          <p:cNvPr id="33" name="Line Callout 2 32">
            <a:extLst>
              <a:ext uri="{FF2B5EF4-FFF2-40B4-BE49-F238E27FC236}">
                <a16:creationId xmlns:a16="http://schemas.microsoft.com/office/drawing/2014/main" id="{27043619-211A-FD49-AB87-70633A14C537}"/>
              </a:ext>
            </a:extLst>
          </p:cNvPr>
          <p:cNvSpPr/>
          <p:nvPr/>
        </p:nvSpPr>
        <p:spPr>
          <a:xfrm>
            <a:off x="1540934" y="3631451"/>
            <a:ext cx="2855636" cy="1601756"/>
          </a:xfrm>
          <a:prstGeom prst="borderCallout2">
            <a:avLst>
              <a:gd name="adj1" fmla="val 71529"/>
              <a:gd name="adj2" fmla="val -1208"/>
              <a:gd name="adj3" fmla="val 99534"/>
              <a:gd name="adj4" fmla="val -9417"/>
              <a:gd name="adj5" fmla="val 140369"/>
              <a:gd name="adj6" fmla="val 2570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Pappas et al. InfoSec’08</a:t>
            </a:r>
          </a:p>
          <a:p>
            <a:pPr algn="ctr"/>
            <a:r>
              <a:rPr lang="en-US" sz="2800" dirty="0"/>
              <a:t>Packet Spinning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698B7E38-7078-7F42-AB2D-277C35378BFD}"/>
              </a:ext>
            </a:extLst>
          </p:cNvPr>
          <p:cNvSpPr/>
          <p:nvPr/>
        </p:nvSpPr>
        <p:spPr>
          <a:xfrm>
            <a:off x="4162212" y="1637103"/>
            <a:ext cx="2450863" cy="1527435"/>
          </a:xfrm>
          <a:prstGeom prst="borderCallout2">
            <a:avLst>
              <a:gd name="adj1" fmla="val 98567"/>
              <a:gd name="adj2" fmla="val 9504"/>
              <a:gd name="adj3" fmla="val 266446"/>
              <a:gd name="adj4" fmla="val 18110"/>
              <a:gd name="adj5" fmla="val 277772"/>
              <a:gd name="adj6" fmla="val -23718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Evans et al. Sec’09</a:t>
            </a:r>
          </a:p>
          <a:p>
            <a:pPr algn="ctr"/>
            <a:r>
              <a:rPr lang="en-US" sz="2800" dirty="0"/>
              <a:t>Long Paths</a:t>
            </a: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39D8DC95-41CC-7E4E-B96A-DB626DF3D91F}"/>
              </a:ext>
            </a:extLst>
          </p:cNvPr>
          <p:cNvSpPr/>
          <p:nvPr/>
        </p:nvSpPr>
        <p:spPr>
          <a:xfrm>
            <a:off x="5048706" y="3540921"/>
            <a:ext cx="2604119" cy="1479654"/>
          </a:xfrm>
          <a:prstGeom prst="borderCallout2">
            <a:avLst>
              <a:gd name="adj1" fmla="val 100611"/>
              <a:gd name="adj2" fmla="val 20542"/>
              <a:gd name="adj3" fmla="val 121076"/>
              <a:gd name="adj4" fmla="val 19583"/>
              <a:gd name="adj5" fmla="val 158697"/>
              <a:gd name="adj6" fmla="val 81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Barbera</a:t>
            </a:r>
            <a:r>
              <a:rPr lang="en-US" sz="2800" dirty="0"/>
              <a:t> et al. ESORICS’13</a:t>
            </a:r>
          </a:p>
          <a:p>
            <a:pPr algn="ctr"/>
            <a:r>
              <a:rPr lang="en-US" sz="2800" dirty="0"/>
              <a:t>Cell Flood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5BA42D62-2EBA-C34D-AD54-7D0562EFAEA0}"/>
              </a:ext>
            </a:extLst>
          </p:cNvPr>
          <p:cNvSpPr/>
          <p:nvPr/>
        </p:nvSpPr>
        <p:spPr>
          <a:xfrm>
            <a:off x="7598335" y="1427481"/>
            <a:ext cx="3322707" cy="1419236"/>
          </a:xfrm>
          <a:prstGeom prst="borderCallout2">
            <a:avLst>
              <a:gd name="adj1" fmla="val 100697"/>
              <a:gd name="adj2" fmla="val 14266"/>
              <a:gd name="adj3" fmla="val 146735"/>
              <a:gd name="adj4" fmla="val 4732"/>
              <a:gd name="adj5" fmla="val 316239"/>
              <a:gd name="adj6" fmla="val 1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Geddes et al. WPES’14</a:t>
            </a:r>
          </a:p>
          <a:p>
            <a:pPr algn="ctr"/>
            <a:r>
              <a:rPr lang="en-US" sz="2800" dirty="0"/>
              <a:t>Socket Exhaustion</a:t>
            </a:r>
          </a:p>
        </p:txBody>
      </p:sp>
      <p:sp>
        <p:nvSpPr>
          <p:cNvPr id="37" name="Line Callout 2 36">
            <a:extLst>
              <a:ext uri="{FF2B5EF4-FFF2-40B4-BE49-F238E27FC236}">
                <a16:creationId xmlns:a16="http://schemas.microsoft.com/office/drawing/2014/main" id="{71F9DCE3-E811-D94A-AEDF-B49D816DDB5A}"/>
              </a:ext>
            </a:extLst>
          </p:cNvPr>
          <p:cNvSpPr/>
          <p:nvPr/>
        </p:nvSpPr>
        <p:spPr>
          <a:xfrm>
            <a:off x="8358213" y="3631451"/>
            <a:ext cx="2511071" cy="1419236"/>
          </a:xfrm>
          <a:prstGeom prst="borderCallout2">
            <a:avLst>
              <a:gd name="adj1" fmla="val 100697"/>
              <a:gd name="adj2" fmla="val 14266"/>
              <a:gd name="adj3" fmla="val 127285"/>
              <a:gd name="adj4" fmla="val 26540"/>
              <a:gd name="adj5" fmla="val 156990"/>
              <a:gd name="adj6" fmla="val -1287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Jansen et al. NDSS’14</a:t>
            </a:r>
            <a:br>
              <a:rPr lang="en-US" sz="2800" dirty="0"/>
            </a:br>
            <a:r>
              <a:rPr lang="en-US" sz="2800" dirty="0"/>
              <a:t>Sniper Attack</a:t>
            </a:r>
          </a:p>
        </p:txBody>
      </p:sp>
      <p:sp>
        <p:nvSpPr>
          <p:cNvPr id="38" name="Line Callout 2 37">
            <a:extLst>
              <a:ext uri="{FF2B5EF4-FFF2-40B4-BE49-F238E27FC236}">
                <a16:creationId xmlns:a16="http://schemas.microsoft.com/office/drawing/2014/main" id="{52BF5E58-A3A1-6145-A7EE-70FDEB85DC7F}"/>
              </a:ext>
            </a:extLst>
          </p:cNvPr>
          <p:cNvSpPr/>
          <p:nvPr/>
        </p:nvSpPr>
        <p:spPr>
          <a:xfrm>
            <a:off x="11293562" y="2204978"/>
            <a:ext cx="2267163" cy="1983203"/>
          </a:xfrm>
          <a:prstGeom prst="borderCallout2">
            <a:avLst>
              <a:gd name="adj1" fmla="val 100611"/>
              <a:gd name="adj2" fmla="val 20203"/>
              <a:gd name="adj3" fmla="val 135701"/>
              <a:gd name="adj4" fmla="val 8650"/>
              <a:gd name="adj5" fmla="val 182677"/>
              <a:gd name="adj6" fmla="val 4472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This Work</a:t>
            </a:r>
          </a:p>
          <a:p>
            <a:pPr algn="ctr"/>
            <a:r>
              <a:rPr lang="en-US" sz="2800" dirty="0"/>
              <a:t>Long Paths +</a:t>
            </a:r>
            <a:br>
              <a:rPr lang="en-US" sz="2800" dirty="0"/>
            </a:br>
            <a:r>
              <a:rPr lang="en-US" sz="2800" dirty="0"/>
              <a:t>Sniper</a:t>
            </a:r>
          </a:p>
        </p:txBody>
      </p:sp>
      <p:sp>
        <p:nvSpPr>
          <p:cNvPr id="40" name="&quot;No&quot; Symbol 39">
            <a:extLst>
              <a:ext uri="{FF2B5EF4-FFF2-40B4-BE49-F238E27FC236}">
                <a16:creationId xmlns:a16="http://schemas.microsoft.com/office/drawing/2014/main" id="{6D0DFCCC-CABF-4D41-80C1-999AB4F0FE6A}"/>
              </a:ext>
            </a:extLst>
          </p:cNvPr>
          <p:cNvSpPr/>
          <p:nvPr/>
        </p:nvSpPr>
        <p:spPr bwMode="auto">
          <a:xfrm>
            <a:off x="577972" y="1172203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pic>
        <p:nvPicPr>
          <p:cNvPr id="1032" name="Picture 8" descr="Generic computer chip vector image">
            <a:extLst>
              <a:ext uri="{FF2B5EF4-FFF2-40B4-BE49-F238E27FC236}">
                <a16:creationId xmlns:a16="http://schemas.microsoft.com/office/drawing/2014/main" id="{F11D8F9F-6686-2D4F-B17E-B11EDCE03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06" y="3356966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Generic computer chip vector image">
            <a:extLst>
              <a:ext uri="{FF2B5EF4-FFF2-40B4-BE49-F238E27FC236}">
                <a16:creationId xmlns:a16="http://schemas.microsoft.com/office/drawing/2014/main" id="{C4927613-262B-5541-80C5-3AA5EAA6A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549" y="3263194"/>
            <a:ext cx="786964" cy="78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80E9AD-AF0A-9945-973C-C97C2E635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79" y="1218708"/>
            <a:ext cx="750214" cy="7502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F77B355-7218-9C47-9BD7-16E5D1E8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9225" y="1761992"/>
            <a:ext cx="750214" cy="750214"/>
          </a:xfrm>
          <a:prstGeom prst="rect">
            <a:avLst/>
          </a:prstGeom>
        </p:spPr>
      </p:pic>
      <p:pic>
        <p:nvPicPr>
          <p:cNvPr id="1036" name="Picture 12" descr="RAM memory chip vector image">
            <a:extLst>
              <a:ext uri="{FF2B5EF4-FFF2-40B4-BE49-F238E27FC236}">
                <a16:creationId xmlns:a16="http://schemas.microsoft.com/office/drawing/2014/main" id="{66CF228A-E25B-DD4B-BC21-39AF8598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676" y="3118958"/>
            <a:ext cx="926381" cy="69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0D07CE76-4E62-3E45-87FA-53953A6F4677}"/>
              </a:ext>
            </a:extLst>
          </p:cNvPr>
          <p:cNvSpPr/>
          <p:nvPr/>
        </p:nvSpPr>
        <p:spPr bwMode="auto">
          <a:xfrm>
            <a:off x="7338525" y="1120715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1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E452B-EC02-D249-A80B-B284DE8A7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79B70-45CD-BD41-B347-D8E4B570B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79CA05-6699-4643-A368-872B63955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DoS</a:t>
            </a:r>
            <a:r>
              <a:rPr lang="en-US" dirty="0"/>
              <a:t> against Tor – A Realistic Threat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6C7CC1-187C-8341-B3D2-487B1400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8" y="2147925"/>
            <a:ext cx="632460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AB713-12D3-4F46-BB7F-09B506776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44" y="2138238"/>
            <a:ext cx="62865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A8948D-B015-184A-8663-5DE942FFE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104" y="4674683"/>
            <a:ext cx="10786927" cy="15490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116283-D424-024C-A6BD-DDCBD87E6869}"/>
              </a:ext>
            </a:extLst>
          </p:cNvPr>
          <p:cNvSpPr txBox="1"/>
          <p:nvPr/>
        </p:nvSpPr>
        <p:spPr>
          <a:xfrm>
            <a:off x="3391370" y="6252126"/>
            <a:ext cx="6872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trac.torproject.org</a:t>
            </a:r>
            <a:r>
              <a:rPr lang="en-US" sz="2400" dirty="0"/>
              <a:t>/projects/tor/ticket/24902</a:t>
            </a:r>
          </a:p>
        </p:txBody>
      </p:sp>
    </p:spTree>
    <p:extLst>
      <p:ext uri="{BB962C8B-B14F-4D97-AF65-F5344CB8AC3E}">
        <p14:creationId xmlns:p14="http://schemas.microsoft.com/office/powerpoint/2010/main" val="336033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80052-750F-A143-8E14-2EE627396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CB09-D699-4445-A18A-C4BD2C8A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3E76E-2481-2B43-99F8-AF83590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 and Summary of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C4526A3-8595-6F4F-B431-C2C57B7A6DF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90785750"/>
              </p:ext>
            </p:extLst>
          </p:nvPr>
        </p:nvGraphicFramePr>
        <p:xfrm>
          <a:off x="628650" y="1763711"/>
          <a:ext cx="12530139" cy="529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814542597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1157722335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912560986"/>
                    </a:ext>
                  </a:extLst>
                </a:gridCol>
              </a:tblGrid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08182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Bridges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$17,000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2090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TorFlow</a:t>
                      </a:r>
                      <a:r>
                        <a:rPr lang="en-US" sz="2800" dirty="0"/>
                        <a:t> BW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Scanners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$2,800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097034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$140 - $1,600 / mo. or $6,300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47% slower or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120%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05484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85D2AB9-7926-8248-AF8E-79FCC4FA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9" y="5809774"/>
            <a:ext cx="1062203" cy="119497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CAB75FB9-0152-BB45-AE80-79F5B8F74672}"/>
              </a:ext>
            </a:extLst>
          </p:cNvPr>
          <p:cNvSpPr/>
          <p:nvPr/>
        </p:nvSpPr>
        <p:spPr>
          <a:xfrm>
            <a:off x="12611845" y="3167743"/>
            <a:ext cx="1092558" cy="375582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03735-C60C-0A4B-B148-595608F7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8" y="3128932"/>
            <a:ext cx="1062204" cy="1194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AFC99-E221-FB46-B619-98F33F91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" y="3814078"/>
            <a:ext cx="1043922" cy="411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158BE-5371-0744-9172-C6F970578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58" y="4657127"/>
            <a:ext cx="953536" cy="953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C3C9FE-1A99-7D4A-AD6E-970020E95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28" y="4878904"/>
            <a:ext cx="542830" cy="54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26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3B7B8B65-C733-A241-98A9-8694E493C21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61269887"/>
              </p:ext>
            </p:extLst>
          </p:nvPr>
        </p:nvGraphicFramePr>
        <p:xfrm>
          <a:off x="628650" y="1763711"/>
          <a:ext cx="12530139" cy="529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814542597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1157722335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912560986"/>
                    </a:ext>
                  </a:extLst>
                </a:gridCol>
              </a:tblGrid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08182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Bridges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$17,000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2090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TorFlow</a:t>
                      </a:r>
                      <a:r>
                        <a:rPr lang="en-US" sz="2800" dirty="0"/>
                        <a:t> BW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Scanners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$2,800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097034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$140 - $1,600 / mo. or $6,300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47% slower or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120%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05484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80052-750F-A143-8E14-2EE627396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CB09-D699-4445-A18A-C4BD2C8A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3E76E-2481-2B43-99F8-AF83590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 and Summary of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D2AB9-7926-8248-AF8E-79FCC4FA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9" y="5809774"/>
            <a:ext cx="1062203" cy="119497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CAB75FB9-0152-BB45-AE80-79F5B8F74672}"/>
              </a:ext>
            </a:extLst>
          </p:cNvPr>
          <p:cNvSpPr/>
          <p:nvPr/>
        </p:nvSpPr>
        <p:spPr>
          <a:xfrm>
            <a:off x="12611845" y="3167743"/>
            <a:ext cx="1092558" cy="375582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03735-C60C-0A4B-B148-595608F7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8" y="3128932"/>
            <a:ext cx="1062204" cy="1194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AFC99-E221-FB46-B619-98F33F91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" y="3814078"/>
            <a:ext cx="1043922" cy="411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158BE-5371-0744-9172-C6F970578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58" y="4657127"/>
            <a:ext cx="953536" cy="953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C3C9FE-1A99-7D4A-AD6E-970020E95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28" y="4878904"/>
            <a:ext cx="542830" cy="5428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8ED9D2-374A-1B41-9859-9C587051C7D6}"/>
              </a:ext>
            </a:extLst>
          </p:cNvPr>
          <p:cNvSpPr txBox="1"/>
          <p:nvPr/>
        </p:nvSpPr>
        <p:spPr>
          <a:xfrm>
            <a:off x="3103581" y="2456190"/>
            <a:ext cx="7618523" cy="4154984"/>
          </a:xfrm>
          <a:prstGeom prst="rect">
            <a:avLst/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Ethical research:</a:t>
            </a:r>
          </a:p>
          <a:p>
            <a:pPr marL="342900" indent="-342900">
              <a:buFont typeface="Arial" charset="0"/>
              <a:buChar char="•"/>
            </a:pP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No attacks on the public Tor network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Analyzed performance effects with Shadow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Conducted some Tor measurements as client, stored no information about users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0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ontent Placeholder 7">
            <a:extLst>
              <a:ext uri="{FF2B5EF4-FFF2-40B4-BE49-F238E27FC236}">
                <a16:creationId xmlns:a16="http://schemas.microsoft.com/office/drawing/2014/main" id="{878E3499-AA1E-784F-A4D8-44B11311910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474788966"/>
              </p:ext>
            </p:extLst>
          </p:nvPr>
        </p:nvGraphicFramePr>
        <p:xfrm>
          <a:off x="628650" y="1763711"/>
          <a:ext cx="12530139" cy="529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713">
                  <a:extLst>
                    <a:ext uri="{9D8B030D-6E8A-4147-A177-3AD203B41FA5}">
                      <a16:colId xmlns:a16="http://schemas.microsoft.com/office/drawing/2014/main" val="2814542597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1157722335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912560986"/>
                    </a:ext>
                  </a:extLst>
                </a:gridCol>
              </a:tblGrid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Effect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0008182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Bridges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$17,000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12090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TorFlow</a:t>
                      </a:r>
                      <a:r>
                        <a:rPr lang="en-US" sz="2800" dirty="0"/>
                        <a:t> BW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Scanners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$2,800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097034"/>
                  </a:ext>
                </a:extLst>
              </a:tr>
              <a:tr h="132255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$140 - $1,600 / mo. or $6,300 / mo.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47% slower or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120%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05484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C80052-750F-A143-8E14-2EE627396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CB09-D699-4445-A18A-C4BD2C8A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3E76E-2481-2B43-99F8-AF835900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Questions and Summary of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5D2AB9-7926-8248-AF8E-79FCC4FA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9" y="5809774"/>
            <a:ext cx="1062203" cy="119497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CAB75FB9-0152-BB45-AE80-79F5B8F74672}"/>
              </a:ext>
            </a:extLst>
          </p:cNvPr>
          <p:cNvSpPr/>
          <p:nvPr/>
        </p:nvSpPr>
        <p:spPr>
          <a:xfrm>
            <a:off x="12611845" y="3167743"/>
            <a:ext cx="1092558" cy="3755826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C03735-C60C-0A4B-B148-595608F74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8" y="3128932"/>
            <a:ext cx="1062204" cy="1194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8AFC99-E221-FB46-B619-98F33F91B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71" y="3814078"/>
            <a:ext cx="1043922" cy="4118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4158BE-5371-0744-9172-C6F970578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58" y="4657127"/>
            <a:ext cx="953536" cy="9535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C3C9FE-1A99-7D4A-AD6E-970020E95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28" y="4878904"/>
            <a:ext cx="542830" cy="542830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707740D7-EA42-6F49-B53B-9B645E60531D}"/>
              </a:ext>
            </a:extLst>
          </p:cNvPr>
          <p:cNvSpPr/>
          <p:nvPr/>
        </p:nvSpPr>
        <p:spPr>
          <a:xfrm>
            <a:off x="169271" y="5719301"/>
            <a:ext cx="13535132" cy="1426045"/>
          </a:xfrm>
          <a:prstGeom prst="frame">
            <a:avLst>
              <a:gd name="adj1" fmla="val 4047"/>
            </a:avLst>
          </a:prstGeom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6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309-30DD-ED45-AEBD-29E4835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A6C-2F9D-8543-B32F-BC261BF4CC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400CC-6AEA-E34D-93EB-271FF2240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3ABE9F-51EE-F54C-A67F-9A65DEDE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AF46A2-BA19-CC48-8750-ECAD1947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Tor Works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23CAF80-5075-074F-89DD-C9831F54EDAE}"/>
              </a:ext>
            </a:extLst>
          </p:cNvPr>
          <p:cNvGrpSpPr/>
          <p:nvPr/>
        </p:nvGrpSpPr>
        <p:grpSpPr>
          <a:xfrm>
            <a:off x="2936207" y="1758995"/>
            <a:ext cx="7319386" cy="475010"/>
            <a:chOff x="3180392" y="5436668"/>
            <a:chExt cx="7319386" cy="475010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E4FD9E-F0A0-1340-A79B-377F2DE41FE7}"/>
                </a:ext>
              </a:extLst>
            </p:cNvPr>
            <p:cNvSpPr txBox="1"/>
            <p:nvPr/>
          </p:nvSpPr>
          <p:spPr>
            <a:xfrm>
              <a:off x="5592399" y="5450013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sz="2400" dirty="0"/>
                <a:t>Circuit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E476DF3-296C-4144-92AE-2840487B8A47}"/>
                </a:ext>
              </a:extLst>
            </p:cNvPr>
            <p:cNvGrpSpPr/>
            <p:nvPr/>
          </p:nvGrpSpPr>
          <p:grpSpPr>
            <a:xfrm>
              <a:off x="3180392" y="5621334"/>
              <a:ext cx="2406564" cy="3675"/>
              <a:chOff x="1725656" y="2891374"/>
              <a:chExt cx="2406564" cy="3675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D6267E0-E98B-7647-962D-3BBE710359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656" y="2895048"/>
                <a:ext cx="2406562" cy="1"/>
              </a:xfrm>
              <a:prstGeom prst="line">
                <a:avLst/>
              </a:prstGeom>
              <a:ln w="317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67B27CF-E2DA-8346-9236-64E0C0EB0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656" y="2893211"/>
                <a:ext cx="2406564" cy="1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4F768D4-E107-CA4C-82F5-BD709DB8BF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5656" y="2891374"/>
                <a:ext cx="2406564" cy="1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761C783-DEB7-C648-BCDD-5440D91B9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0262" y="5621334"/>
              <a:ext cx="2076780" cy="1245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F095B7-9660-0E4A-B25C-D88F62E9F6D5}"/>
                </a:ext>
              </a:extLst>
            </p:cNvPr>
            <p:cNvSpPr txBox="1"/>
            <p:nvPr/>
          </p:nvSpPr>
          <p:spPr>
            <a:xfrm>
              <a:off x="9124080" y="5436668"/>
              <a:ext cx="1375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</a:t>
              </a:r>
              <a:r>
                <a:rPr lang="en-US" sz="2400" dirty="0"/>
                <a:t>Stream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AFC51B9-21F7-3A46-87F5-C1E5A8A41770}"/>
              </a:ext>
            </a:extLst>
          </p:cNvPr>
          <p:cNvGrpSpPr/>
          <p:nvPr/>
        </p:nvGrpSpPr>
        <p:grpSpPr>
          <a:xfrm>
            <a:off x="488339" y="2669197"/>
            <a:ext cx="12789699" cy="4522218"/>
            <a:chOff x="496291" y="1979732"/>
            <a:chExt cx="12789699" cy="45222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3F7AEE-2FD2-9B49-B8D0-5B9CD047C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4347" y="1979732"/>
              <a:ext cx="8079011" cy="4522218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9E2FF64-D115-9049-8798-9FD2136C100D}"/>
                </a:ext>
              </a:extLst>
            </p:cNvPr>
            <p:cNvGrpSpPr/>
            <p:nvPr/>
          </p:nvGrpSpPr>
          <p:grpSpPr>
            <a:xfrm>
              <a:off x="1518248" y="4741590"/>
              <a:ext cx="3778892" cy="45720"/>
              <a:chOff x="1518248" y="4741590"/>
              <a:chExt cx="3778892" cy="4572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160A51F-8344-454D-B8F9-D45BAC920224}"/>
                  </a:ext>
                </a:extLst>
              </p:cNvPr>
              <p:cNvGrpSpPr/>
              <p:nvPr/>
            </p:nvGrpSpPr>
            <p:grpSpPr>
              <a:xfrm>
                <a:off x="1518248" y="4741590"/>
                <a:ext cx="3778892" cy="45719"/>
                <a:chOff x="966866" y="5967384"/>
                <a:chExt cx="2415210" cy="338632"/>
              </a:xfrm>
            </p:grpSpPr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589BD2F-7B3D-374D-B791-93093929E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866" y="5971058"/>
                  <a:ext cx="2415209" cy="334958"/>
                </a:xfrm>
                <a:prstGeom prst="line">
                  <a:avLst/>
                </a:prstGeom>
                <a:ln w="3175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3306F38-BF96-8543-AD6B-A504A86ABA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867" y="5969221"/>
                  <a:ext cx="2415209" cy="336795"/>
                </a:xfrm>
                <a:prstGeom prst="line">
                  <a:avLst/>
                </a:prstGeom>
                <a:ln w="190500">
                  <a:solidFill>
                    <a:schemeClr val="accent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CE90BF12-4214-8D47-AF7B-E7BEDF2C6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867" y="5967384"/>
                  <a:ext cx="2415209" cy="338632"/>
                </a:xfrm>
                <a:prstGeom prst="line">
                  <a:avLst/>
                </a:prstGeom>
                <a:ln w="635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A91AC4A-BB7F-034F-83A1-BFC952F28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9019" y="4741590"/>
                <a:ext cx="3589217" cy="4572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CC3A63-BFB2-6C4F-8010-3487F11AF9C4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V="1">
              <a:off x="8286773" y="4617995"/>
              <a:ext cx="3634933" cy="36343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BAF1C9-CF27-C843-ADBE-FF868AB748D4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24890"/>
              <a:ext cx="854384" cy="1537814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589591-270A-3445-BA4E-170CC18392A4}"/>
                </a:ext>
              </a:extLst>
            </p:cNvPr>
            <p:cNvCxnSpPr>
              <a:cxnSpLocks/>
            </p:cNvCxnSpPr>
            <p:nvPr/>
          </p:nvCxnSpPr>
          <p:spPr>
            <a:xfrm>
              <a:off x="7432389" y="3464125"/>
              <a:ext cx="854384" cy="147475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2DE8840-A62A-8140-88C6-DDC8EF681BEA}"/>
                </a:ext>
              </a:extLst>
            </p:cNvPr>
            <p:cNvGrpSpPr/>
            <p:nvPr/>
          </p:nvGrpSpPr>
          <p:grpSpPr>
            <a:xfrm>
              <a:off x="5291513" y="3226666"/>
              <a:ext cx="2077599" cy="1594363"/>
              <a:chOff x="3382076" y="5303236"/>
              <a:chExt cx="1306713" cy="100278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0965A6B-0154-204B-BF31-6C8C9C8F61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2076" y="5303236"/>
                <a:ext cx="1306713" cy="1002780"/>
              </a:xfrm>
              <a:prstGeom prst="line">
                <a:avLst/>
              </a:prstGeom>
              <a:ln w="190500">
                <a:solidFill>
                  <a:schemeClr val="accent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668AC08-D5F3-1448-9AE7-6F50B1B2AF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2076" y="5303236"/>
                <a:ext cx="1306713" cy="1002780"/>
              </a:xfrm>
              <a:prstGeom prst="line">
                <a:avLst/>
              </a:prstGeom>
              <a:ln w="635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C4381B4-F8D2-3446-B94E-0D71781709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446" y="3043915"/>
              <a:ext cx="2216439" cy="176456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6F6F977-7643-6C41-B2EE-5DAB2F479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6659" y="3659564"/>
              <a:ext cx="1326312" cy="149210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F295B95-FE62-3042-8257-3039C0EEF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6291" y="3362352"/>
              <a:ext cx="1620185" cy="2511286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276CFC4-EABB-3C4E-BEA6-29AC3268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16533" y="3464125"/>
              <a:ext cx="1769457" cy="214197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88C0F28-9DE0-224D-AAA6-AE0C1375E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9512" y="4060622"/>
              <a:ext cx="1069200" cy="334125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5D57237C-8D8D-C346-BCE5-14B4FF6E6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6408" y="3689723"/>
              <a:ext cx="1069200" cy="334125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70F6DEB-FC32-BD4B-BC47-B813AB35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6408" y="3332177"/>
              <a:ext cx="1069200" cy="334125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2D777A0-CE46-7A4A-A9AD-477FA0DF6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9233" y="2155571"/>
              <a:ext cx="1326312" cy="149210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ECE1B13-004E-4746-B136-FEECD81D9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1709" y="3257828"/>
              <a:ext cx="1069200" cy="3341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3E0E0CF-D77A-4241-949F-92E994EA3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32978" y="4796289"/>
              <a:ext cx="1069200" cy="334125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0D085AD-05BA-6E46-B054-5DA1A3D34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21123" y="3874360"/>
              <a:ext cx="1326312" cy="149210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37B5602-E428-3946-80A5-5C76DC412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2173" y="4981433"/>
              <a:ext cx="1069200" cy="3341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55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8">
            <a:extLst>
              <a:ext uri="{FF2B5EF4-FFF2-40B4-BE49-F238E27FC236}">
                <a16:creationId xmlns:a16="http://schemas.microsoft.com/office/drawing/2014/main" id="{5FB1A1A8-69B4-DF4D-B4C0-8CB36CFD2594}"/>
              </a:ext>
            </a:extLst>
          </p:cNvPr>
          <p:cNvSpPr/>
          <p:nvPr/>
        </p:nvSpPr>
        <p:spPr>
          <a:xfrm>
            <a:off x="8779842" y="2434495"/>
            <a:ext cx="3962459" cy="5183177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2A96E-1220-384B-8B83-59694BF79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8CC1-9D0D-9541-944D-09FE887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DE42AF-C995-7942-9FB5-C78EAA8C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Exciting Contribution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FD892-E6D1-FB44-92A9-764B93051F9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8738" y="1763184"/>
            <a:ext cx="12699385" cy="5257800"/>
          </a:xfrm>
        </p:spPr>
        <p:txBody>
          <a:bodyPr/>
          <a:lstStyle/>
          <a:p>
            <a:r>
              <a:rPr lang="en-US" dirty="0"/>
              <a:t>Explore the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costs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effects</a:t>
            </a:r>
            <a:r>
              <a:rPr lang="en-US" dirty="0"/>
              <a:t> of bandwidth denial-of-service attacks on Tor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ADAA3E-D881-2442-9B9C-E7FC49D9607D}"/>
              </a:ext>
            </a:extLst>
          </p:cNvPr>
          <p:cNvSpPr txBox="1"/>
          <p:nvPr/>
        </p:nvSpPr>
        <p:spPr>
          <a:xfrm>
            <a:off x="8851723" y="4829371"/>
            <a:ext cx="3818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47%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5400" dirty="0">
                <a:solidFill>
                  <a:schemeClr val="tx2"/>
                </a:solidFill>
              </a:rPr>
              <a:t>Slower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6E3F18-F6DD-9644-B3A8-377DB1716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337" y="2732617"/>
            <a:ext cx="1659467" cy="1659467"/>
          </a:xfrm>
          <a:prstGeom prst="rect">
            <a:avLst/>
          </a:prstGeom>
        </p:spPr>
      </p:pic>
      <p:sp>
        <p:nvSpPr>
          <p:cNvPr id="12" name="Up Ribbon 11">
            <a:extLst>
              <a:ext uri="{FF2B5EF4-FFF2-40B4-BE49-F238E27FC236}">
                <a16:creationId xmlns:a16="http://schemas.microsoft.com/office/drawing/2014/main" id="{EAAFF942-0462-FF4D-8352-92C897AC6A3E}"/>
              </a:ext>
            </a:extLst>
          </p:cNvPr>
          <p:cNvSpPr/>
          <p:nvPr/>
        </p:nvSpPr>
        <p:spPr>
          <a:xfrm>
            <a:off x="970316" y="4923228"/>
            <a:ext cx="6987309" cy="1135852"/>
          </a:xfrm>
          <a:prstGeom prst="ribbon2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3 Gbit/s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3FC49-0E8D-1C42-B8BA-998D1B8B10FE}"/>
              </a:ext>
            </a:extLst>
          </p:cNvPr>
          <p:cNvSpPr txBox="1"/>
          <p:nvPr/>
        </p:nvSpPr>
        <p:spPr>
          <a:xfrm>
            <a:off x="1233160" y="6280534"/>
            <a:ext cx="6961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$140 - $1.6K / mo.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2FEF325-6B73-0043-96D9-318AF9809F87}"/>
              </a:ext>
            </a:extLst>
          </p:cNvPr>
          <p:cNvGrpSpPr/>
          <p:nvPr/>
        </p:nvGrpSpPr>
        <p:grpSpPr>
          <a:xfrm>
            <a:off x="5953449" y="2835465"/>
            <a:ext cx="1637158" cy="2023492"/>
            <a:chOff x="5648649" y="2397365"/>
            <a:chExt cx="1637158" cy="2023492"/>
          </a:xfrm>
        </p:grpSpPr>
        <p:pic>
          <p:nvPicPr>
            <p:cNvPr id="21" name="Content Placeholder 3" descr="evil.png">
              <a:extLst>
                <a:ext uri="{FF2B5EF4-FFF2-40B4-BE49-F238E27FC236}">
                  <a16:creationId xmlns:a16="http://schemas.microsoft.com/office/drawing/2014/main" id="{DBA21A64-8469-9A45-8757-B4B7D1E2D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27C24B9-FEE3-7349-99DF-2367E309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9DF1F-F456-2F4C-B8C5-881B19F1F667}"/>
              </a:ext>
            </a:extLst>
          </p:cNvPr>
          <p:cNvGrpSpPr/>
          <p:nvPr/>
        </p:nvGrpSpPr>
        <p:grpSpPr>
          <a:xfrm>
            <a:off x="3749383" y="2591961"/>
            <a:ext cx="1637158" cy="2023492"/>
            <a:chOff x="5648649" y="2397365"/>
            <a:chExt cx="1637158" cy="2023492"/>
          </a:xfrm>
        </p:grpSpPr>
        <p:pic>
          <p:nvPicPr>
            <p:cNvPr id="25" name="Content Placeholder 3" descr="evil.png">
              <a:extLst>
                <a:ext uri="{FF2B5EF4-FFF2-40B4-BE49-F238E27FC236}">
                  <a16:creationId xmlns:a16="http://schemas.microsoft.com/office/drawing/2014/main" id="{2260D694-751F-5446-8E6A-37C930A465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D577506-FA0E-F84C-A649-3B8C7587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4BAC9FC-D831-7F49-8D9C-72C83DC4402E}"/>
              </a:ext>
            </a:extLst>
          </p:cNvPr>
          <p:cNvGrpSpPr/>
          <p:nvPr/>
        </p:nvGrpSpPr>
        <p:grpSpPr>
          <a:xfrm>
            <a:off x="1545317" y="2824386"/>
            <a:ext cx="1637158" cy="2023492"/>
            <a:chOff x="5648649" y="2397365"/>
            <a:chExt cx="1637158" cy="2023492"/>
          </a:xfrm>
        </p:grpSpPr>
        <p:pic>
          <p:nvPicPr>
            <p:cNvPr id="28" name="Content Placeholder 3" descr="evil.png">
              <a:extLst>
                <a:ext uri="{FF2B5EF4-FFF2-40B4-BE49-F238E27FC236}">
                  <a16:creationId xmlns:a16="http://schemas.microsoft.com/office/drawing/2014/main" id="{A25C4AF0-BBCF-F34B-AEB0-C354C86F3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E6A0228-1A73-F14E-A109-EEC5F7043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75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681387"/>
            <a:ext cx="1705439" cy="6371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E623D9-3EC0-E84F-8212-385AD79CBB57}"/>
              </a:ext>
            </a:extLst>
          </p:cNvPr>
          <p:cNvCxnSpPr>
            <a:cxnSpLocks/>
          </p:cNvCxnSpPr>
          <p:nvPr/>
        </p:nvCxnSpPr>
        <p:spPr>
          <a:xfrm>
            <a:off x="3379904" y="4833787"/>
            <a:ext cx="587880" cy="10684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D26BC-24C6-6144-B532-34813651F153}"/>
              </a:ext>
            </a:extLst>
          </p:cNvPr>
          <p:cNvCxnSpPr>
            <a:cxnSpLocks/>
          </p:cNvCxnSpPr>
          <p:nvPr/>
        </p:nvCxnSpPr>
        <p:spPr>
          <a:xfrm flipH="1">
            <a:off x="4043060" y="4364711"/>
            <a:ext cx="1053778" cy="132641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C58C7-86E6-8E4C-8B21-B1E2A95C1EED}"/>
              </a:ext>
            </a:extLst>
          </p:cNvPr>
          <p:cNvCxnSpPr>
            <a:cxnSpLocks/>
          </p:cNvCxnSpPr>
          <p:nvPr/>
        </p:nvCxnSpPr>
        <p:spPr>
          <a:xfrm>
            <a:off x="5207975" y="4368997"/>
            <a:ext cx="462622" cy="159917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5554271" y="4218026"/>
            <a:ext cx="1436402" cy="16169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3ED83-694F-F34D-A8BF-06AA1AED64BF}"/>
              </a:ext>
            </a:extLst>
          </p:cNvPr>
          <p:cNvCxnSpPr>
            <a:cxnSpLocks/>
          </p:cNvCxnSpPr>
          <p:nvPr/>
        </p:nvCxnSpPr>
        <p:spPr>
          <a:xfrm>
            <a:off x="7023752" y="4227269"/>
            <a:ext cx="440829" cy="17409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D268E7-4C21-E344-978F-690F26BA9951}"/>
              </a:ext>
            </a:extLst>
          </p:cNvPr>
          <p:cNvCxnSpPr>
            <a:cxnSpLocks/>
          </p:cNvCxnSpPr>
          <p:nvPr/>
        </p:nvCxnSpPr>
        <p:spPr>
          <a:xfrm flipH="1">
            <a:off x="7406801" y="4227269"/>
            <a:ext cx="1184171" cy="17283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E8CA9-82DB-5E40-A58F-23264B0206B4}"/>
              </a:ext>
            </a:extLst>
          </p:cNvPr>
          <p:cNvCxnSpPr>
            <a:cxnSpLocks/>
          </p:cNvCxnSpPr>
          <p:nvPr/>
        </p:nvCxnSpPr>
        <p:spPr>
          <a:xfrm>
            <a:off x="8660127" y="4246157"/>
            <a:ext cx="640667" cy="14639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490" y="4861942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27" y="3038839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89" y="4831192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097728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18" y="3471975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0D556-C48B-F044-BC18-4E441BFA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673" y="4964077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70" y="3036404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DD8B8-9344-064C-BA4B-7BCC602B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638" y="4582379"/>
            <a:ext cx="1326312" cy="1492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407C9-F344-2843-9F8C-1194BC1F5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533" y="4085226"/>
            <a:ext cx="1769457" cy="21419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876526" y="1443429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</a:t>
            </a:r>
            <a:br>
              <a:rPr lang="en-US" sz="2800" dirty="0"/>
            </a:br>
            <a:r>
              <a:rPr lang="en-US" sz="2800" dirty="0"/>
              <a:t>Build 8-hop circuit</a:t>
            </a:r>
          </a:p>
        </p:txBody>
      </p:sp>
    </p:spTree>
    <p:extLst>
      <p:ext uri="{BB962C8B-B14F-4D97-AF65-F5344CB8AC3E}">
        <p14:creationId xmlns:p14="http://schemas.microsoft.com/office/powerpoint/2010/main" val="126723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681387"/>
            <a:ext cx="1705439" cy="6371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E623D9-3EC0-E84F-8212-385AD79CBB57}"/>
              </a:ext>
            </a:extLst>
          </p:cNvPr>
          <p:cNvCxnSpPr>
            <a:cxnSpLocks/>
          </p:cNvCxnSpPr>
          <p:nvPr/>
        </p:nvCxnSpPr>
        <p:spPr>
          <a:xfrm>
            <a:off x="3379904" y="4833787"/>
            <a:ext cx="587880" cy="10684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D26BC-24C6-6144-B532-34813651F153}"/>
              </a:ext>
            </a:extLst>
          </p:cNvPr>
          <p:cNvCxnSpPr>
            <a:cxnSpLocks/>
          </p:cNvCxnSpPr>
          <p:nvPr/>
        </p:nvCxnSpPr>
        <p:spPr>
          <a:xfrm flipH="1">
            <a:off x="4043060" y="4364711"/>
            <a:ext cx="1053778" cy="132641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C58C7-86E6-8E4C-8B21-B1E2A95C1EED}"/>
              </a:ext>
            </a:extLst>
          </p:cNvPr>
          <p:cNvCxnSpPr>
            <a:cxnSpLocks/>
          </p:cNvCxnSpPr>
          <p:nvPr/>
        </p:nvCxnSpPr>
        <p:spPr>
          <a:xfrm>
            <a:off x="5207975" y="4368997"/>
            <a:ext cx="462622" cy="159917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5554271" y="4218026"/>
            <a:ext cx="1436402" cy="16169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3ED83-694F-F34D-A8BF-06AA1AED64BF}"/>
              </a:ext>
            </a:extLst>
          </p:cNvPr>
          <p:cNvCxnSpPr>
            <a:cxnSpLocks/>
          </p:cNvCxnSpPr>
          <p:nvPr/>
        </p:nvCxnSpPr>
        <p:spPr>
          <a:xfrm>
            <a:off x="7023752" y="4227269"/>
            <a:ext cx="440829" cy="17409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D268E7-4C21-E344-978F-690F26BA9951}"/>
              </a:ext>
            </a:extLst>
          </p:cNvPr>
          <p:cNvCxnSpPr>
            <a:cxnSpLocks/>
          </p:cNvCxnSpPr>
          <p:nvPr/>
        </p:nvCxnSpPr>
        <p:spPr>
          <a:xfrm flipH="1">
            <a:off x="7406801" y="4227269"/>
            <a:ext cx="1184171" cy="17283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E8CA9-82DB-5E40-A58F-23264B0206B4}"/>
              </a:ext>
            </a:extLst>
          </p:cNvPr>
          <p:cNvCxnSpPr>
            <a:cxnSpLocks/>
          </p:cNvCxnSpPr>
          <p:nvPr/>
        </p:nvCxnSpPr>
        <p:spPr>
          <a:xfrm>
            <a:off x="8660127" y="4246157"/>
            <a:ext cx="640667" cy="14639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490" y="4861942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27" y="3038839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89" y="4831192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097728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18" y="3471975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0D556-C48B-F044-BC18-4E441BFA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673" y="4964077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70" y="3036404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DD8B8-9344-064C-BA4B-7BCC602B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638" y="4582379"/>
            <a:ext cx="1326312" cy="1492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407C9-F344-2843-9F8C-1194BC1F5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533" y="4085226"/>
            <a:ext cx="1769457" cy="21419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876526" y="1443429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</a:t>
            </a:r>
            <a:br>
              <a:rPr lang="en-US" sz="2800" dirty="0"/>
            </a:br>
            <a:r>
              <a:rPr lang="en-US" sz="2800" dirty="0"/>
              <a:t>Build 8-hop circuit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EA6A58-8AD2-E54D-8A63-0665E464A42A}"/>
              </a:ext>
            </a:extLst>
          </p:cNvPr>
          <p:cNvSpPr txBox="1"/>
          <p:nvPr/>
        </p:nvSpPr>
        <p:spPr>
          <a:xfrm>
            <a:off x="4288654" y="1376248"/>
            <a:ext cx="4691806" cy="1754326"/>
          </a:xfrm>
          <a:prstGeom prst="rect">
            <a:avLst/>
          </a:prstGeom>
          <a:solidFill>
            <a:schemeClr val="bg1"/>
          </a:solidFill>
          <a:ln w="1016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Can be targeted or indiscriminate</a:t>
            </a:r>
            <a:br>
              <a:rPr lang="en-US" sz="2800" dirty="0">
                <a:solidFill>
                  <a:schemeClr val="accent1"/>
                </a:solidFill>
              </a:rPr>
            </a:b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690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681387"/>
            <a:ext cx="1705439" cy="6371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E623D9-3EC0-E84F-8212-385AD79CBB57}"/>
              </a:ext>
            </a:extLst>
          </p:cNvPr>
          <p:cNvCxnSpPr>
            <a:cxnSpLocks/>
          </p:cNvCxnSpPr>
          <p:nvPr/>
        </p:nvCxnSpPr>
        <p:spPr>
          <a:xfrm>
            <a:off x="3379904" y="4833787"/>
            <a:ext cx="587880" cy="10684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D26BC-24C6-6144-B532-34813651F153}"/>
              </a:ext>
            </a:extLst>
          </p:cNvPr>
          <p:cNvCxnSpPr>
            <a:cxnSpLocks/>
          </p:cNvCxnSpPr>
          <p:nvPr/>
        </p:nvCxnSpPr>
        <p:spPr>
          <a:xfrm flipH="1">
            <a:off x="4043060" y="4364711"/>
            <a:ext cx="1053778" cy="132641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C58C7-86E6-8E4C-8B21-B1E2A95C1EED}"/>
              </a:ext>
            </a:extLst>
          </p:cNvPr>
          <p:cNvCxnSpPr>
            <a:cxnSpLocks/>
          </p:cNvCxnSpPr>
          <p:nvPr/>
        </p:nvCxnSpPr>
        <p:spPr>
          <a:xfrm>
            <a:off x="5207975" y="4368997"/>
            <a:ext cx="462622" cy="159917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5554271" y="4218026"/>
            <a:ext cx="1436402" cy="16169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3ED83-694F-F34D-A8BF-06AA1AED64BF}"/>
              </a:ext>
            </a:extLst>
          </p:cNvPr>
          <p:cNvCxnSpPr>
            <a:cxnSpLocks/>
          </p:cNvCxnSpPr>
          <p:nvPr/>
        </p:nvCxnSpPr>
        <p:spPr>
          <a:xfrm>
            <a:off x="7023752" y="4227269"/>
            <a:ext cx="440829" cy="17409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D268E7-4C21-E344-978F-690F26BA9951}"/>
              </a:ext>
            </a:extLst>
          </p:cNvPr>
          <p:cNvCxnSpPr>
            <a:cxnSpLocks/>
          </p:cNvCxnSpPr>
          <p:nvPr/>
        </p:nvCxnSpPr>
        <p:spPr>
          <a:xfrm flipH="1">
            <a:off x="7406801" y="4227269"/>
            <a:ext cx="1184171" cy="17283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E8CA9-82DB-5E40-A58F-23264B0206B4}"/>
              </a:ext>
            </a:extLst>
          </p:cNvPr>
          <p:cNvCxnSpPr>
            <a:cxnSpLocks/>
          </p:cNvCxnSpPr>
          <p:nvPr/>
        </p:nvCxnSpPr>
        <p:spPr>
          <a:xfrm>
            <a:off x="8660127" y="4246157"/>
            <a:ext cx="640667" cy="14639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6AA0B-6205-5048-A2D6-59FA82E35A32}"/>
              </a:ext>
            </a:extLst>
          </p:cNvPr>
          <p:cNvCxnSpPr>
            <a:cxnSpLocks/>
          </p:cNvCxnSpPr>
          <p:nvPr/>
        </p:nvCxnSpPr>
        <p:spPr>
          <a:xfrm flipH="1">
            <a:off x="9442810" y="5156213"/>
            <a:ext cx="2304690" cy="5073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490" y="4861942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27" y="3038839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89" y="4831192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097728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18" y="3471975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0D556-C48B-F044-BC18-4E441BFA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673" y="4964077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70" y="3036404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DD8B8-9344-064C-BA4B-7BCC602B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638" y="4582379"/>
            <a:ext cx="1326312" cy="1492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407C9-F344-2843-9F8C-1194BC1F5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533" y="4085226"/>
            <a:ext cx="1769457" cy="21419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876526" y="1443429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</a:t>
            </a:r>
            <a:br>
              <a:rPr lang="en-US" sz="2800" dirty="0"/>
            </a:br>
            <a:r>
              <a:rPr lang="en-US" sz="2800" dirty="0"/>
              <a:t>Build 8-hop circuit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BF3DC-1FD1-0146-A791-50A908F7F2E1}"/>
              </a:ext>
            </a:extLst>
          </p:cNvPr>
          <p:cNvSpPr txBox="1"/>
          <p:nvPr/>
        </p:nvSpPr>
        <p:spPr>
          <a:xfrm>
            <a:off x="4163389" y="1440648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2:</a:t>
            </a:r>
            <a:br>
              <a:rPr lang="en-US" sz="2800" dirty="0"/>
            </a:br>
            <a:r>
              <a:rPr lang="en-US" sz="2800" dirty="0"/>
              <a:t>GET large files</a:t>
            </a:r>
          </a:p>
        </p:txBody>
      </p: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D0279729-A1A8-1F49-BD8E-E9E3A6E65490}"/>
              </a:ext>
            </a:extLst>
          </p:cNvPr>
          <p:cNvSpPr/>
          <p:nvPr/>
        </p:nvSpPr>
        <p:spPr>
          <a:xfrm rot="10800000">
            <a:off x="11186683" y="4861942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8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681387"/>
            <a:ext cx="1705439" cy="6371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E623D9-3EC0-E84F-8212-385AD79CBB57}"/>
              </a:ext>
            </a:extLst>
          </p:cNvPr>
          <p:cNvCxnSpPr>
            <a:cxnSpLocks/>
          </p:cNvCxnSpPr>
          <p:nvPr/>
        </p:nvCxnSpPr>
        <p:spPr>
          <a:xfrm>
            <a:off x="3379904" y="4833787"/>
            <a:ext cx="587880" cy="10684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D26BC-24C6-6144-B532-34813651F153}"/>
              </a:ext>
            </a:extLst>
          </p:cNvPr>
          <p:cNvCxnSpPr>
            <a:cxnSpLocks/>
          </p:cNvCxnSpPr>
          <p:nvPr/>
        </p:nvCxnSpPr>
        <p:spPr>
          <a:xfrm flipH="1">
            <a:off x="4043060" y="4364711"/>
            <a:ext cx="1053778" cy="132641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C58C7-86E6-8E4C-8B21-B1E2A95C1EED}"/>
              </a:ext>
            </a:extLst>
          </p:cNvPr>
          <p:cNvCxnSpPr>
            <a:cxnSpLocks/>
          </p:cNvCxnSpPr>
          <p:nvPr/>
        </p:nvCxnSpPr>
        <p:spPr>
          <a:xfrm>
            <a:off x="5207975" y="4368997"/>
            <a:ext cx="462622" cy="159917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5554271" y="4218026"/>
            <a:ext cx="1436402" cy="16169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3ED83-694F-F34D-A8BF-06AA1AED64BF}"/>
              </a:ext>
            </a:extLst>
          </p:cNvPr>
          <p:cNvCxnSpPr>
            <a:cxnSpLocks/>
          </p:cNvCxnSpPr>
          <p:nvPr/>
        </p:nvCxnSpPr>
        <p:spPr>
          <a:xfrm>
            <a:off x="7023752" y="4227269"/>
            <a:ext cx="440829" cy="17409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D268E7-4C21-E344-978F-690F26BA9951}"/>
              </a:ext>
            </a:extLst>
          </p:cNvPr>
          <p:cNvCxnSpPr>
            <a:cxnSpLocks/>
          </p:cNvCxnSpPr>
          <p:nvPr/>
        </p:nvCxnSpPr>
        <p:spPr>
          <a:xfrm flipH="1">
            <a:off x="7406801" y="4227269"/>
            <a:ext cx="1184171" cy="17283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E8CA9-82DB-5E40-A58F-23264B0206B4}"/>
              </a:ext>
            </a:extLst>
          </p:cNvPr>
          <p:cNvCxnSpPr>
            <a:cxnSpLocks/>
          </p:cNvCxnSpPr>
          <p:nvPr/>
        </p:nvCxnSpPr>
        <p:spPr>
          <a:xfrm>
            <a:off x="8660127" y="4246157"/>
            <a:ext cx="640667" cy="14639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6AA0B-6205-5048-A2D6-59FA82E35A32}"/>
              </a:ext>
            </a:extLst>
          </p:cNvPr>
          <p:cNvCxnSpPr>
            <a:cxnSpLocks/>
          </p:cNvCxnSpPr>
          <p:nvPr/>
        </p:nvCxnSpPr>
        <p:spPr>
          <a:xfrm flipH="1">
            <a:off x="9442810" y="5156213"/>
            <a:ext cx="2304690" cy="5073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490" y="4861942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27" y="3038839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89" y="4831192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097728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18" y="3471975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0D556-C48B-F044-BC18-4E441BFA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673" y="4964077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70" y="3036404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DD8B8-9344-064C-BA4B-7BCC602B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638" y="4582379"/>
            <a:ext cx="1326312" cy="1492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407C9-F344-2843-9F8C-1194BC1F5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533" y="4085226"/>
            <a:ext cx="1769457" cy="21419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876526" y="1443429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</a:t>
            </a:r>
            <a:br>
              <a:rPr lang="en-US" sz="2800" dirty="0"/>
            </a:br>
            <a:r>
              <a:rPr lang="en-US" sz="2800" dirty="0"/>
              <a:t>Build 8-hop circuit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BF3DC-1FD1-0146-A791-50A908F7F2E1}"/>
              </a:ext>
            </a:extLst>
          </p:cNvPr>
          <p:cNvSpPr txBox="1"/>
          <p:nvPr/>
        </p:nvSpPr>
        <p:spPr>
          <a:xfrm>
            <a:off x="4163389" y="1440648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2:</a:t>
            </a:r>
            <a:br>
              <a:rPr lang="en-US" sz="2800" dirty="0"/>
            </a:br>
            <a:r>
              <a:rPr lang="en-US" sz="2800" dirty="0"/>
              <a:t>GET large 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8E9CB6-4E81-A44D-9A9F-51DC7DEFFE06}"/>
              </a:ext>
            </a:extLst>
          </p:cNvPr>
          <p:cNvSpPr txBox="1"/>
          <p:nvPr/>
        </p:nvSpPr>
        <p:spPr>
          <a:xfrm>
            <a:off x="6955333" y="1440647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3:</a:t>
            </a:r>
            <a:br>
              <a:rPr lang="en-US" sz="2800" dirty="0"/>
            </a:br>
            <a:r>
              <a:rPr lang="en-US" sz="2800" dirty="0"/>
              <a:t>Stop reading</a:t>
            </a:r>
          </a:p>
        </p:txBody>
      </p: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D0279729-A1A8-1F49-BD8E-E9E3A6E65490}"/>
              </a:ext>
            </a:extLst>
          </p:cNvPr>
          <p:cNvSpPr/>
          <p:nvPr/>
        </p:nvSpPr>
        <p:spPr>
          <a:xfrm rot="10800000">
            <a:off x="11186683" y="4861942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iped Right Arrow 47">
            <a:extLst>
              <a:ext uri="{FF2B5EF4-FFF2-40B4-BE49-F238E27FC236}">
                <a16:creationId xmlns:a16="http://schemas.microsoft.com/office/drawing/2014/main" id="{11194C0F-83CD-4F4E-8490-EA898ED9FAC2}"/>
              </a:ext>
            </a:extLst>
          </p:cNvPr>
          <p:cNvSpPr/>
          <p:nvPr/>
        </p:nvSpPr>
        <p:spPr>
          <a:xfrm rot="9404202">
            <a:off x="1595577" y="4297193"/>
            <a:ext cx="1405665" cy="570369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&quot;No&quot; Symbol 46">
            <a:extLst>
              <a:ext uri="{FF2B5EF4-FFF2-40B4-BE49-F238E27FC236}">
                <a16:creationId xmlns:a16="http://schemas.microsoft.com/office/drawing/2014/main" id="{853DE988-AFB8-1043-A4E5-7F402B9E2A0A}"/>
              </a:ext>
            </a:extLst>
          </p:cNvPr>
          <p:cNvSpPr/>
          <p:nvPr/>
        </p:nvSpPr>
        <p:spPr bwMode="auto">
          <a:xfrm>
            <a:off x="1885797" y="4176436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07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681387"/>
            <a:ext cx="1705439" cy="63710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E623D9-3EC0-E84F-8212-385AD79CBB57}"/>
              </a:ext>
            </a:extLst>
          </p:cNvPr>
          <p:cNvCxnSpPr>
            <a:cxnSpLocks/>
          </p:cNvCxnSpPr>
          <p:nvPr/>
        </p:nvCxnSpPr>
        <p:spPr>
          <a:xfrm>
            <a:off x="3379904" y="4833787"/>
            <a:ext cx="587880" cy="106843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CD26BC-24C6-6144-B532-34813651F153}"/>
              </a:ext>
            </a:extLst>
          </p:cNvPr>
          <p:cNvCxnSpPr>
            <a:cxnSpLocks/>
          </p:cNvCxnSpPr>
          <p:nvPr/>
        </p:nvCxnSpPr>
        <p:spPr>
          <a:xfrm flipH="1">
            <a:off x="4043060" y="4364711"/>
            <a:ext cx="1053778" cy="1326415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FC58C7-86E6-8E4C-8B21-B1E2A95C1EED}"/>
              </a:ext>
            </a:extLst>
          </p:cNvPr>
          <p:cNvCxnSpPr>
            <a:cxnSpLocks/>
          </p:cNvCxnSpPr>
          <p:nvPr/>
        </p:nvCxnSpPr>
        <p:spPr>
          <a:xfrm>
            <a:off x="5207975" y="4368997"/>
            <a:ext cx="462622" cy="159917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5554271" y="4218026"/>
            <a:ext cx="1436402" cy="161690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F3ED83-694F-F34D-A8BF-06AA1AED64BF}"/>
              </a:ext>
            </a:extLst>
          </p:cNvPr>
          <p:cNvCxnSpPr>
            <a:cxnSpLocks/>
          </p:cNvCxnSpPr>
          <p:nvPr/>
        </p:nvCxnSpPr>
        <p:spPr>
          <a:xfrm>
            <a:off x="7023752" y="4227269"/>
            <a:ext cx="440829" cy="174090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D268E7-4C21-E344-978F-690F26BA9951}"/>
              </a:ext>
            </a:extLst>
          </p:cNvPr>
          <p:cNvCxnSpPr>
            <a:cxnSpLocks/>
          </p:cNvCxnSpPr>
          <p:nvPr/>
        </p:nvCxnSpPr>
        <p:spPr>
          <a:xfrm flipH="1">
            <a:off x="7406801" y="4227269"/>
            <a:ext cx="1184171" cy="172833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8E8CA9-82DB-5E40-A58F-23264B0206B4}"/>
              </a:ext>
            </a:extLst>
          </p:cNvPr>
          <p:cNvCxnSpPr>
            <a:cxnSpLocks/>
          </p:cNvCxnSpPr>
          <p:nvPr/>
        </p:nvCxnSpPr>
        <p:spPr>
          <a:xfrm>
            <a:off x="8660127" y="4246157"/>
            <a:ext cx="640667" cy="146397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6AA0B-6205-5048-A2D6-59FA82E35A32}"/>
              </a:ext>
            </a:extLst>
          </p:cNvPr>
          <p:cNvCxnSpPr>
            <a:cxnSpLocks/>
          </p:cNvCxnSpPr>
          <p:nvPr/>
        </p:nvCxnSpPr>
        <p:spPr>
          <a:xfrm flipH="1">
            <a:off x="9442810" y="5156213"/>
            <a:ext cx="2304690" cy="50737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490" y="4861942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27" y="3038839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789" y="4831192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950" y="3097728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918" y="3471975"/>
            <a:ext cx="1326312" cy="14921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80D556-C48B-F044-BC18-4E441BFAD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673" y="4964077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970" y="3036404"/>
            <a:ext cx="1326312" cy="14921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8DD8B8-9344-064C-BA4B-7BCC602B5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638" y="4582379"/>
            <a:ext cx="1326312" cy="1492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9407C9-F344-2843-9F8C-1194BC1F5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6533" y="4085226"/>
            <a:ext cx="1769457" cy="21419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876526" y="1443429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1:</a:t>
            </a:r>
            <a:br>
              <a:rPr lang="en-US" sz="2800" dirty="0"/>
            </a:br>
            <a:r>
              <a:rPr lang="en-US" sz="2800" dirty="0"/>
              <a:t>Build 8-hop circuit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BF3DC-1FD1-0146-A791-50A908F7F2E1}"/>
              </a:ext>
            </a:extLst>
          </p:cNvPr>
          <p:cNvSpPr txBox="1"/>
          <p:nvPr/>
        </p:nvSpPr>
        <p:spPr>
          <a:xfrm>
            <a:off x="4163389" y="1440648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2:</a:t>
            </a:r>
            <a:br>
              <a:rPr lang="en-US" sz="2800" dirty="0"/>
            </a:br>
            <a:r>
              <a:rPr lang="en-US" sz="2800" dirty="0"/>
              <a:t>GET large files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8E9CB6-4E81-A44D-9A9F-51DC7DEFFE06}"/>
              </a:ext>
            </a:extLst>
          </p:cNvPr>
          <p:cNvSpPr txBox="1"/>
          <p:nvPr/>
        </p:nvSpPr>
        <p:spPr>
          <a:xfrm>
            <a:off x="6955333" y="1440647"/>
            <a:ext cx="3203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3:</a:t>
            </a:r>
            <a:br>
              <a:rPr lang="en-US" sz="2800" dirty="0"/>
            </a:br>
            <a:r>
              <a:rPr lang="en-US" sz="2800" dirty="0"/>
              <a:t>Stop reading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EEBE81-91F0-104C-8937-03B21876CC24}"/>
              </a:ext>
            </a:extLst>
          </p:cNvPr>
          <p:cNvSpPr txBox="1"/>
          <p:nvPr/>
        </p:nvSpPr>
        <p:spPr>
          <a:xfrm>
            <a:off x="9449563" y="1440646"/>
            <a:ext cx="41974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4:</a:t>
            </a:r>
            <a:br>
              <a:rPr lang="en-US" sz="2800" dirty="0"/>
            </a:br>
            <a:r>
              <a:rPr lang="en-US" sz="2800" dirty="0"/>
              <a:t>Send flow control cells</a:t>
            </a:r>
          </a:p>
        </p:txBody>
      </p:sp>
      <p:sp>
        <p:nvSpPr>
          <p:cNvPr id="46" name="Striped Right Arrow 45">
            <a:extLst>
              <a:ext uri="{FF2B5EF4-FFF2-40B4-BE49-F238E27FC236}">
                <a16:creationId xmlns:a16="http://schemas.microsoft.com/office/drawing/2014/main" id="{D0279729-A1A8-1F49-BD8E-E9E3A6E65490}"/>
              </a:ext>
            </a:extLst>
          </p:cNvPr>
          <p:cNvSpPr/>
          <p:nvPr/>
        </p:nvSpPr>
        <p:spPr>
          <a:xfrm rot="10800000">
            <a:off x="11186683" y="4861942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iped Right Arrow 47">
            <a:extLst>
              <a:ext uri="{FF2B5EF4-FFF2-40B4-BE49-F238E27FC236}">
                <a16:creationId xmlns:a16="http://schemas.microsoft.com/office/drawing/2014/main" id="{11194C0F-83CD-4F4E-8490-EA898ED9FAC2}"/>
              </a:ext>
            </a:extLst>
          </p:cNvPr>
          <p:cNvSpPr/>
          <p:nvPr/>
        </p:nvSpPr>
        <p:spPr>
          <a:xfrm rot="9404202">
            <a:off x="1595577" y="4297193"/>
            <a:ext cx="1405665" cy="570369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&quot;No&quot; Symbol 46">
            <a:extLst>
              <a:ext uri="{FF2B5EF4-FFF2-40B4-BE49-F238E27FC236}">
                <a16:creationId xmlns:a16="http://schemas.microsoft.com/office/drawing/2014/main" id="{853DE988-AFB8-1043-A4E5-7F402B9E2A0A}"/>
              </a:ext>
            </a:extLst>
          </p:cNvPr>
          <p:cNvSpPr/>
          <p:nvPr/>
        </p:nvSpPr>
        <p:spPr bwMode="auto">
          <a:xfrm>
            <a:off x="1885797" y="4176436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9" name="Striped Right Arrow 48">
            <a:extLst>
              <a:ext uri="{FF2B5EF4-FFF2-40B4-BE49-F238E27FC236}">
                <a16:creationId xmlns:a16="http://schemas.microsoft.com/office/drawing/2014/main" id="{F79AC668-C235-B244-97E6-CDAD6C8FA29A}"/>
              </a:ext>
            </a:extLst>
          </p:cNvPr>
          <p:cNvSpPr/>
          <p:nvPr/>
        </p:nvSpPr>
        <p:spPr>
          <a:xfrm rot="20356428">
            <a:off x="1920238" y="5083863"/>
            <a:ext cx="1405665" cy="570369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5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340B16-A06E-F74C-8D0E-F4E1195C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347" y="2600833"/>
            <a:ext cx="8079011" cy="45222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F9AF7A-9A99-364D-ACE0-A4065225773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1522064" y="4861942"/>
            <a:ext cx="2219774" cy="45655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EF0F0-7B93-B84C-9E78-B9B3AEFF9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E40FB-B61D-9944-AE5E-F4A436D4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E341BD-73E6-2142-977E-6716BA66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Relay Congestion Attack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E049D-3F7F-EC49-B56B-442D77B8AAFB}"/>
              </a:ext>
            </a:extLst>
          </p:cNvPr>
          <p:cNvCxnSpPr>
            <a:cxnSpLocks/>
          </p:cNvCxnSpPr>
          <p:nvPr/>
        </p:nvCxnSpPr>
        <p:spPr>
          <a:xfrm flipH="1">
            <a:off x="8867956" y="2813065"/>
            <a:ext cx="3075904" cy="1061880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496AA0B-6205-5048-A2D6-59FA82E35A32}"/>
              </a:ext>
            </a:extLst>
          </p:cNvPr>
          <p:cNvCxnSpPr>
            <a:cxnSpLocks/>
          </p:cNvCxnSpPr>
          <p:nvPr/>
        </p:nvCxnSpPr>
        <p:spPr>
          <a:xfrm flipH="1" flipV="1">
            <a:off x="8675430" y="6227201"/>
            <a:ext cx="3117189" cy="14252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FCF2ABD-EFC0-B842-BD56-4A81156F0477}"/>
              </a:ext>
            </a:extLst>
          </p:cNvPr>
          <p:cNvSpPr txBox="1"/>
          <p:nvPr/>
        </p:nvSpPr>
        <p:spPr>
          <a:xfrm>
            <a:off x="5118290" y="1357950"/>
            <a:ext cx="3175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Step 5:</a:t>
            </a:r>
            <a:r>
              <a:rPr lang="en-US" sz="2800" dirty="0"/>
              <a:t> Repeat!!!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7722C2-48C9-6041-BFB9-D41C1910E0FA}"/>
              </a:ext>
            </a:extLst>
          </p:cNvPr>
          <p:cNvCxnSpPr>
            <a:cxnSpLocks/>
          </p:cNvCxnSpPr>
          <p:nvPr/>
        </p:nvCxnSpPr>
        <p:spPr>
          <a:xfrm flipH="1">
            <a:off x="8717875" y="4764699"/>
            <a:ext cx="3074744" cy="210418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0EA973-4D9E-384C-9D8E-7003E336B7D7}"/>
              </a:ext>
            </a:extLst>
          </p:cNvPr>
          <p:cNvCxnSpPr>
            <a:cxnSpLocks/>
          </p:cNvCxnSpPr>
          <p:nvPr/>
        </p:nvCxnSpPr>
        <p:spPr>
          <a:xfrm flipH="1" flipV="1">
            <a:off x="1377312" y="5349273"/>
            <a:ext cx="3034768" cy="849441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C72B498-27C2-A349-B27D-ECE876AFD162}"/>
              </a:ext>
            </a:extLst>
          </p:cNvPr>
          <p:cNvCxnSpPr>
            <a:cxnSpLocks/>
          </p:cNvCxnSpPr>
          <p:nvPr/>
        </p:nvCxnSpPr>
        <p:spPr>
          <a:xfrm flipH="1">
            <a:off x="1443448" y="3627351"/>
            <a:ext cx="3065593" cy="166728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ECBB83F-1F7F-994B-AC6D-AC2F62BB8EBA}"/>
              </a:ext>
            </a:extLst>
          </p:cNvPr>
          <p:cNvGrpSpPr/>
          <p:nvPr/>
        </p:nvGrpSpPr>
        <p:grpSpPr>
          <a:xfrm>
            <a:off x="201212" y="3471975"/>
            <a:ext cx="2020503" cy="2497298"/>
            <a:chOff x="5648649" y="2397365"/>
            <a:chExt cx="1637158" cy="2023492"/>
          </a:xfrm>
        </p:grpSpPr>
        <p:pic>
          <p:nvPicPr>
            <p:cNvPr id="10" name="Content Placeholder 3" descr="evil.png">
              <a:extLst>
                <a:ext uri="{FF2B5EF4-FFF2-40B4-BE49-F238E27FC236}">
                  <a16:creationId xmlns:a16="http://schemas.microsoft.com/office/drawing/2014/main" id="{EECF7E01-7A3C-014D-BA26-4A2193EE9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0206F4-CD11-F946-8E98-84E303819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C38F75A-F006-504E-BF03-20F906BD100B}"/>
              </a:ext>
            </a:extLst>
          </p:cNvPr>
          <p:cNvCxnSpPr>
            <a:cxnSpLocks/>
          </p:cNvCxnSpPr>
          <p:nvPr/>
        </p:nvCxnSpPr>
        <p:spPr>
          <a:xfrm flipH="1">
            <a:off x="4549075" y="6257163"/>
            <a:ext cx="4055649" cy="0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A770E7-50AB-7D4F-A5B7-682083B64D8C}"/>
              </a:ext>
            </a:extLst>
          </p:cNvPr>
          <p:cNvCxnSpPr>
            <a:cxnSpLocks/>
          </p:cNvCxnSpPr>
          <p:nvPr/>
        </p:nvCxnSpPr>
        <p:spPr>
          <a:xfrm flipH="1">
            <a:off x="4237996" y="4966627"/>
            <a:ext cx="4055649" cy="0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054C00-47FB-F749-A575-851F72E6D131}"/>
              </a:ext>
            </a:extLst>
          </p:cNvPr>
          <p:cNvCxnSpPr>
            <a:cxnSpLocks/>
          </p:cNvCxnSpPr>
          <p:nvPr/>
        </p:nvCxnSpPr>
        <p:spPr>
          <a:xfrm flipH="1">
            <a:off x="4619780" y="3836855"/>
            <a:ext cx="4055649" cy="0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BA3E8B8-84CF-3942-BF34-4035D7D56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131" y="5086483"/>
            <a:ext cx="1326312" cy="1492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811FB-0E1D-C049-B7DC-072E121B9C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996" y="2570054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4CAA8B-3B68-844F-8C5A-9AAFD767D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09" y="5079727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614010-2AD7-AE4D-84BA-F4EEC9B8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202" y="3845345"/>
            <a:ext cx="1326312" cy="14921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F6C641-BF36-1949-BD61-82117C7A8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796" y="3740734"/>
            <a:ext cx="1326312" cy="14921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42885A-2CBB-3F40-A301-E164EA876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273" y="2689935"/>
            <a:ext cx="1326312" cy="149210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9B02C0-EFAB-9948-AE85-25D6B6A92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942" y="1538953"/>
            <a:ext cx="1564872" cy="189431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6F2B3A8-4F0C-9A43-95F1-3BCD5FB7A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41" y="3550614"/>
            <a:ext cx="1564872" cy="189431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B15E5D9-0996-1145-8DCB-5186F33865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08942" y="5461137"/>
            <a:ext cx="1564872" cy="1894319"/>
          </a:xfrm>
          <a:prstGeom prst="rect">
            <a:avLst/>
          </a:prstGeom>
        </p:spPr>
      </p:pic>
      <p:sp>
        <p:nvSpPr>
          <p:cNvPr id="54" name="Striped Right Arrow 53">
            <a:extLst>
              <a:ext uri="{FF2B5EF4-FFF2-40B4-BE49-F238E27FC236}">
                <a16:creationId xmlns:a16="http://schemas.microsoft.com/office/drawing/2014/main" id="{FB3CCF12-7C58-574D-8423-9E109EF79CBC}"/>
              </a:ext>
            </a:extLst>
          </p:cNvPr>
          <p:cNvSpPr/>
          <p:nvPr/>
        </p:nvSpPr>
        <p:spPr>
          <a:xfrm rot="10800000">
            <a:off x="11273208" y="4102540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iped Right Arrow 54">
            <a:extLst>
              <a:ext uri="{FF2B5EF4-FFF2-40B4-BE49-F238E27FC236}">
                <a16:creationId xmlns:a16="http://schemas.microsoft.com/office/drawing/2014/main" id="{60CD33E2-A430-6C43-88F3-F16485709BF7}"/>
              </a:ext>
            </a:extLst>
          </p:cNvPr>
          <p:cNvSpPr/>
          <p:nvPr/>
        </p:nvSpPr>
        <p:spPr>
          <a:xfrm rot="10800000">
            <a:off x="11127560" y="5965781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riped Right Arrow 55">
            <a:extLst>
              <a:ext uri="{FF2B5EF4-FFF2-40B4-BE49-F238E27FC236}">
                <a16:creationId xmlns:a16="http://schemas.microsoft.com/office/drawing/2014/main" id="{0BF8A50F-6A7E-CE42-80DB-D73D771819FA}"/>
              </a:ext>
            </a:extLst>
          </p:cNvPr>
          <p:cNvSpPr/>
          <p:nvPr/>
        </p:nvSpPr>
        <p:spPr>
          <a:xfrm rot="10800000">
            <a:off x="11025397" y="2189190"/>
            <a:ext cx="1405665" cy="1140587"/>
          </a:xfrm>
          <a:prstGeom prst="stripedRightArrow">
            <a:avLst>
              <a:gd name="adj1" fmla="val 4565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786EED-DBB2-CC42-B2B7-3B4A75E2BC4A}"/>
              </a:ext>
            </a:extLst>
          </p:cNvPr>
          <p:cNvSpPr txBox="1"/>
          <p:nvPr/>
        </p:nvSpPr>
        <p:spPr>
          <a:xfrm>
            <a:off x="374433" y="6225343"/>
            <a:ext cx="1733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New sockets</a:t>
            </a:r>
            <a:endParaRPr lang="en-US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F495AC-174B-7246-9DB6-0FB084E80989}"/>
              </a:ext>
            </a:extLst>
          </p:cNvPr>
          <p:cNvSpPr txBox="1"/>
          <p:nvPr/>
        </p:nvSpPr>
        <p:spPr>
          <a:xfrm>
            <a:off x="1666028" y="1919306"/>
            <a:ext cx="2027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New entry relays</a:t>
            </a:r>
            <a:endParaRPr lang="en-US" sz="2800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02C503D-CC56-4648-8173-7DEDD37A9568}"/>
              </a:ext>
            </a:extLst>
          </p:cNvPr>
          <p:cNvSpPr/>
          <p:nvPr/>
        </p:nvSpPr>
        <p:spPr>
          <a:xfrm rot="18454918">
            <a:off x="1889760" y="6361458"/>
            <a:ext cx="1227897" cy="511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A97FF749-C6D7-BD43-8270-1493EBB42B60}"/>
              </a:ext>
            </a:extLst>
          </p:cNvPr>
          <p:cNvSpPr/>
          <p:nvPr/>
        </p:nvSpPr>
        <p:spPr>
          <a:xfrm rot="1652328">
            <a:off x="3270355" y="2698079"/>
            <a:ext cx="1227897" cy="511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4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309-30DD-ED45-AEBD-29E4835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A6C-2F9D-8543-B32F-BC261BF4CC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64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03413-E9D6-F54F-B8FF-335DE6D1DA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3076A-1B06-384A-9DCC-7BC980FD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B22E76-AD4A-FB43-96E4-0C08FB73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E2E6B-30AC-0D46-989B-09DCD8AA2E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Shadow for evaluation</a:t>
            </a:r>
          </a:p>
          <a:p>
            <a:pPr lvl="2"/>
            <a:r>
              <a:rPr lang="en-US" dirty="0"/>
              <a:t>Private Tor network for safety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634 relays (10% size, capacity of Tor)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15,000 clients and 2,000 servers generating traffic through Tor</a:t>
            </a:r>
          </a:p>
          <a:p>
            <a:pPr lvl="2"/>
            <a:endParaRPr lang="en-US" dirty="0"/>
          </a:p>
          <a:p>
            <a:r>
              <a:rPr lang="en-US" dirty="0"/>
              <a:t>Explore network effects</a:t>
            </a:r>
          </a:p>
          <a:p>
            <a:pPr lvl="2"/>
            <a:r>
              <a:rPr lang="en-US" dirty="0"/>
              <a:t>Attack strength (num. attack circuits)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Network load, attacker resource usage, client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1EC6CF-9EBE-1744-B1EA-DB3EC29ACFEA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241366" y="1763184"/>
            <a:ext cx="6038489" cy="4399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DEBBFF-AE2A-E940-8ECB-D430D291A4F7}"/>
              </a:ext>
            </a:extLst>
          </p:cNvPr>
          <p:cNvSpPr txBox="1"/>
          <p:nvPr/>
        </p:nvSpPr>
        <p:spPr>
          <a:xfrm>
            <a:off x="7409509" y="5898429"/>
            <a:ext cx="570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/shadow/shadow</a:t>
            </a:r>
          </a:p>
        </p:txBody>
      </p:sp>
    </p:spTree>
    <p:extLst>
      <p:ext uri="{BB962C8B-B14F-4D97-AF65-F5344CB8AC3E}">
        <p14:creationId xmlns:p14="http://schemas.microsoft.com/office/powerpoint/2010/main" val="2200772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371B4-93D0-A94D-B796-F42AB5BAA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9C7-16EF-4845-BD5F-C98989A1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8D929-FF7C-C146-BC14-14BBCECF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Used by Attacker and Tor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C22F9C-B9F7-D548-AA01-8D2D5F0738E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1672" y="2735382"/>
            <a:ext cx="6702722" cy="44684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A859B8-7BDF-0A4D-B5EB-5155121E75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6795189" y="2735382"/>
            <a:ext cx="6702724" cy="4468482"/>
          </a:xfrm>
        </p:spPr>
      </p:pic>
    </p:spTree>
    <p:extLst>
      <p:ext uri="{BB962C8B-B14F-4D97-AF65-F5344CB8AC3E}">
        <p14:creationId xmlns:p14="http://schemas.microsoft.com/office/powerpoint/2010/main" val="2086001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371B4-93D0-A94D-B796-F42AB5BAA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9C7-16EF-4845-BD5F-C98989A1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8D929-FF7C-C146-BC14-14BBCECF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Used by Attacker and Tor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C22F9C-B9F7-D548-AA01-8D2D5F0738E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1672" y="2735382"/>
            <a:ext cx="6702722" cy="44684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A859B8-7BDF-0A4D-B5EB-5155121E75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6795189" y="2735382"/>
            <a:ext cx="6702724" cy="44684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5686E-4AF3-E347-81FA-9EE8D396B0A8}"/>
              </a:ext>
            </a:extLst>
          </p:cNvPr>
          <p:cNvSpPr txBox="1"/>
          <p:nvPr/>
        </p:nvSpPr>
        <p:spPr>
          <a:xfrm>
            <a:off x="615932" y="1387134"/>
            <a:ext cx="2826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Bandwidth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Amplification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Factors: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562A3-4A12-5647-9B96-88319FFE6C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89811" y="2601917"/>
            <a:ext cx="280959" cy="2073600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6FB563-8CF8-BE45-B942-B1BE5FB8B061}"/>
              </a:ext>
            </a:extLst>
          </p:cNvPr>
          <p:cNvCxnSpPr>
            <a:cxnSpLocks/>
          </p:cNvCxnSpPr>
          <p:nvPr/>
        </p:nvCxnSpPr>
        <p:spPr>
          <a:xfrm>
            <a:off x="6193766" y="2445528"/>
            <a:ext cx="6681725" cy="2268672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259C05-1B44-0247-BFEB-DF8BDFAF7D17}"/>
              </a:ext>
            </a:extLst>
          </p:cNvPr>
          <p:cNvSpPr/>
          <p:nvPr/>
        </p:nvSpPr>
        <p:spPr>
          <a:xfrm>
            <a:off x="4640905" y="1451251"/>
            <a:ext cx="1897812" cy="1150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5400" dirty="0"/>
              <a:t>6.7</a:t>
            </a:r>
          </a:p>
        </p:txBody>
      </p:sp>
    </p:spTree>
    <p:extLst>
      <p:ext uri="{BB962C8B-B14F-4D97-AF65-F5344CB8AC3E}">
        <p14:creationId xmlns:p14="http://schemas.microsoft.com/office/powerpoint/2010/main" val="13624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309-30DD-ED45-AEBD-29E4835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A6C-2F9D-8543-B32F-BC261BF4CC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371B4-93D0-A94D-B796-F42AB5BAA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B9C7-16EF-4845-BD5F-C98989A1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48D929-FF7C-C146-BC14-14BBCECF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Used by Attacker and Tor Network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C22F9C-B9F7-D548-AA01-8D2D5F0738E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1672" y="2735382"/>
            <a:ext cx="6702722" cy="4468481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BA859B8-7BDF-0A4D-B5EB-5155121E754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6795189" y="2735382"/>
            <a:ext cx="6702724" cy="446848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5686E-4AF3-E347-81FA-9EE8D396B0A8}"/>
              </a:ext>
            </a:extLst>
          </p:cNvPr>
          <p:cNvSpPr txBox="1"/>
          <p:nvPr/>
        </p:nvSpPr>
        <p:spPr>
          <a:xfrm>
            <a:off x="615932" y="1387134"/>
            <a:ext cx="28264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Bandwidth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Amplification </a:t>
            </a:r>
          </a:p>
          <a:p>
            <a:pPr algn="ctr"/>
            <a:r>
              <a:rPr lang="en-US" sz="2800" dirty="0">
                <a:solidFill>
                  <a:schemeClr val="tx2"/>
                </a:solidFill>
              </a:rPr>
              <a:t>Factors: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F562A3-4A12-5647-9B96-88319FFE6C5E}"/>
              </a:ext>
            </a:extLst>
          </p:cNvPr>
          <p:cNvCxnSpPr>
            <a:cxnSpLocks/>
          </p:cNvCxnSpPr>
          <p:nvPr/>
        </p:nvCxnSpPr>
        <p:spPr>
          <a:xfrm flipH="1">
            <a:off x="2156604" y="2432649"/>
            <a:ext cx="5814204" cy="2122098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6FB563-8CF8-BE45-B942-B1BE5FB8B061}"/>
              </a:ext>
            </a:extLst>
          </p:cNvPr>
          <p:cNvCxnSpPr>
            <a:cxnSpLocks/>
          </p:cNvCxnSpPr>
          <p:nvPr/>
        </p:nvCxnSpPr>
        <p:spPr>
          <a:xfrm>
            <a:off x="9385540" y="2432649"/>
            <a:ext cx="2191109" cy="2242868"/>
          </a:xfrm>
          <a:prstGeom prst="straightConnector1">
            <a:avLst/>
          </a:prstGeom>
          <a:ln w="254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259C05-1B44-0247-BFEB-DF8BDFAF7D17}"/>
              </a:ext>
            </a:extLst>
          </p:cNvPr>
          <p:cNvSpPr/>
          <p:nvPr/>
        </p:nvSpPr>
        <p:spPr>
          <a:xfrm>
            <a:off x="4640905" y="1451251"/>
            <a:ext cx="1897812" cy="11506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5400" dirty="0"/>
              <a:t>6.7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A93E2-29D4-2B4C-86E9-0728172225D3}"/>
              </a:ext>
            </a:extLst>
          </p:cNvPr>
          <p:cNvSpPr/>
          <p:nvPr/>
        </p:nvSpPr>
        <p:spPr>
          <a:xfrm>
            <a:off x="7749136" y="1451251"/>
            <a:ext cx="1897812" cy="115066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Reading</a:t>
            </a:r>
          </a:p>
          <a:p>
            <a:pPr algn="ctr"/>
            <a:r>
              <a:rPr lang="en-US" sz="54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074509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EE331-BEDB-3040-8004-EE7E2E0F8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E0B7-DBBC-2B48-B941-2B6E119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DE741-5ADA-FB40-B547-83F114E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Client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E147B-8C78-594F-A91F-CD9CD881955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639683" y="1366808"/>
            <a:ext cx="8557177" cy="5704784"/>
          </a:xfrm>
        </p:spPr>
      </p:pic>
    </p:spTree>
    <p:extLst>
      <p:ext uri="{BB962C8B-B14F-4D97-AF65-F5344CB8AC3E}">
        <p14:creationId xmlns:p14="http://schemas.microsoft.com/office/powerpoint/2010/main" val="1464038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EE331-BEDB-3040-8004-EE7E2E0F8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E0B7-DBBC-2B48-B941-2B6E119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DE741-5ADA-FB40-B547-83F114E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Client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E147B-8C78-594F-A91F-CD9CD881955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639683" y="1366808"/>
            <a:ext cx="8557177" cy="57047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B4EF72-DDE9-534A-B647-98E0513F2388}"/>
              </a:ext>
            </a:extLst>
          </p:cNvPr>
          <p:cNvSpPr/>
          <p:nvPr/>
        </p:nvSpPr>
        <p:spPr>
          <a:xfrm>
            <a:off x="454134" y="1907321"/>
            <a:ext cx="2030275" cy="21393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4400" dirty="0"/>
              <a:t>TTFB:</a:t>
            </a:r>
            <a:br>
              <a:rPr lang="en-US" sz="4400" dirty="0"/>
            </a:br>
            <a:r>
              <a:rPr lang="en-US" sz="4400" dirty="0"/>
              <a:t>+138%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03E6C-4A8D-2949-AE87-B6EC66771622}"/>
              </a:ext>
            </a:extLst>
          </p:cNvPr>
          <p:cNvSpPr/>
          <p:nvPr/>
        </p:nvSpPr>
        <p:spPr>
          <a:xfrm>
            <a:off x="11352134" y="1907321"/>
            <a:ext cx="2030275" cy="21393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4400" dirty="0"/>
              <a:t>TTLB:</a:t>
            </a:r>
            <a:br>
              <a:rPr lang="en-US" sz="4400" dirty="0"/>
            </a:br>
            <a:r>
              <a:rPr lang="en-US" sz="4400" dirty="0"/>
              <a:t>+120%</a:t>
            </a:r>
          </a:p>
        </p:txBody>
      </p:sp>
    </p:spTree>
    <p:extLst>
      <p:ext uri="{BB962C8B-B14F-4D97-AF65-F5344CB8AC3E}">
        <p14:creationId xmlns:p14="http://schemas.microsoft.com/office/powerpoint/2010/main" val="2782010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FEE331-BEDB-3040-8004-EE7E2E0F8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2E0B7-DBBC-2B48-B941-2B6E1196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8DE741-5ADA-FB40-B547-83F114EC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Client Performance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1E147B-8C78-594F-A91F-CD9CD881955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639683" y="1366808"/>
            <a:ext cx="8557177" cy="5704784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B4EF72-DDE9-534A-B647-98E0513F2388}"/>
              </a:ext>
            </a:extLst>
          </p:cNvPr>
          <p:cNvSpPr/>
          <p:nvPr/>
        </p:nvSpPr>
        <p:spPr>
          <a:xfrm>
            <a:off x="454134" y="1907321"/>
            <a:ext cx="2030275" cy="21393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4400" dirty="0"/>
              <a:t>TTFB:</a:t>
            </a:r>
            <a:br>
              <a:rPr lang="en-US" sz="4400" dirty="0"/>
            </a:br>
            <a:r>
              <a:rPr lang="en-US" sz="4400" dirty="0"/>
              <a:t>+138%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249EE3-0B21-6943-8C4E-A30C049E4CF9}"/>
              </a:ext>
            </a:extLst>
          </p:cNvPr>
          <p:cNvSpPr/>
          <p:nvPr/>
        </p:nvSpPr>
        <p:spPr>
          <a:xfrm>
            <a:off x="454133" y="4555592"/>
            <a:ext cx="2030275" cy="21393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Reading</a:t>
            </a:r>
          </a:p>
          <a:p>
            <a:pPr algn="ctr"/>
            <a:r>
              <a:rPr lang="en-US" sz="4400" dirty="0"/>
              <a:t>TTFB:</a:t>
            </a:r>
            <a:br>
              <a:rPr lang="en-US" sz="4400" dirty="0"/>
            </a:br>
            <a:r>
              <a:rPr lang="en-US" sz="4400" dirty="0"/>
              <a:t>+48%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03E6C-4A8D-2949-AE87-B6EC66771622}"/>
              </a:ext>
            </a:extLst>
          </p:cNvPr>
          <p:cNvSpPr/>
          <p:nvPr/>
        </p:nvSpPr>
        <p:spPr>
          <a:xfrm>
            <a:off x="11352134" y="1907321"/>
            <a:ext cx="2030275" cy="213935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20k Circuits</a:t>
            </a:r>
          </a:p>
          <a:p>
            <a:pPr algn="ctr"/>
            <a:r>
              <a:rPr lang="en-US" sz="4400" dirty="0"/>
              <a:t>TTLB:</a:t>
            </a:r>
            <a:br>
              <a:rPr lang="en-US" sz="4400" dirty="0"/>
            </a:br>
            <a:r>
              <a:rPr lang="en-US" sz="4400" dirty="0"/>
              <a:t>+120%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6F678E-12B6-6E4D-93EE-AE33E8642524}"/>
              </a:ext>
            </a:extLst>
          </p:cNvPr>
          <p:cNvSpPr/>
          <p:nvPr/>
        </p:nvSpPr>
        <p:spPr>
          <a:xfrm>
            <a:off x="11352133" y="4555592"/>
            <a:ext cx="2030275" cy="21393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Reading</a:t>
            </a:r>
          </a:p>
          <a:p>
            <a:pPr algn="ctr"/>
            <a:r>
              <a:rPr lang="en-US" sz="4400" dirty="0"/>
              <a:t>TTLB:</a:t>
            </a:r>
            <a:br>
              <a:rPr lang="en-US" sz="4400" dirty="0"/>
            </a:br>
            <a:r>
              <a:rPr lang="en-US" sz="4400" dirty="0"/>
              <a:t>+47%</a:t>
            </a:r>
          </a:p>
        </p:txBody>
      </p:sp>
    </p:spTree>
    <p:extLst>
      <p:ext uri="{BB962C8B-B14F-4D97-AF65-F5344CB8AC3E}">
        <p14:creationId xmlns:p14="http://schemas.microsoft.com/office/powerpoint/2010/main" val="2261956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F7819-0559-AB46-9444-892B3D4CD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27B31-D5C9-1D4F-BAA7-67D44B3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A3C230-C455-DB43-9C3C-05B2FB01F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to Conduct Relay Congestion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1003D-E2C2-8547-B026-2ADC61ED71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6753187" cy="5257800"/>
          </a:xfrm>
        </p:spPr>
        <p:txBody>
          <a:bodyPr>
            <a:normAutofit/>
          </a:bodyPr>
          <a:lstStyle/>
          <a:p>
            <a:r>
              <a:rPr lang="en-US" dirty="0"/>
              <a:t>Requirements for “stop reading” attack</a:t>
            </a:r>
          </a:p>
          <a:p>
            <a:pPr lvl="2"/>
            <a:r>
              <a:rPr lang="en-US" dirty="0">
                <a:sym typeface="Wingdings" pitchFamily="2" charset="2"/>
              </a:rPr>
              <a:t>200,000 circuits</a:t>
            </a: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3 Gbit/s, 20 IP addresses</a:t>
            </a:r>
            <a:br>
              <a:rPr lang="en-US" dirty="0">
                <a:sym typeface="Wingdings" pitchFamily="2" charset="2"/>
              </a:rPr>
            </a:br>
            <a:endParaRPr lang="en-US" dirty="0"/>
          </a:p>
          <a:p>
            <a:r>
              <a:rPr lang="en-US" dirty="0"/>
              <a:t>Cost of Bandwidth and IP addresses</a:t>
            </a:r>
          </a:p>
          <a:p>
            <a:pPr lvl="2"/>
            <a:r>
              <a:rPr lang="en-US" dirty="0"/>
              <a:t>3 dedicated servers at 1 Gbit/s each, amortized cost of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0.70 $/hour/Gbit/s</a:t>
            </a:r>
          </a:p>
          <a:p>
            <a:pPr lvl="2"/>
            <a:r>
              <a:rPr lang="en-US" dirty="0"/>
              <a:t>17 additional IPs at $5 each,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$85 total</a:t>
            </a:r>
            <a:endParaRPr lang="en-US" dirty="0"/>
          </a:p>
          <a:p>
            <a:endParaRPr lang="en-US" dirty="0"/>
          </a:p>
          <a:p>
            <a:r>
              <a:rPr lang="en-US" dirty="0"/>
              <a:t>Total Cost Estimates</a:t>
            </a:r>
          </a:p>
          <a:p>
            <a:pPr lvl="2"/>
            <a:r>
              <a:rPr lang="en-US" dirty="0"/>
              <a:t>Conservative: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$1,647 per month</a:t>
            </a:r>
            <a:endParaRPr lang="en-US" dirty="0"/>
          </a:p>
          <a:p>
            <a:pPr lvl="2"/>
            <a:r>
              <a:rPr lang="en-US" dirty="0"/>
              <a:t>Optimistic: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$140 per month</a:t>
            </a:r>
            <a:r>
              <a:rPr lang="en-US" dirty="0"/>
              <a:t> ($7 * 20 </a:t>
            </a:r>
            <a:r>
              <a:rPr lang="en-US" dirty="0" err="1"/>
              <a:t>VPSes</a:t>
            </a:r>
            <a:r>
              <a:rPr lang="en-US" dirty="0"/>
              <a:t>)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3DD89-BD19-584F-80F3-9ADFF163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261" y="1474390"/>
            <a:ext cx="6048425" cy="58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65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79EE1-C8CE-D641-A8B2-343D1F62B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5D81-E1E5-1147-B4B6-8916F0A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ECE86E-4920-5448-ADB4-6D886057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Sybil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6992E-6192-5543-9439-2B1F7E5D86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617707"/>
          </a:xfrm>
        </p:spPr>
        <p:txBody>
          <a:bodyPr/>
          <a:lstStyle/>
          <a:p>
            <a:r>
              <a:rPr lang="en-US" dirty="0"/>
              <a:t>Comparison to relay Sybil attacks with the same bandwidth budget (3 Gbit/s)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C772427-4398-1D4C-95C0-5A12C3DA0C4E}"/>
              </a:ext>
            </a:extLst>
          </p:cNvPr>
          <p:cNvSpPr txBox="1">
            <a:spLocks/>
          </p:cNvSpPr>
          <p:nvPr/>
        </p:nvSpPr>
        <p:spPr>
          <a:xfrm>
            <a:off x="628074" y="2674188"/>
            <a:ext cx="5966691" cy="4346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</a:t>
            </a:r>
            <a:r>
              <a:rPr lang="en-US" dirty="0" err="1"/>
              <a:t>DoS</a:t>
            </a:r>
            <a:r>
              <a:rPr lang="en-US" dirty="0"/>
              <a:t> Attack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DAF56D4-9AF8-D348-87D1-8B1F381DF9D2}"/>
              </a:ext>
            </a:extLst>
          </p:cNvPr>
          <p:cNvSpPr txBox="1">
            <a:spLocks/>
          </p:cNvSpPr>
          <p:nvPr/>
        </p:nvSpPr>
        <p:spPr>
          <a:xfrm>
            <a:off x="7191434" y="2674188"/>
            <a:ext cx="5966691" cy="434679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Deanonymization Attack</a:t>
            </a:r>
          </a:p>
        </p:txBody>
      </p:sp>
    </p:spTree>
    <p:extLst>
      <p:ext uri="{BB962C8B-B14F-4D97-AF65-F5344CB8AC3E}">
        <p14:creationId xmlns:p14="http://schemas.microsoft.com/office/powerpoint/2010/main" val="3600996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79EE1-C8CE-D641-A8B2-343D1F62B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5D81-E1E5-1147-B4B6-8916F0A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ECE86E-4920-5448-ADB4-6D886057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Sybil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6992E-6192-5543-9439-2B1F7E5D86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617707"/>
          </a:xfrm>
        </p:spPr>
        <p:txBody>
          <a:bodyPr/>
          <a:lstStyle/>
          <a:p>
            <a:r>
              <a:rPr lang="en-US" dirty="0"/>
              <a:t>Comparison to relay Sybil attacks with the same bandwidth budget (3 Gbit/s)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C772427-4398-1D4C-95C0-5A12C3DA0C4E}"/>
              </a:ext>
            </a:extLst>
          </p:cNvPr>
          <p:cNvSpPr txBox="1">
            <a:spLocks/>
          </p:cNvSpPr>
          <p:nvPr/>
        </p:nvSpPr>
        <p:spPr>
          <a:xfrm>
            <a:off x="628074" y="2674188"/>
            <a:ext cx="5966691" cy="4346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</a:t>
            </a:r>
            <a:r>
              <a:rPr lang="en-US" dirty="0" err="1"/>
              <a:t>DoS</a:t>
            </a:r>
            <a:r>
              <a:rPr lang="en-US" dirty="0"/>
              <a:t> Attack</a:t>
            </a:r>
          </a:p>
          <a:p>
            <a:pPr lvl="2"/>
            <a:r>
              <a:rPr lang="en-US" sz="2800" dirty="0"/>
              <a:t>Goal: drop all circuits containing Sybil relays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Exit BW is scarcest and gives highest probability of selection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3 Gbit/s = 4.5% dropped circuits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DAF56D4-9AF8-D348-87D1-8B1F381DF9D2}"/>
              </a:ext>
            </a:extLst>
          </p:cNvPr>
          <p:cNvSpPr txBox="1">
            <a:spLocks/>
          </p:cNvSpPr>
          <p:nvPr/>
        </p:nvSpPr>
        <p:spPr>
          <a:xfrm>
            <a:off x="7191434" y="2674188"/>
            <a:ext cx="5966691" cy="434679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Deanonymization Attack</a:t>
            </a:r>
          </a:p>
        </p:txBody>
      </p:sp>
    </p:spTree>
    <p:extLst>
      <p:ext uri="{BB962C8B-B14F-4D97-AF65-F5344CB8AC3E}">
        <p14:creationId xmlns:p14="http://schemas.microsoft.com/office/powerpoint/2010/main" val="27455127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979EE1-C8CE-D641-A8B2-343D1F62B7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15D81-E1E5-1147-B4B6-8916F0A2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ECE86E-4920-5448-ADB4-6D886057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Sybil Attacks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26992E-6192-5543-9439-2B1F7E5D86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617707"/>
          </a:xfrm>
        </p:spPr>
        <p:txBody>
          <a:bodyPr/>
          <a:lstStyle/>
          <a:p>
            <a:r>
              <a:rPr lang="en-US" dirty="0"/>
              <a:t>Comparison to relay Sybil attacks with the same bandwidth budget (3 Gbit/s)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C772427-4398-1D4C-95C0-5A12C3DA0C4E}"/>
              </a:ext>
            </a:extLst>
          </p:cNvPr>
          <p:cNvSpPr txBox="1">
            <a:spLocks/>
          </p:cNvSpPr>
          <p:nvPr/>
        </p:nvSpPr>
        <p:spPr>
          <a:xfrm>
            <a:off x="628074" y="2674188"/>
            <a:ext cx="5966691" cy="4346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</a:t>
            </a:r>
            <a:r>
              <a:rPr lang="en-US" dirty="0" err="1"/>
              <a:t>DoS</a:t>
            </a:r>
            <a:r>
              <a:rPr lang="en-US" dirty="0"/>
              <a:t> Attack</a:t>
            </a:r>
          </a:p>
          <a:p>
            <a:pPr lvl="2"/>
            <a:r>
              <a:rPr lang="en-US" sz="2800" dirty="0"/>
              <a:t>Goal: drop all circuits containing Sybil relays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Exit BW is scarcest and gives highest probability of selection</a:t>
            </a:r>
            <a:br>
              <a:rPr lang="en-US" sz="2800" dirty="0"/>
            </a:br>
            <a:endParaRPr lang="en-US" sz="2800" dirty="0"/>
          </a:p>
          <a:p>
            <a:pPr lvl="2"/>
            <a:r>
              <a:rPr lang="en-US" sz="2800" dirty="0"/>
              <a:t>3 Gbit/s = 4.5% dropped circuits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DAF56D4-9AF8-D348-87D1-8B1F381DF9D2}"/>
              </a:ext>
            </a:extLst>
          </p:cNvPr>
          <p:cNvSpPr txBox="1">
            <a:spLocks/>
          </p:cNvSpPr>
          <p:nvPr/>
        </p:nvSpPr>
        <p:spPr>
          <a:xfrm>
            <a:off x="7191434" y="2674188"/>
            <a:ext cx="5966691" cy="434679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Sybil Deanonymization Attack</a:t>
            </a:r>
          </a:p>
          <a:p>
            <a:pPr lvl="2"/>
            <a:r>
              <a:rPr lang="en-US" sz="2800" dirty="0"/>
              <a:t>Goal: appear on both ends of circuits to compromise anonymity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5:1 guard-to-exit BW allocation</a:t>
            </a:r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2.8% guard * 0.8% exit = 0.02% total circuits compromised</a:t>
            </a:r>
          </a:p>
        </p:txBody>
      </p:sp>
    </p:spTree>
    <p:extLst>
      <p:ext uri="{BB962C8B-B14F-4D97-AF65-F5344CB8AC3E}">
        <p14:creationId xmlns:p14="http://schemas.microsoft.com/office/powerpoint/2010/main" val="320198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1309-30DD-ED45-AEBD-29E48351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A6C-2F9D-8543-B32F-BC261BF4CCC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17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B32ED-DA9A-5E44-ABA1-156255D35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C90D0-A433-B749-8274-5EE37139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6F31D-4226-E542-AEAB-B6CF734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to Relay Congestion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70651-C860-1444-A866-099101752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stop reading from circuits</a:t>
            </a:r>
          </a:p>
          <a:p>
            <a:pPr lvl="2"/>
            <a:r>
              <a:rPr lang="en-US" dirty="0"/>
              <a:t>Authenticated SENDMEs, Tor Proposal 289, implemented in 0.4.1.1-alpha</a:t>
            </a:r>
          </a:p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D153E3A-DD76-6549-B4AC-0443B1AB6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35" y="3330305"/>
            <a:ext cx="5447926" cy="304947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7B8A15-7CC3-684A-86CF-7429F951A8E3}"/>
              </a:ext>
            </a:extLst>
          </p:cNvPr>
          <p:cNvCxnSpPr>
            <a:cxnSpLocks/>
          </p:cNvCxnSpPr>
          <p:nvPr/>
        </p:nvCxnSpPr>
        <p:spPr>
          <a:xfrm flipH="1">
            <a:off x="8071533" y="5155475"/>
            <a:ext cx="3177312" cy="2100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36FDB88-FDFF-DD44-9FBE-D74434E83357}"/>
              </a:ext>
            </a:extLst>
          </p:cNvPr>
          <p:cNvCxnSpPr>
            <a:cxnSpLocks/>
          </p:cNvCxnSpPr>
          <p:nvPr/>
        </p:nvCxnSpPr>
        <p:spPr>
          <a:xfrm flipH="1">
            <a:off x="1044701" y="5134474"/>
            <a:ext cx="3682188" cy="42003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62ED96-B152-884F-B4DE-D5A636C73236}"/>
              </a:ext>
            </a:extLst>
          </p:cNvPr>
          <p:cNvGrpSpPr/>
          <p:nvPr/>
        </p:nvGrpSpPr>
        <p:grpSpPr>
          <a:xfrm>
            <a:off x="645435" y="3138523"/>
            <a:ext cx="2020503" cy="2497298"/>
            <a:chOff x="5648649" y="2397365"/>
            <a:chExt cx="1637158" cy="2023492"/>
          </a:xfrm>
        </p:grpSpPr>
        <p:pic>
          <p:nvPicPr>
            <p:cNvPr id="30" name="Content Placeholder 3" descr="evil.png">
              <a:extLst>
                <a:ext uri="{FF2B5EF4-FFF2-40B4-BE49-F238E27FC236}">
                  <a16:creationId xmlns:a16="http://schemas.microsoft.com/office/drawing/2014/main" id="{5992D370-BF4E-CE40-86D7-8A793F73BA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1B46C54-4D0D-9B44-B047-501E6F9CB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19FFE9-459F-9546-A755-C93005EC09FD}"/>
              </a:ext>
            </a:extLst>
          </p:cNvPr>
          <p:cNvCxnSpPr>
            <a:cxnSpLocks/>
          </p:cNvCxnSpPr>
          <p:nvPr/>
        </p:nvCxnSpPr>
        <p:spPr>
          <a:xfrm flipH="1">
            <a:off x="3984382" y="5134475"/>
            <a:ext cx="4055649" cy="0"/>
          </a:xfrm>
          <a:prstGeom prst="line">
            <a:avLst/>
          </a:prstGeom>
          <a:ln w="1270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A111452-C420-6B40-8377-FE1BAACB3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2881" y="3899584"/>
            <a:ext cx="1326312" cy="149210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9FFF3A-92D6-9342-9BB9-6B9448B8E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75" y="3987555"/>
            <a:ext cx="1326312" cy="149210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D4C16D-35A1-4A44-AFEF-A245BC7AB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8629" y="4021222"/>
            <a:ext cx="1564872" cy="189431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B54EE88-111F-6142-BB37-07A4ECC6AD79}"/>
              </a:ext>
            </a:extLst>
          </p:cNvPr>
          <p:cNvSpPr txBox="1"/>
          <p:nvPr/>
        </p:nvSpPr>
        <p:spPr>
          <a:xfrm>
            <a:off x="7376875" y="2938809"/>
            <a:ext cx="2560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Inject nonce in every 50 cells</a:t>
            </a:r>
          </a:p>
        </p:txBody>
      </p:sp>
      <p:sp>
        <p:nvSpPr>
          <p:cNvPr id="37" name="Striped Right Arrow 36">
            <a:extLst>
              <a:ext uri="{FF2B5EF4-FFF2-40B4-BE49-F238E27FC236}">
                <a16:creationId xmlns:a16="http://schemas.microsoft.com/office/drawing/2014/main" id="{D72A6804-09BB-E645-A5CF-D5EBCC7C88DF}"/>
              </a:ext>
            </a:extLst>
          </p:cNvPr>
          <p:cNvSpPr/>
          <p:nvPr/>
        </p:nvSpPr>
        <p:spPr>
          <a:xfrm rot="10800000">
            <a:off x="6049955" y="4065176"/>
            <a:ext cx="1602870" cy="580459"/>
          </a:xfrm>
          <a:prstGeom prst="stripedRightArrow">
            <a:avLst>
              <a:gd name="adj1" fmla="val 278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EB46D1-A8C5-3340-AB46-F94BED928C59}"/>
              </a:ext>
            </a:extLst>
          </p:cNvPr>
          <p:cNvSpPr txBox="1"/>
          <p:nvPr/>
        </p:nvSpPr>
        <p:spPr>
          <a:xfrm>
            <a:off x="696109" y="6177225"/>
            <a:ext cx="4030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read and return nonce in SENDME cell</a:t>
            </a:r>
          </a:p>
        </p:txBody>
      </p:sp>
      <p:sp>
        <p:nvSpPr>
          <p:cNvPr id="39" name="Striped Right Arrow 38">
            <a:extLst>
              <a:ext uri="{FF2B5EF4-FFF2-40B4-BE49-F238E27FC236}">
                <a16:creationId xmlns:a16="http://schemas.microsoft.com/office/drawing/2014/main" id="{6D96A004-4C8F-AD47-9DB9-B3CFDCEEAACA}"/>
              </a:ext>
            </a:extLst>
          </p:cNvPr>
          <p:cNvSpPr/>
          <p:nvPr/>
        </p:nvSpPr>
        <p:spPr>
          <a:xfrm>
            <a:off x="2456625" y="5580423"/>
            <a:ext cx="1602870" cy="580459"/>
          </a:xfrm>
          <a:prstGeom prst="stripedRightArrow">
            <a:avLst>
              <a:gd name="adj1" fmla="val 2782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2A96E-1220-384B-8B83-59694BF79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78CC1-9D0D-9541-944D-09FE8873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DE42AF-C995-7942-9FB5-C78EAA8C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Protects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DFD892-E6D1-FB44-92A9-764B93051F9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8739" y="1763184"/>
            <a:ext cx="6830001" cy="5257800"/>
          </a:xfrm>
        </p:spPr>
        <p:txBody>
          <a:bodyPr/>
          <a:lstStyle/>
          <a:p>
            <a:r>
              <a:rPr lang="en-US" dirty="0"/>
              <a:t>Anonymous Communication</a:t>
            </a:r>
          </a:p>
          <a:p>
            <a:pPr marL="919163" lvl="2" indent="-457200"/>
            <a:r>
              <a:rPr lang="en-US" dirty="0"/>
              <a:t>Separates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identification</a:t>
            </a:r>
            <a:r>
              <a:rPr lang="en-US" dirty="0"/>
              <a:t> from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routing</a:t>
            </a:r>
          </a:p>
          <a:p>
            <a:pPr marL="919163" lvl="2" indent="-457200"/>
            <a:r>
              <a:rPr lang="en-US" dirty="0"/>
              <a:t>Provides </a:t>
            </a:r>
            <a:r>
              <a:rPr lang="en-US" dirty="0" err="1"/>
              <a:t>unlinkable</a:t>
            </a:r>
            <a:r>
              <a:rPr lang="en-US" dirty="0"/>
              <a:t> communication</a:t>
            </a:r>
          </a:p>
          <a:p>
            <a:pPr marL="919163" lvl="2" indent="-457200"/>
            <a:r>
              <a:rPr lang="en-US" dirty="0"/>
              <a:t>Protects user privacy and safety online</a:t>
            </a:r>
          </a:p>
          <a:p>
            <a:endParaRPr lang="en-US" dirty="0"/>
          </a:p>
        </p:txBody>
      </p:sp>
      <p:grpSp>
        <p:nvGrpSpPr>
          <p:cNvPr id="3072" name="Group 3071">
            <a:extLst>
              <a:ext uri="{FF2B5EF4-FFF2-40B4-BE49-F238E27FC236}">
                <a16:creationId xmlns:a16="http://schemas.microsoft.com/office/drawing/2014/main" id="{C2FD24D2-8988-5041-9AF9-8AFFA0CBE36E}"/>
              </a:ext>
            </a:extLst>
          </p:cNvPr>
          <p:cNvGrpSpPr/>
          <p:nvPr/>
        </p:nvGrpSpPr>
        <p:grpSpPr>
          <a:xfrm>
            <a:off x="458739" y="4253419"/>
            <a:ext cx="7948291" cy="2767565"/>
            <a:chOff x="628073" y="4124831"/>
            <a:chExt cx="7948291" cy="27675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8B3F33-AEF3-0549-8D24-059DDC7CF878}"/>
                </a:ext>
              </a:extLst>
            </p:cNvPr>
            <p:cNvCxnSpPr>
              <a:cxnSpLocks/>
            </p:cNvCxnSpPr>
            <p:nvPr/>
          </p:nvCxnSpPr>
          <p:spPr>
            <a:xfrm>
              <a:off x="1625600" y="5526325"/>
              <a:ext cx="5672667" cy="0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A8CF475-3B99-174C-946E-BEE42437A87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7968" y="4797275"/>
              <a:ext cx="1618396" cy="131569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22CC9B6-C4A4-4943-BC1B-3A4F7A904B9D}"/>
                </a:ext>
              </a:extLst>
            </p:cNvPr>
            <p:cNvGrpSpPr/>
            <p:nvPr/>
          </p:nvGrpSpPr>
          <p:grpSpPr>
            <a:xfrm>
              <a:off x="2340511" y="4124831"/>
              <a:ext cx="4199029" cy="2767565"/>
              <a:chOff x="3312081" y="3282035"/>
              <a:chExt cx="3265714" cy="2195242"/>
            </a:xfrm>
          </p:grpSpPr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A81C85BA-B3B3-CD4E-9866-1C27D1F88E34}"/>
                  </a:ext>
                </a:extLst>
              </p:cNvPr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52" descr="Tor_project_logo_hq.png">
                <a:extLst>
                  <a:ext uri="{FF2B5EF4-FFF2-40B4-BE49-F238E27FC236}">
                    <a16:creationId xmlns:a16="http://schemas.microsoft.com/office/drawing/2014/main" id="{6C9F982B-D6D5-8E4B-92B6-B87E486E47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9602719-E8AF-654E-9278-7AD436FF1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073" y="4275197"/>
              <a:ext cx="1261333" cy="1955066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22406F-A331-164D-B1E0-6B221BDF9F8F}"/>
              </a:ext>
            </a:extLst>
          </p:cNvPr>
          <p:cNvGrpSpPr/>
          <p:nvPr/>
        </p:nvGrpSpPr>
        <p:grpSpPr>
          <a:xfrm>
            <a:off x="7025699" y="1563371"/>
            <a:ext cx="6598072" cy="2320751"/>
            <a:chOff x="6956778" y="1568512"/>
            <a:chExt cx="6598072" cy="2320751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69286D6-7832-D84D-890E-2A123692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6778" y="1568512"/>
              <a:ext cx="6598072" cy="2320751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63CAD97B-B844-634D-9563-739AA442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3669" y="1673291"/>
              <a:ext cx="954998" cy="709427"/>
            </a:xfrm>
            <a:prstGeom prst="rect">
              <a:avLst/>
            </a:prstGeom>
          </p:spPr>
        </p:pic>
      </p:grpSp>
      <p:sp>
        <p:nvSpPr>
          <p:cNvPr id="63" name="Content Placeholder 4">
            <a:extLst>
              <a:ext uri="{FF2B5EF4-FFF2-40B4-BE49-F238E27FC236}">
                <a16:creationId xmlns:a16="http://schemas.microsoft.com/office/drawing/2014/main" id="{A39EBF40-FFE1-4145-9044-65B2AA7A86D7}"/>
              </a:ext>
            </a:extLst>
          </p:cNvPr>
          <p:cNvSpPr txBox="1">
            <a:spLocks/>
          </p:cNvSpPr>
          <p:nvPr/>
        </p:nvSpPr>
        <p:spPr>
          <a:xfrm>
            <a:off x="8602820" y="4781868"/>
            <a:ext cx="683000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Tor is Popular</a:t>
            </a:r>
          </a:p>
          <a:p>
            <a:pPr marL="919163" lvl="2" indent="-457200"/>
            <a:r>
              <a:rPr lang="en-US" dirty="0"/>
              <a:t>~2-8 million daily active users</a:t>
            </a:r>
          </a:p>
          <a:p>
            <a:pPr marL="919163" lvl="2" indent="-457200"/>
            <a:r>
              <a:rPr lang="en-US" dirty="0"/>
              <a:t>~6,500 volunteer relays</a:t>
            </a:r>
          </a:p>
          <a:p>
            <a:pPr marL="919163" lvl="2" indent="-457200"/>
            <a:r>
              <a:rPr lang="en-US" dirty="0"/>
              <a:t>Transferring ~200 Gbit/s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76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B32ED-DA9A-5E44-ABA1-156255D35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C90D0-A433-B749-8274-5EE37139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6F31D-4226-E542-AEAB-B6CF734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to Relay Congestion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70651-C860-1444-A866-099101752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stop reading from circuits</a:t>
            </a:r>
          </a:p>
          <a:p>
            <a:pPr lvl="2"/>
            <a:r>
              <a:rPr lang="en-US" dirty="0"/>
              <a:t>Authenticated SENDMEs, Tor Proposal 289, implemented in 0.4.1.1-alpha</a:t>
            </a:r>
          </a:p>
          <a:p>
            <a:endParaRPr lang="en-US" dirty="0"/>
          </a:p>
          <a:p>
            <a:r>
              <a:rPr lang="en-US" dirty="0"/>
              <a:t>Ability to build 8 hop circuits</a:t>
            </a:r>
          </a:p>
          <a:p>
            <a:pPr lvl="2"/>
            <a:r>
              <a:rPr lang="en-US" dirty="0"/>
              <a:t>Reduce to 4 hops to reduce BW amplification factor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389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FE9F51A7-FE87-8143-8CCF-B6460147A0CB}"/>
              </a:ext>
            </a:extLst>
          </p:cNvPr>
          <p:cNvSpPr/>
          <p:nvPr/>
        </p:nvSpPr>
        <p:spPr>
          <a:xfrm>
            <a:off x="10903789" y="2474056"/>
            <a:ext cx="2254335" cy="45469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B32ED-DA9A-5E44-ABA1-156255D35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C90D0-A433-B749-8274-5EE37139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6F31D-4226-E542-AEAB-B6CF734F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Mitigations to Relay Congestion Attack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170651-C860-1444-A866-099101752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Ability to stop reading from circuits</a:t>
            </a:r>
          </a:p>
          <a:p>
            <a:pPr lvl="2"/>
            <a:r>
              <a:rPr lang="en-US" dirty="0"/>
              <a:t>Authenticated SENDMEs, Tor Proposal 289, implemented in 0.4.1.1-alpha</a:t>
            </a:r>
          </a:p>
          <a:p>
            <a:endParaRPr lang="en-US" dirty="0"/>
          </a:p>
          <a:p>
            <a:r>
              <a:rPr lang="en-US" dirty="0"/>
              <a:t>Ability to build 8 hop circuits</a:t>
            </a:r>
          </a:p>
          <a:p>
            <a:pPr lvl="2"/>
            <a:r>
              <a:rPr lang="en-US" dirty="0"/>
              <a:t>Reduce to 4 hops to reduce BW amplification factor</a:t>
            </a:r>
          </a:p>
          <a:p>
            <a:endParaRPr lang="en-US" dirty="0"/>
          </a:p>
          <a:p>
            <a:r>
              <a:rPr lang="en-US" dirty="0"/>
              <a:t>Ability to use any relay as entry</a:t>
            </a:r>
          </a:p>
          <a:p>
            <a:pPr lvl="2"/>
            <a:r>
              <a:rPr lang="en-US" dirty="0"/>
              <a:t>Privacy-preserving defense against Sybil attacks</a:t>
            </a:r>
          </a:p>
          <a:p>
            <a:pPr lvl="2"/>
            <a:r>
              <a:rPr lang="en-US" dirty="0"/>
              <a:t>Detect, measure, and prevent such attacks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59659F-EB56-9D49-93F2-9AB51547FE9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9696198" y="5259323"/>
            <a:ext cx="2313137" cy="152587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CFFCF7-EC62-0F47-A792-EAFF5691156D}"/>
              </a:ext>
            </a:extLst>
          </p:cNvPr>
          <p:cNvCxnSpPr>
            <a:cxnSpLocks/>
          </p:cNvCxnSpPr>
          <p:nvPr/>
        </p:nvCxnSpPr>
        <p:spPr>
          <a:xfrm flipH="1" flipV="1">
            <a:off x="9191240" y="5578911"/>
            <a:ext cx="2899644" cy="73878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D1E605-005B-704F-ADBD-55DFF839C1A3}"/>
              </a:ext>
            </a:extLst>
          </p:cNvPr>
          <p:cNvCxnSpPr>
            <a:cxnSpLocks/>
          </p:cNvCxnSpPr>
          <p:nvPr/>
        </p:nvCxnSpPr>
        <p:spPr>
          <a:xfrm flipH="1">
            <a:off x="9191239" y="3540295"/>
            <a:ext cx="2714520" cy="1772284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C0B0D-F486-2248-9C91-6B99C41EF729}"/>
              </a:ext>
            </a:extLst>
          </p:cNvPr>
          <p:cNvGrpSpPr/>
          <p:nvPr/>
        </p:nvGrpSpPr>
        <p:grpSpPr>
          <a:xfrm>
            <a:off x="8607512" y="3889954"/>
            <a:ext cx="1665359" cy="2058348"/>
            <a:chOff x="5648649" y="2397365"/>
            <a:chExt cx="1637158" cy="2023492"/>
          </a:xfrm>
        </p:grpSpPr>
        <p:pic>
          <p:nvPicPr>
            <p:cNvPr id="11" name="Content Placeholder 3" descr="evil.png">
              <a:extLst>
                <a:ext uri="{FF2B5EF4-FFF2-40B4-BE49-F238E27FC236}">
                  <a16:creationId xmlns:a16="http://schemas.microsoft.com/office/drawing/2014/main" id="{FFB383F5-8BBD-E844-9E96-C229440090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97" t="-1339" r="-15414" b="18866"/>
            <a:stretch/>
          </p:blipFill>
          <p:spPr>
            <a:xfrm>
              <a:off x="5648649" y="2397365"/>
              <a:ext cx="1637158" cy="20234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CA4858-D090-E84C-B908-8902B0C8C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5956" y="3377318"/>
              <a:ext cx="672943" cy="103246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A2F4E30-AE26-0149-8E9A-36BFA3034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994" y="5194858"/>
            <a:ext cx="1326312" cy="1492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B67876-5585-C247-9105-BB86FB64A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9179" y="2414413"/>
            <a:ext cx="1326312" cy="14921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3CB32B-9127-AF48-B705-B4A3DA7A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2603" y="3953277"/>
            <a:ext cx="1326312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CF3025-C2E5-D54E-9C0A-05E72991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7DBAB-B0D4-B745-A7D2-C98AD68E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DCBF1-56B5-7444-85CF-90FAD6AD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528B9-E7E9-F243-8EF4-CC6CF9570C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  <a:p>
            <a:pPr lvl="2"/>
            <a:r>
              <a:rPr lang="en-US" dirty="0"/>
              <a:t>Bridge congestion attack: $17K/mo., 44% slower</a:t>
            </a:r>
          </a:p>
          <a:p>
            <a:pPr lvl="2"/>
            <a:r>
              <a:rPr lang="en-US" dirty="0"/>
              <a:t>Bandwidth authority attack: $2.6K/mo., 80% slower</a:t>
            </a:r>
          </a:p>
          <a:p>
            <a:pPr lvl="2"/>
            <a:r>
              <a:rPr lang="en-US" dirty="0"/>
              <a:t>Relay congestion attack: $140-$1.6K/mo., 47% slower (or $6.3K/mo., 120% slower)</a:t>
            </a:r>
          </a:p>
          <a:p>
            <a:pPr marL="226995" lvl="2" indent="0">
              <a:buNone/>
            </a:pPr>
            <a:endParaRPr lang="en-US" dirty="0"/>
          </a:p>
          <a:p>
            <a:r>
              <a:rPr lang="en-US" dirty="0"/>
              <a:t>Future Work</a:t>
            </a:r>
          </a:p>
          <a:p>
            <a:pPr lvl="2"/>
            <a:r>
              <a:rPr lang="en-US" dirty="0"/>
              <a:t>Deploy simple mitigation techniques in short term</a:t>
            </a:r>
          </a:p>
          <a:p>
            <a:pPr lvl="2"/>
            <a:r>
              <a:rPr lang="en-US" dirty="0"/>
              <a:t>Need research in Sybil attack detection, measurement, and prevention</a:t>
            </a:r>
          </a:p>
          <a:p>
            <a:pPr marL="226995" lvl="2" indent="0">
              <a:buNone/>
            </a:pPr>
            <a:endParaRPr lang="en-US" dirty="0"/>
          </a:p>
          <a:p>
            <a:r>
              <a:rPr lang="en-US" dirty="0"/>
              <a:t>Contact</a:t>
            </a:r>
          </a:p>
          <a:p>
            <a:pPr lvl="2"/>
            <a:r>
              <a:rPr lang="en-US" dirty="0"/>
              <a:t>&lt;</a:t>
            </a:r>
            <a:r>
              <a:rPr lang="en-US" dirty="0" err="1"/>
              <a:t>rob.g.jansen@nrl.navy.mil</a:t>
            </a:r>
            <a:r>
              <a:rPr lang="en-US" dirty="0"/>
              <a:t>&gt;, </a:t>
            </a:r>
            <a:r>
              <a:rPr lang="en-US" dirty="0" err="1"/>
              <a:t>robgjansen.com</a:t>
            </a:r>
            <a:r>
              <a:rPr lang="en-US" dirty="0"/>
              <a:t>, @</a:t>
            </a:r>
            <a:r>
              <a:rPr lang="en-US" dirty="0" err="1"/>
              <a:t>robgjansen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0A590-D1AA-DC45-8EBD-268748AB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190EE-9C85-F942-823F-EE1EBF14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062916-878C-774C-8235-18E806C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Attacks against 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21428-EEC8-5C4D-90FB-DF7D4068D8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8703" y="1762130"/>
            <a:ext cx="8711337" cy="2311606"/>
          </a:xfrm>
        </p:spPr>
        <p:txBody>
          <a:bodyPr/>
          <a:lstStyle/>
          <a:p>
            <a:r>
              <a:rPr lang="en-US" dirty="0"/>
              <a:t>Website fingerprinting attacks</a:t>
            </a:r>
          </a:p>
          <a:p>
            <a:pPr lvl="2"/>
            <a:r>
              <a:rPr lang="en-US" dirty="0"/>
              <a:t>CCSW’09, WPES’11, CCS’12,</a:t>
            </a:r>
            <a:br>
              <a:rPr lang="en-US" dirty="0"/>
            </a:br>
            <a:r>
              <a:rPr lang="en-US" dirty="0"/>
              <a:t>WPES’13, Sec’14, NDSS’16, </a:t>
            </a:r>
            <a:br>
              <a:rPr lang="en-US" dirty="0"/>
            </a:br>
            <a:r>
              <a:rPr lang="en-US" dirty="0"/>
              <a:t>Sec’16, NDSS’18, CCS’18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4FE48-B488-8F4C-9CEB-B4B94A32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3" y="1420106"/>
            <a:ext cx="4191441" cy="2317708"/>
          </a:xfrm>
          <a:prstGeom prst="rect">
            <a:avLst/>
          </a:prstGeom>
        </p:spPr>
      </p:pic>
      <p:pic>
        <p:nvPicPr>
          <p:cNvPr id="2052" name="Picture 4" descr="Image result for network routing hijack">
            <a:extLst>
              <a:ext uri="{FF2B5EF4-FFF2-40B4-BE49-F238E27FC236}">
                <a16:creationId xmlns:a16="http://schemas.microsoft.com/office/drawing/2014/main" id="{2286F5D5-FF92-404D-AF8F-40900E9B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7" y="2070927"/>
            <a:ext cx="3814173" cy="25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916C8-3E2E-D442-B8FC-40F8DBBD4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7" y="4200784"/>
            <a:ext cx="2853652" cy="272194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1F49335-2F35-F44F-A7AB-7903C7998285}"/>
              </a:ext>
            </a:extLst>
          </p:cNvPr>
          <p:cNvSpPr txBox="1">
            <a:spLocks/>
          </p:cNvSpPr>
          <p:nvPr/>
        </p:nvSpPr>
        <p:spPr>
          <a:xfrm>
            <a:off x="3203479" y="4723434"/>
            <a:ext cx="5645572" cy="2133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Traffic correlation attacks</a:t>
            </a:r>
          </a:p>
          <a:p>
            <a:pPr lvl="2"/>
            <a:r>
              <a:rPr lang="en-US" dirty="0"/>
              <a:t>S&amp;P’05, PET’07, Sec’09, CCS’09, TISSEC’10, CCS’11, PETS’13, CCS’13, CN’13, NDSS’14, CCS’18, 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C4D10D0-DB3E-C84A-8263-03DFA70FCBC2}"/>
              </a:ext>
            </a:extLst>
          </p:cNvPr>
          <p:cNvSpPr txBox="1">
            <a:spLocks/>
          </p:cNvSpPr>
          <p:nvPr/>
        </p:nvSpPr>
        <p:spPr>
          <a:xfrm>
            <a:off x="9740859" y="5098769"/>
            <a:ext cx="4342168" cy="1852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attacks</a:t>
            </a:r>
          </a:p>
          <a:p>
            <a:pPr lvl="2"/>
            <a:r>
              <a:rPr lang="en-US" dirty="0"/>
              <a:t>WPES’07, CCS’07,</a:t>
            </a:r>
            <a:br>
              <a:rPr lang="en-US" dirty="0"/>
            </a:br>
            <a:r>
              <a:rPr lang="en-US" dirty="0"/>
              <a:t>Sec’15, PETS’16,</a:t>
            </a:r>
            <a:br>
              <a:rPr lang="en-US" dirty="0"/>
            </a:br>
            <a:r>
              <a:rPr lang="en-US" dirty="0"/>
              <a:t>S&amp;P’17, PETS’18</a:t>
            </a:r>
          </a:p>
        </p:txBody>
      </p:sp>
    </p:spTree>
    <p:extLst>
      <p:ext uri="{BB962C8B-B14F-4D97-AF65-F5344CB8AC3E}">
        <p14:creationId xmlns:p14="http://schemas.microsoft.com/office/powerpoint/2010/main" val="110441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80A590-D1AA-DC45-8EBD-268748AB0A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190EE-9C85-F942-823F-EE1EBF14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062916-878C-774C-8235-18E806C2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Anonymity Attacks against 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21428-EEC8-5C4D-90FB-DF7D4068D8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88703" y="1762130"/>
            <a:ext cx="8711337" cy="2311606"/>
          </a:xfrm>
        </p:spPr>
        <p:txBody>
          <a:bodyPr/>
          <a:lstStyle/>
          <a:p>
            <a:r>
              <a:rPr lang="en-US" dirty="0"/>
              <a:t>Website fingerprinting attacks</a:t>
            </a:r>
          </a:p>
          <a:p>
            <a:pPr lvl="2"/>
            <a:r>
              <a:rPr lang="en-US" dirty="0"/>
              <a:t>CCSW’09, WPES’11, CCS’12,</a:t>
            </a:r>
            <a:br>
              <a:rPr lang="en-US" dirty="0"/>
            </a:br>
            <a:r>
              <a:rPr lang="en-US" dirty="0"/>
              <a:t>WPES’13, Sec’14, NDSS’16, </a:t>
            </a:r>
            <a:br>
              <a:rPr lang="en-US" dirty="0"/>
            </a:br>
            <a:r>
              <a:rPr lang="en-US" dirty="0"/>
              <a:t>Sec’16, NDSS’18, CCS’18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4FE48-B488-8F4C-9CEB-B4B94A32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3" y="1420106"/>
            <a:ext cx="4191441" cy="2317708"/>
          </a:xfrm>
          <a:prstGeom prst="rect">
            <a:avLst/>
          </a:prstGeom>
        </p:spPr>
      </p:pic>
      <p:pic>
        <p:nvPicPr>
          <p:cNvPr id="2052" name="Picture 4" descr="Image result for network routing hijack">
            <a:extLst>
              <a:ext uri="{FF2B5EF4-FFF2-40B4-BE49-F238E27FC236}">
                <a16:creationId xmlns:a16="http://schemas.microsoft.com/office/drawing/2014/main" id="{2286F5D5-FF92-404D-AF8F-40900E9B6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5867" y="2070927"/>
            <a:ext cx="3814173" cy="251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4916C8-3E2E-D442-B8FC-40F8DBBD4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27" y="4200784"/>
            <a:ext cx="2853652" cy="272194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1F49335-2F35-F44F-A7AB-7903C7998285}"/>
              </a:ext>
            </a:extLst>
          </p:cNvPr>
          <p:cNvSpPr txBox="1">
            <a:spLocks/>
          </p:cNvSpPr>
          <p:nvPr/>
        </p:nvSpPr>
        <p:spPr>
          <a:xfrm>
            <a:off x="3203479" y="4723434"/>
            <a:ext cx="5645572" cy="2133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Traffic correlation attacks</a:t>
            </a:r>
          </a:p>
          <a:p>
            <a:pPr lvl="2"/>
            <a:r>
              <a:rPr lang="en-US" dirty="0"/>
              <a:t>S&amp;P’05, PET’07, Sec’09, CCS’09, TISSEC’10, CCS’11, PETS’13, CCS’13, CN’13, NDSS’14, CCS’18, 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DC4D10D0-DB3E-C84A-8263-03DFA70FCBC2}"/>
              </a:ext>
            </a:extLst>
          </p:cNvPr>
          <p:cNvSpPr txBox="1">
            <a:spLocks/>
          </p:cNvSpPr>
          <p:nvPr/>
        </p:nvSpPr>
        <p:spPr>
          <a:xfrm>
            <a:off x="9740859" y="5098769"/>
            <a:ext cx="4342168" cy="18524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Routing attacks</a:t>
            </a:r>
          </a:p>
          <a:p>
            <a:pPr lvl="2"/>
            <a:r>
              <a:rPr lang="en-US" dirty="0"/>
              <a:t>WPES’07, CCS’07,</a:t>
            </a:r>
            <a:br>
              <a:rPr lang="en-US" dirty="0"/>
            </a:br>
            <a:r>
              <a:rPr lang="en-US" dirty="0"/>
              <a:t>Sec’15, PETS’16,</a:t>
            </a:r>
            <a:br>
              <a:rPr lang="en-US" dirty="0"/>
            </a:br>
            <a:r>
              <a:rPr lang="en-US" dirty="0"/>
              <a:t>S&amp;P’17, PETS’18</a:t>
            </a:r>
          </a:p>
        </p:txBody>
      </p:sp>
      <p:pic>
        <p:nvPicPr>
          <p:cNvPr id="16386" name="Picture 2" descr="Image result for math is hard">
            <a:extLst>
              <a:ext uri="{FF2B5EF4-FFF2-40B4-BE49-F238E27FC236}">
                <a16:creationId xmlns:a16="http://schemas.microsoft.com/office/drawing/2014/main" id="{743B8DA5-41C6-5E46-8917-AB5E52FCF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502" y="1738934"/>
            <a:ext cx="68834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23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Image result for simple">
            <a:extLst>
              <a:ext uri="{FF2B5EF4-FFF2-40B4-BE49-F238E27FC236}">
                <a16:creationId xmlns:a16="http://schemas.microsoft.com/office/drawing/2014/main" id="{F3D12108-C4B6-9B46-BECE-410957AD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074" y="1314768"/>
            <a:ext cx="7645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</p:spTree>
    <p:extLst>
      <p:ext uri="{BB962C8B-B14F-4D97-AF65-F5344CB8AC3E}">
        <p14:creationId xmlns:p14="http://schemas.microsoft.com/office/powerpoint/2010/main" val="83835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53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DA44E-B32A-AA44-B92C-51CA890E4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Point Break: A Study of Bandwidth Denial-of-Service Attacks against Tor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1F83C-DE79-6A4F-9610-A51E83FC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FD05C1-C9D4-B84B-AAB7-853B8401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Focus: Denial-of-Service Attacks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BBA7E6-5E8C-5943-BA1D-10B2C2299B75}"/>
              </a:ext>
            </a:extLst>
          </p:cNvPr>
          <p:cNvCxnSpPr>
            <a:cxnSpLocks/>
          </p:cNvCxnSpPr>
          <p:nvPr/>
        </p:nvCxnSpPr>
        <p:spPr>
          <a:xfrm>
            <a:off x="628073" y="6186488"/>
            <a:ext cx="12247418" cy="0"/>
          </a:xfrm>
          <a:prstGeom prst="line">
            <a:avLst/>
          </a:prstGeom>
          <a:ln w="254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0DEABC-0156-3744-A170-323C129355A1}"/>
              </a:ext>
            </a:extLst>
          </p:cNvPr>
          <p:cNvGrpSpPr/>
          <p:nvPr/>
        </p:nvGrpSpPr>
        <p:grpSpPr>
          <a:xfrm>
            <a:off x="717650" y="5856288"/>
            <a:ext cx="986167" cy="1320333"/>
            <a:chOff x="717650" y="5856288"/>
            <a:chExt cx="986167" cy="132033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98C450-5956-F049-8107-102A084A5F1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87E0BA-EE99-574C-B767-E9BDA64974B2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2007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C83224-2C22-0447-B7D5-06D6550C65F8}"/>
              </a:ext>
            </a:extLst>
          </p:cNvPr>
          <p:cNvGrpSpPr/>
          <p:nvPr/>
        </p:nvGrpSpPr>
        <p:grpSpPr>
          <a:xfrm>
            <a:off x="11894756" y="5856288"/>
            <a:ext cx="986167" cy="1320333"/>
            <a:chOff x="717650" y="5856288"/>
            <a:chExt cx="986167" cy="132033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792241-0B30-364F-8E24-8D46892E4A28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E46-3574-EE48-A842-8EC8ED66F90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FD3A9F-8C22-524A-A859-CDF152E8583B}"/>
              </a:ext>
            </a:extLst>
          </p:cNvPr>
          <p:cNvGrpSpPr/>
          <p:nvPr/>
        </p:nvGrpSpPr>
        <p:grpSpPr>
          <a:xfrm>
            <a:off x="1840160" y="5856288"/>
            <a:ext cx="986167" cy="1320333"/>
            <a:chOff x="717650" y="5856288"/>
            <a:chExt cx="986167" cy="132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99A1589-82D3-2842-A65A-997B8D74D005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9BC0A1-3502-C34D-BE11-50266F7E06FD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2008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491FD7-A989-B547-9933-23753E3E48A7}"/>
              </a:ext>
            </a:extLst>
          </p:cNvPr>
          <p:cNvGrpSpPr/>
          <p:nvPr/>
        </p:nvGrpSpPr>
        <p:grpSpPr>
          <a:xfrm>
            <a:off x="2959793" y="5856288"/>
            <a:ext cx="986167" cy="1320333"/>
            <a:chOff x="717650" y="5856288"/>
            <a:chExt cx="986167" cy="132033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F32DF3-01B6-2C43-AB37-E22EF2A129A3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A69B79-17C2-134E-BAF9-79B52F769AAF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2009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2B5923-1633-3B4F-9932-1EF42BC625A4}"/>
              </a:ext>
            </a:extLst>
          </p:cNvPr>
          <p:cNvGrpSpPr/>
          <p:nvPr/>
        </p:nvGrpSpPr>
        <p:grpSpPr>
          <a:xfrm>
            <a:off x="6728231" y="5885912"/>
            <a:ext cx="986167" cy="1320333"/>
            <a:chOff x="717650" y="5856288"/>
            <a:chExt cx="986167" cy="132033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92F29E6-4228-0A4E-B31B-36D04EEEDD9A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F28BAD-422B-CA4D-AF5F-27007D7E69E3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1B256CD-94F7-8343-AC2A-2EC00B9625ED}"/>
              </a:ext>
            </a:extLst>
          </p:cNvPr>
          <p:cNvGrpSpPr/>
          <p:nvPr/>
        </p:nvGrpSpPr>
        <p:grpSpPr>
          <a:xfrm>
            <a:off x="7796118" y="5886145"/>
            <a:ext cx="986167" cy="1320333"/>
            <a:chOff x="717650" y="5856288"/>
            <a:chExt cx="986167" cy="132033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840509-061A-264D-A0D9-1D067B6E490E}"/>
                </a:ext>
              </a:extLst>
            </p:cNvPr>
            <p:cNvSpPr/>
            <p:nvPr/>
          </p:nvSpPr>
          <p:spPr>
            <a:xfrm>
              <a:off x="880534" y="5856288"/>
              <a:ext cx="660400" cy="6604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E83470-F9A2-CC49-BF52-0FB9B61E5FCC}"/>
                </a:ext>
              </a:extLst>
            </p:cNvPr>
            <p:cNvSpPr txBox="1"/>
            <p:nvPr/>
          </p:nvSpPr>
          <p:spPr>
            <a:xfrm>
              <a:off x="717650" y="6653401"/>
              <a:ext cx="986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2014</a:t>
              </a:r>
            </a:p>
          </p:txBody>
        </p:sp>
      </p:grp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A70EEF39-4C7F-1445-A874-998765CA314D}"/>
              </a:ext>
            </a:extLst>
          </p:cNvPr>
          <p:cNvSpPr/>
          <p:nvPr/>
        </p:nvSpPr>
        <p:spPr>
          <a:xfrm>
            <a:off x="880534" y="1427481"/>
            <a:ext cx="2902543" cy="1873770"/>
          </a:xfrm>
          <a:prstGeom prst="borderCallout2">
            <a:avLst>
              <a:gd name="adj1" fmla="val 74916"/>
              <a:gd name="adj2" fmla="val 0"/>
              <a:gd name="adj3" fmla="val 90569"/>
              <a:gd name="adj4" fmla="val -18450"/>
              <a:gd name="adj5" fmla="val 234166"/>
              <a:gd name="adj6" fmla="val 86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Borisov et al. CCS’07</a:t>
            </a:r>
          </a:p>
          <a:p>
            <a:pPr algn="ctr"/>
            <a:r>
              <a:rPr lang="en-US" sz="2800" dirty="0"/>
              <a:t>Selective service refusal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5BA42D62-2EBA-C34D-AD54-7D0562EFAEA0}"/>
              </a:ext>
            </a:extLst>
          </p:cNvPr>
          <p:cNvSpPr/>
          <p:nvPr/>
        </p:nvSpPr>
        <p:spPr>
          <a:xfrm>
            <a:off x="7598335" y="1427481"/>
            <a:ext cx="3322707" cy="1419236"/>
          </a:xfrm>
          <a:prstGeom prst="borderCallout2">
            <a:avLst>
              <a:gd name="adj1" fmla="val 100697"/>
              <a:gd name="adj2" fmla="val 14266"/>
              <a:gd name="adj3" fmla="val 146735"/>
              <a:gd name="adj4" fmla="val 4732"/>
              <a:gd name="adj5" fmla="val 316239"/>
              <a:gd name="adj6" fmla="val 18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Geddes et al. WPES’14</a:t>
            </a:r>
          </a:p>
          <a:p>
            <a:pPr algn="ctr"/>
            <a:r>
              <a:rPr lang="en-US" sz="2800" dirty="0"/>
              <a:t>Socket Exhaustion</a:t>
            </a:r>
          </a:p>
        </p:txBody>
      </p:sp>
      <p:sp>
        <p:nvSpPr>
          <p:cNvPr id="40" name="&quot;No&quot; Symbol 39">
            <a:extLst>
              <a:ext uri="{FF2B5EF4-FFF2-40B4-BE49-F238E27FC236}">
                <a16:creationId xmlns:a16="http://schemas.microsoft.com/office/drawing/2014/main" id="{6D0DFCCC-CABF-4D41-80C1-999AB4F0FE6A}"/>
              </a:ext>
            </a:extLst>
          </p:cNvPr>
          <p:cNvSpPr/>
          <p:nvPr/>
        </p:nvSpPr>
        <p:spPr bwMode="auto">
          <a:xfrm>
            <a:off x="577972" y="1172203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  <p:sp>
        <p:nvSpPr>
          <p:cNvPr id="48" name="&quot;No&quot; Symbol 47">
            <a:extLst>
              <a:ext uri="{FF2B5EF4-FFF2-40B4-BE49-F238E27FC236}">
                <a16:creationId xmlns:a16="http://schemas.microsoft.com/office/drawing/2014/main" id="{0D07CE76-4E62-3E45-87FA-53953A6F4677}"/>
              </a:ext>
            </a:extLst>
          </p:cNvPr>
          <p:cNvSpPr/>
          <p:nvPr/>
        </p:nvSpPr>
        <p:spPr bwMode="auto">
          <a:xfrm>
            <a:off x="7338525" y="1120715"/>
            <a:ext cx="751745" cy="811885"/>
          </a:xfrm>
          <a:prstGeom prst="noSmoking">
            <a:avLst>
              <a:gd name="adj" fmla="val 20251"/>
            </a:avLst>
          </a:prstGeom>
          <a:solidFill>
            <a:srgbClr val="FF00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2" tIns="45716" rIns="91432" bIns="45716" numCol="1" rtlCol="0" anchor="t" anchorCtr="0" compatLnSpc="1">
            <a:prstTxWarp prst="textNoShape">
              <a:avLst/>
            </a:prstTxWarp>
          </a:bodyPr>
          <a:lstStyle/>
          <a:p>
            <a:pPr defTabSz="91432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3219</TotalTime>
  <Words>2031</Words>
  <Application>Microsoft Macintosh PowerPoint</Application>
  <PresentationFormat>Custom</PresentationFormat>
  <Paragraphs>394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Wingdings</vt:lpstr>
      <vt:lpstr>Office Theme</vt:lpstr>
      <vt:lpstr>Point Break: A Study of  Bandwidth Denial-of-Service  Attacks against Tor</vt:lpstr>
      <vt:lpstr>Most Exciting Contribution</vt:lpstr>
      <vt:lpstr>PowerPoint Presentation</vt:lpstr>
      <vt:lpstr>Tor Protects Users</vt:lpstr>
      <vt:lpstr>Anonymity Attacks against Tor</vt:lpstr>
      <vt:lpstr>Anonymity Attacks against Tor</vt:lpstr>
      <vt:lpstr>Our Focus: Denial-of-Service Attacks</vt:lpstr>
      <vt:lpstr>Our Focus: Denial-of-Service Attacks</vt:lpstr>
      <vt:lpstr>Our Focus: Denial-of-Service Attacks</vt:lpstr>
      <vt:lpstr>Our Focus: Denial-of-Service Attacks</vt:lpstr>
      <vt:lpstr>Our Focus: Denial-of-Service Attacks</vt:lpstr>
      <vt:lpstr>Our Focus: Denial-of-Service Attacks</vt:lpstr>
      <vt:lpstr>Our Focus: Denial-of-Service Attacks</vt:lpstr>
      <vt:lpstr>DoS against Tor – A Realistic Threat</vt:lpstr>
      <vt:lpstr>Research Questions and Summary of Results</vt:lpstr>
      <vt:lpstr>Research Questions and Summary of Results</vt:lpstr>
      <vt:lpstr>Research Questions and Summary of Results</vt:lpstr>
      <vt:lpstr>Attack</vt:lpstr>
      <vt:lpstr>How Tor Works</vt:lpstr>
      <vt:lpstr>The Relay Congestion Attack</vt:lpstr>
      <vt:lpstr>The Relay Congestion Attack</vt:lpstr>
      <vt:lpstr>The Relay Congestion Attack</vt:lpstr>
      <vt:lpstr>The Relay Congestion Attack</vt:lpstr>
      <vt:lpstr>The Relay Congestion Attack</vt:lpstr>
      <vt:lpstr>The Relay Congestion Attack</vt:lpstr>
      <vt:lpstr>Evaluation</vt:lpstr>
      <vt:lpstr>Evaluation Setup</vt:lpstr>
      <vt:lpstr>Bandwidth Used by Attacker and Tor Network</vt:lpstr>
      <vt:lpstr>Bandwidth Used by Attacker and Tor Network</vt:lpstr>
      <vt:lpstr>Bandwidth Used by Attacker and Tor Network</vt:lpstr>
      <vt:lpstr>Effect on Client Performance</vt:lpstr>
      <vt:lpstr>Effect on Client Performance</vt:lpstr>
      <vt:lpstr>Effect on Client Performance</vt:lpstr>
      <vt:lpstr>Cost to Conduct Relay Congestion Attack</vt:lpstr>
      <vt:lpstr>Comparison to Sybil Attacks</vt:lpstr>
      <vt:lpstr>Comparison to Sybil Attacks</vt:lpstr>
      <vt:lpstr>Comparison to Sybil Attacks</vt:lpstr>
      <vt:lpstr>Mitigation</vt:lpstr>
      <vt:lpstr>Mitigations to Relay Congestion Attack</vt:lpstr>
      <vt:lpstr>Mitigations to Relay Congestion Attack</vt:lpstr>
      <vt:lpstr>Mitigations to Relay Congestion Attack</vt:lpstr>
      <vt:lpstr>Summary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Microsoft Office User</cp:lastModifiedBy>
  <cp:revision>97</cp:revision>
  <cp:lastPrinted>2015-08-19T18:26:03Z</cp:lastPrinted>
  <dcterms:created xsi:type="dcterms:W3CDTF">2019-08-12T02:39:41Z</dcterms:created>
  <dcterms:modified xsi:type="dcterms:W3CDTF">2019-08-16T22:13:30Z</dcterms:modified>
  <cp:category/>
</cp:coreProperties>
</file>