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64" r:id="rId2"/>
    <p:sldId id="396" r:id="rId3"/>
    <p:sldId id="397" r:id="rId4"/>
    <p:sldId id="398" r:id="rId5"/>
    <p:sldId id="399" r:id="rId6"/>
    <p:sldId id="401" r:id="rId7"/>
    <p:sldId id="395" r:id="rId8"/>
    <p:sldId id="393" r:id="rId9"/>
    <p:sldId id="394" r:id="rId10"/>
    <p:sldId id="380" r:id="rId11"/>
    <p:sldId id="379" r:id="rId12"/>
    <p:sldId id="384" r:id="rId13"/>
    <p:sldId id="402" r:id="rId14"/>
    <p:sldId id="405" r:id="rId15"/>
    <p:sldId id="382" r:id="rId16"/>
    <p:sldId id="409" r:id="rId17"/>
    <p:sldId id="413" r:id="rId18"/>
    <p:sldId id="414" r:id="rId19"/>
    <p:sldId id="418" r:id="rId20"/>
    <p:sldId id="387" r:id="rId21"/>
    <p:sldId id="391" r:id="rId22"/>
    <p:sldId id="388" r:id="rId23"/>
    <p:sldId id="390" r:id="rId24"/>
    <p:sldId id="392" r:id="rId25"/>
    <p:sldId id="269" r:id="rId26"/>
    <p:sldId id="421" r:id="rId27"/>
    <p:sldId id="420" r:id="rId28"/>
    <p:sldId id="422" r:id="rId29"/>
  </p:sldIdLst>
  <p:sldSz cx="10058400" cy="77724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31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3AFF"/>
    <a:srgbClr val="0917F2"/>
    <a:srgbClr val="205AB2"/>
    <a:srgbClr val="1F5188"/>
    <a:srgbClr val="0B3AF5"/>
    <a:srgbClr val="001236"/>
    <a:srgbClr val="000E2A"/>
    <a:srgbClr val="FABE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81" autoAdjust="0"/>
    <p:restoredTop sz="94660" autoAdjust="0"/>
  </p:normalViewPr>
  <p:slideViewPr>
    <p:cSldViewPr snapToGrid="0">
      <p:cViewPr>
        <p:scale>
          <a:sx n="90" d="100"/>
          <a:sy n="90" d="100"/>
        </p:scale>
        <p:origin x="1608" y="208"/>
      </p:cViewPr>
      <p:guideLst>
        <p:guide orient="horz" pos="2448"/>
        <p:guide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382F392-DB49-4AA4-8FE8-68E7A20DFD49}" type="datetimeFigureOut">
              <a:rPr lang="en-US" smtClean="0"/>
              <a:t>10/16/18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74788" y="1162050"/>
            <a:ext cx="406082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753BEB2-B6BD-4FBB-B32D-280A8B85A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72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Privacy-Preserving Dynamic Learning of Tor Network Traffic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‹#›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U.S. Naval Research Laboratory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8"/>
          <a:stretch/>
        </p:blipFill>
        <p:spPr>
          <a:xfrm>
            <a:off x="0" y="0"/>
            <a:ext cx="10058400" cy="123444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57400" y="640080"/>
            <a:ext cx="7315200" cy="457200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ABE0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4959"/>
            <a:ext cx="1143000" cy="764523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7200" y="1763184"/>
            <a:ext cx="4343400" cy="5257800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 sz="2800"/>
            </a:lvl1pPr>
            <a:lvl2pPr>
              <a:lnSpc>
                <a:spcPct val="100000"/>
              </a:lnSpc>
              <a:spcAft>
                <a:spcPts val="600"/>
              </a:spcAft>
              <a:defRPr sz="28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spcAft>
                <a:spcPts val="300"/>
              </a:spcAft>
              <a:defRPr sz="2000">
                <a:solidFill>
                  <a:schemeClr val="tx1"/>
                </a:solidFill>
              </a:defRPr>
            </a:lvl4pPr>
            <a:lvl5pPr marL="914400" indent="-220663">
              <a:lnSpc>
                <a:spcPct val="100000"/>
              </a:lnSpc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5234940" y="1763184"/>
            <a:ext cx="4343400" cy="5257800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 sz="2800"/>
            </a:lvl1pPr>
            <a:lvl2pPr>
              <a:lnSpc>
                <a:spcPct val="100000"/>
              </a:lnSpc>
              <a:spcAft>
                <a:spcPts val="600"/>
              </a:spcAft>
              <a:defRPr sz="28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spcAft>
                <a:spcPts val="300"/>
              </a:spcAft>
              <a:defRPr sz="20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05990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2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Privacy-Preserving Dynamic Learning of Tor Network Traffic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‹#›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U.S. Naval Research Laboratory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8"/>
          <a:stretch/>
        </p:blipFill>
        <p:spPr>
          <a:xfrm>
            <a:off x="0" y="0"/>
            <a:ext cx="10058400" cy="123444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57400" y="640080"/>
            <a:ext cx="7315200" cy="457200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ABE0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4959"/>
            <a:ext cx="1143000" cy="764523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7200" y="1763184"/>
            <a:ext cx="9121140" cy="5257800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 sz="2800"/>
            </a:lvl1pPr>
            <a:lvl2pPr>
              <a:lnSpc>
                <a:spcPct val="100000"/>
              </a:lnSpc>
              <a:spcAft>
                <a:spcPts val="600"/>
              </a:spcAft>
              <a:defRPr sz="28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spcAft>
                <a:spcPts val="300"/>
              </a:spcAft>
              <a:defRPr sz="20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800" u="none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67383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2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tart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249892"/>
            <a:ext cx="9121140" cy="457200"/>
          </a:xfrm>
        </p:spPr>
        <p:txBody>
          <a:bodyPr>
            <a:noAutofit/>
          </a:bodyPr>
          <a:lstStyle>
            <a:lvl1pPr>
              <a:defRPr sz="4600" b="1">
                <a:solidFill>
                  <a:srgbClr val="FABE0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7200" y="3882430"/>
            <a:ext cx="9121140" cy="2920324"/>
          </a:xfrm>
        </p:spPr>
        <p:txBody>
          <a:bodyPr/>
          <a:lstStyle>
            <a:lvl1pPr>
              <a:lnSpc>
                <a:spcPts val="2000"/>
              </a:lnSpc>
              <a:spcAft>
                <a:spcPts val="600"/>
              </a:spcAft>
              <a:defRPr sz="1800" b="1">
                <a:solidFill>
                  <a:schemeClr val="bg1"/>
                </a:solidFill>
              </a:defRPr>
            </a:lvl1pPr>
            <a:lvl2pPr>
              <a:lnSpc>
                <a:spcPts val="1800"/>
              </a:lnSpc>
              <a:spcAft>
                <a:spcPts val="600"/>
              </a:spcAft>
              <a:defRPr sz="15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lnSpc>
                <a:spcPts val="1800"/>
              </a:lnSpc>
              <a:defRPr sz="1500">
                <a:solidFill>
                  <a:schemeClr val="bg1"/>
                </a:solidFill>
              </a:defRPr>
            </a:lvl3pPr>
            <a:lvl4pPr>
              <a:lnSpc>
                <a:spcPts val="1800"/>
              </a:lnSpc>
              <a:spcAft>
                <a:spcPts val="300"/>
              </a:spcAft>
              <a:defRPr sz="1500"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223701"/>
      </p:ext>
    </p:extLst>
  </p:cSld>
  <p:clrMapOvr>
    <a:masterClrMapping/>
  </p:clrMapOvr>
  <p:hf sldNum="0" hdr="0" ftr="0" dt="0"/>
  <p:extLst mod="1"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tar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3249892"/>
            <a:ext cx="9121140" cy="457200"/>
          </a:xfrm>
        </p:spPr>
        <p:txBody>
          <a:bodyPr>
            <a:noAutofit/>
          </a:bodyPr>
          <a:lstStyle>
            <a:lvl1pPr>
              <a:defRPr sz="46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7200" y="3882430"/>
            <a:ext cx="9121140" cy="2920324"/>
          </a:xfrm>
        </p:spPr>
        <p:txBody>
          <a:bodyPr/>
          <a:lstStyle>
            <a:lvl1pPr>
              <a:lnSpc>
                <a:spcPts val="2000"/>
              </a:lnSpc>
              <a:spcAft>
                <a:spcPts val="600"/>
              </a:spcAft>
              <a:defRPr sz="18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lnSpc>
                <a:spcPts val="1800"/>
              </a:lnSpc>
              <a:spcAft>
                <a:spcPts val="600"/>
              </a:spcAft>
              <a:defRPr sz="15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lnSpc>
                <a:spcPts val="1800"/>
              </a:lnSpc>
              <a:defRPr sz="150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lnSpc>
                <a:spcPts val="1800"/>
              </a:lnSpc>
              <a:spcAft>
                <a:spcPts val="300"/>
              </a:spcAft>
              <a:defRPr sz="1500"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618138"/>
      </p:ext>
    </p:extLst>
  </p:cSld>
  <p:clrMapOvr>
    <a:masterClrMapping/>
  </p:clrMapOvr>
  <p:hf sldNum="0" hdr="0" ftr="0" dt="0"/>
  <p:extLst mod="1">
    <p:ext uri="{DCECCB84-F9BA-43D5-87BE-67443E8EF086}">
      <p15:sldGuideLst xmlns:p15="http://schemas.microsoft.com/office/powerpoint/2012/main">
        <p15:guide id="1" orient="horz" pos="230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ue">
    <p:bg>
      <p:bgPr>
        <a:blipFill dpi="0" rotWithShape="1">
          <a:blip r:embed="rId2">
            <a:lum/>
          </a:blip>
          <a:srcRect/>
          <a:stretch>
            <a:fillRect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238568"/>
            <a:ext cx="10058400" cy="1533832"/>
          </a:xfrm>
          <a:prstGeom prst="rect">
            <a:avLst/>
          </a:prstGeom>
          <a:solidFill>
            <a:srgbClr val="0012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9144000" cy="2743200"/>
          </a:xfrm>
        </p:spPr>
        <p:txBody>
          <a:bodyPr anchor="t">
            <a:noAutofit/>
          </a:bodyPr>
          <a:lstStyle>
            <a:lvl1pPr>
              <a:lnSpc>
                <a:spcPts val="5100"/>
              </a:lnSpc>
              <a:defRPr sz="4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7200" y="6515493"/>
            <a:ext cx="5257800" cy="952107"/>
          </a:xfrm>
        </p:spPr>
        <p:txBody>
          <a:bodyPr anchor="b"/>
          <a:lstStyle>
            <a:lvl1pPr>
              <a:lnSpc>
                <a:spcPts val="1900"/>
              </a:lnSpc>
              <a:spcAft>
                <a:spcPts val="0"/>
              </a:spcAft>
              <a:defRPr sz="1500" b="0">
                <a:solidFill>
                  <a:schemeClr val="bg1"/>
                </a:solidFill>
              </a:defRPr>
            </a:lvl1pPr>
            <a:lvl2pPr>
              <a:lnSpc>
                <a:spcPts val="1900"/>
              </a:lnSpc>
              <a:spcAft>
                <a:spcPts val="0"/>
              </a:spcAft>
              <a:defRPr sz="1500">
                <a:solidFill>
                  <a:schemeClr val="accent3"/>
                </a:solidFill>
              </a:defRPr>
            </a:lvl2pPr>
            <a:lvl3pPr marL="0" indent="0">
              <a:lnSpc>
                <a:spcPts val="1900"/>
              </a:lnSpc>
              <a:spcAft>
                <a:spcPts val="0"/>
              </a:spcAft>
              <a:buFontTx/>
              <a:buNone/>
              <a:defRPr sz="1500" b="1">
                <a:solidFill>
                  <a:schemeClr val="bg1"/>
                </a:solidFill>
              </a:defRPr>
            </a:lvl3pPr>
            <a:lvl4pPr>
              <a:lnSpc>
                <a:spcPts val="2640"/>
              </a:lnSpc>
              <a:spcAft>
                <a:spcPts val="1800"/>
              </a:spcAft>
              <a:defRPr sz="2200"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57200"/>
            <a:ext cx="1367074" cy="9144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4"/>
          </p:nvPr>
        </p:nvSpPr>
        <p:spPr>
          <a:xfrm>
            <a:off x="5943600" y="6515493"/>
            <a:ext cx="3657600" cy="952107"/>
          </a:xfrm>
        </p:spPr>
        <p:txBody>
          <a:bodyPr anchor="b"/>
          <a:lstStyle>
            <a:lvl1pPr algn="r">
              <a:lnSpc>
                <a:spcPts val="1900"/>
              </a:lnSpc>
              <a:spcAft>
                <a:spcPts val="0"/>
              </a:spcAft>
              <a:defRPr sz="1500" b="1">
                <a:solidFill>
                  <a:schemeClr val="bg1"/>
                </a:solidFill>
              </a:defRPr>
            </a:lvl1pPr>
            <a:lvl2pPr algn="r">
              <a:lnSpc>
                <a:spcPts val="1900"/>
              </a:lnSpc>
              <a:spcAft>
                <a:spcPts val="0"/>
              </a:spcAft>
              <a:defRPr sz="1500">
                <a:solidFill>
                  <a:schemeClr val="accent3"/>
                </a:solidFill>
              </a:defRPr>
            </a:lvl2pPr>
            <a:lvl3pPr marL="0" indent="0" algn="r">
              <a:lnSpc>
                <a:spcPts val="1900"/>
              </a:lnSpc>
              <a:spcAft>
                <a:spcPts val="0"/>
              </a:spcAft>
              <a:buFontTx/>
              <a:buNone/>
              <a:defRPr sz="1500" b="0">
                <a:solidFill>
                  <a:schemeClr val="bg1"/>
                </a:solidFill>
              </a:defRPr>
            </a:lvl3pPr>
            <a:lvl4pPr>
              <a:lnSpc>
                <a:spcPts val="2640"/>
              </a:lnSpc>
              <a:spcAft>
                <a:spcPts val="1800"/>
              </a:spcAft>
              <a:defRPr sz="2200"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37440305"/>
      </p:ext>
    </p:extLst>
  </p:cSld>
  <p:clrMapOvr>
    <a:masterClrMapping/>
  </p:clrMapOvr>
  <p:hf sldNum="0" hdr="0" ftr="0" dt="0"/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1791094"/>
            <a:ext cx="5679649" cy="2601798"/>
          </a:xfrm>
        </p:spPr>
        <p:txBody>
          <a:bodyPr anchor="b">
            <a:noAutofit/>
          </a:bodyPr>
          <a:lstStyle>
            <a:lvl1pPr>
              <a:lnSpc>
                <a:spcPts val="3900"/>
              </a:lnSpc>
              <a:defRPr sz="34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457200" y="4722832"/>
            <a:ext cx="5257800" cy="952107"/>
          </a:xfrm>
        </p:spPr>
        <p:txBody>
          <a:bodyPr anchor="t"/>
          <a:lstStyle>
            <a:lvl1pPr>
              <a:lnSpc>
                <a:spcPts val="1900"/>
              </a:lnSpc>
              <a:spcAft>
                <a:spcPts val="0"/>
              </a:spcAft>
              <a:defRPr sz="1500" b="1">
                <a:solidFill>
                  <a:schemeClr val="tx2"/>
                </a:solidFill>
              </a:defRPr>
            </a:lvl1pPr>
            <a:lvl2pPr>
              <a:lnSpc>
                <a:spcPts val="1900"/>
              </a:lnSpc>
              <a:spcAft>
                <a:spcPts val="0"/>
              </a:spcAft>
              <a:defRPr sz="1500" b="1">
                <a:solidFill>
                  <a:schemeClr val="tx2"/>
                </a:solidFill>
              </a:defRPr>
            </a:lvl2pPr>
            <a:lvl3pPr marL="0" indent="0">
              <a:lnSpc>
                <a:spcPts val="1900"/>
              </a:lnSpc>
              <a:spcAft>
                <a:spcPts val="0"/>
              </a:spcAft>
              <a:buFontTx/>
              <a:buNone/>
              <a:defRPr sz="1500" b="0">
                <a:solidFill>
                  <a:schemeClr val="tx2"/>
                </a:solidFill>
              </a:defRPr>
            </a:lvl3pPr>
            <a:lvl4pPr>
              <a:lnSpc>
                <a:spcPts val="2640"/>
              </a:lnSpc>
              <a:spcAft>
                <a:spcPts val="1800"/>
              </a:spcAft>
              <a:defRPr sz="2200"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57200"/>
            <a:ext cx="1367073" cy="9144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562572" y="-9426"/>
            <a:ext cx="5495827" cy="7781826"/>
          </a:xfrm>
          <a:custGeom>
            <a:avLst/>
            <a:gdLst>
              <a:gd name="connsiteX0" fmla="*/ 0 w 3657600"/>
              <a:gd name="connsiteY0" fmla="*/ 0 h 7772400"/>
              <a:gd name="connsiteX1" fmla="*/ 3657600 w 3657600"/>
              <a:gd name="connsiteY1" fmla="*/ 0 h 7772400"/>
              <a:gd name="connsiteX2" fmla="*/ 3657600 w 3657600"/>
              <a:gd name="connsiteY2" fmla="*/ 7772400 h 7772400"/>
              <a:gd name="connsiteX3" fmla="*/ 0 w 3657600"/>
              <a:gd name="connsiteY3" fmla="*/ 7772400 h 7772400"/>
              <a:gd name="connsiteX4" fmla="*/ 0 w 3657600"/>
              <a:gd name="connsiteY4" fmla="*/ 0 h 7772400"/>
              <a:gd name="connsiteX0" fmla="*/ 0 w 5495827"/>
              <a:gd name="connsiteY0" fmla="*/ 0 h 7781826"/>
              <a:gd name="connsiteX1" fmla="*/ 5495827 w 5495827"/>
              <a:gd name="connsiteY1" fmla="*/ 9426 h 7781826"/>
              <a:gd name="connsiteX2" fmla="*/ 5495827 w 5495827"/>
              <a:gd name="connsiteY2" fmla="*/ 7781826 h 7781826"/>
              <a:gd name="connsiteX3" fmla="*/ 1838227 w 5495827"/>
              <a:gd name="connsiteY3" fmla="*/ 7781826 h 7781826"/>
              <a:gd name="connsiteX4" fmla="*/ 0 w 5495827"/>
              <a:gd name="connsiteY4" fmla="*/ 0 h 778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5827" h="7781826">
                <a:moveTo>
                  <a:pt x="0" y="0"/>
                </a:moveTo>
                <a:lnTo>
                  <a:pt x="5495827" y="9426"/>
                </a:lnTo>
                <a:lnTo>
                  <a:pt x="5495827" y="7781826"/>
                </a:lnTo>
                <a:lnTo>
                  <a:pt x="1838227" y="7781826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320849269"/>
      </p:ext>
    </p:extLst>
  </p:cSld>
  <p:clrMapOvr>
    <a:masterClrMapping/>
  </p:clrMapOvr>
  <p:hf sldNum="0" hdr="0" ftr="0" dt="0"/>
  <p:extLst mod="1"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09"/>
            <a:ext cx="8675370" cy="150230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57400"/>
            <a:ext cx="9144000" cy="5029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72200" y="7203864"/>
            <a:ext cx="3406140" cy="416136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Privacy-Preserving Dynamic Learning of Tor Network Traffic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‹#›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7203864"/>
            <a:ext cx="3394710" cy="413808"/>
          </a:xfrm>
          <a:prstGeom prst="rect">
            <a:avLst/>
          </a:prstGeom>
        </p:spPr>
        <p:txBody>
          <a:bodyPr anchor="ctr"/>
          <a:lstStyle>
            <a:lvl1pPr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U.S. Naval Research Laboratory</a:t>
            </a:r>
          </a:p>
        </p:txBody>
      </p:sp>
    </p:spTree>
    <p:extLst>
      <p:ext uri="{BB962C8B-B14F-4D97-AF65-F5344CB8AC3E}">
        <p14:creationId xmlns:p14="http://schemas.microsoft.com/office/powerpoint/2010/main" val="1846998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6" r:id="rId4"/>
    <p:sldLayoutId id="2147483665" r:id="rId5"/>
    <p:sldLayoutId id="2147483667" r:id="rId6"/>
  </p:sldLayoutIdLst>
  <p:hf hdr="0" dt="0"/>
  <p:txStyles>
    <p:titleStyle>
      <a:lvl1pPr algn="l" defTabSz="1036290" rtl="0" eaLnBrk="1" latinLnBrk="0" hangingPunct="1">
        <a:lnSpc>
          <a:spcPct val="90000"/>
        </a:lnSpc>
        <a:spcBef>
          <a:spcPct val="0"/>
        </a:spcBef>
        <a:buNone/>
        <a:defRPr sz="4600" kern="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03629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Tx/>
        <a:buNone/>
        <a:defRPr sz="2800" kern="1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103629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Tx/>
        <a:buNone/>
        <a:defRPr sz="2800" b="1" kern="100">
          <a:solidFill>
            <a:schemeClr val="tx2"/>
          </a:solidFill>
          <a:latin typeface="+mn-lt"/>
          <a:ea typeface="+mn-ea"/>
          <a:cs typeface="+mn-cs"/>
        </a:defRPr>
      </a:lvl2pPr>
      <a:lvl3pPr marL="461963" indent="-234950" algn="l" defTabSz="103629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2400" kern="100" baseline="0">
          <a:solidFill>
            <a:schemeClr val="tx1"/>
          </a:solidFill>
          <a:latin typeface="+mn-lt"/>
          <a:ea typeface="+mn-ea"/>
          <a:cs typeface="+mn-cs"/>
        </a:defRPr>
      </a:lvl3pPr>
      <a:lvl4pPr marL="693738" indent="-236538" algn="l" defTabSz="103629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−"/>
        <a:defRPr sz="2000" b="0" kern="100" baseline="0">
          <a:solidFill>
            <a:schemeClr val="tx1"/>
          </a:solidFill>
          <a:latin typeface="+mn-lt"/>
          <a:ea typeface="+mn-ea"/>
          <a:cs typeface="+mn-cs"/>
        </a:defRPr>
      </a:lvl4pPr>
      <a:lvl5pPr marL="914400" indent="-220663" algn="l" defTabSz="103629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800" b="0" kern="100">
          <a:solidFill>
            <a:schemeClr val="tx1"/>
          </a:solidFill>
          <a:latin typeface="+mn-lt"/>
          <a:ea typeface="+mn-ea"/>
          <a:cs typeface="+mn-cs"/>
        </a:defRPr>
      </a:lvl5pPr>
      <a:lvl6pPr marL="284979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36794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88608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404230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1pPr>
      <a:lvl2pPr marL="518145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103629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55443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07257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59072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10886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627013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145158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rob.g.jansen@nrl.navy.mil" TargetMode="External"/><Relationship Id="rId2" Type="http://schemas.openxmlformats.org/officeDocument/2006/relationships/hyperlink" Target="https://tmodel-ccs2018.github.io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Privacy-Preserving Dynamic Learning of Tor Network Traffic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1"/>
            <a:r>
              <a:rPr lang="en-US" dirty="0"/>
              <a:t>Rob Jansen</a:t>
            </a:r>
          </a:p>
          <a:p>
            <a:r>
              <a:rPr lang="en-US" dirty="0"/>
              <a:t>Center for High Assurance Computer Systems</a:t>
            </a:r>
          </a:p>
          <a:p>
            <a:r>
              <a:rPr lang="en-US" dirty="0"/>
              <a:t>U.S. Naval Research Laboratory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4"/>
          </p:nvPr>
        </p:nvSpPr>
        <p:spPr>
          <a:xfrm>
            <a:off x="4421275" y="6515493"/>
            <a:ext cx="5179926" cy="952107"/>
          </a:xfrm>
        </p:spPr>
        <p:txBody>
          <a:bodyPr>
            <a:normAutofit/>
          </a:bodyPr>
          <a:lstStyle/>
          <a:p>
            <a:r>
              <a:rPr lang="en-US" b="0" dirty="0"/>
              <a:t>25</a:t>
            </a:r>
            <a:r>
              <a:rPr lang="en-US" b="0" baseline="30000" dirty="0"/>
              <a:t>th</a:t>
            </a:r>
            <a:r>
              <a:rPr lang="en-US" b="0" dirty="0"/>
              <a:t> Conference on Computer and Communication Security</a:t>
            </a:r>
          </a:p>
          <a:p>
            <a:r>
              <a:rPr lang="en-US" b="0" dirty="0"/>
              <a:t>Beanfield Centre, Toronto, Canada</a:t>
            </a:r>
          </a:p>
          <a:p>
            <a:r>
              <a:rPr lang="en-US" b="0" dirty="0"/>
              <a:t>October 18</a:t>
            </a:r>
            <a:r>
              <a:rPr lang="en-US" b="0" baseline="30000" dirty="0"/>
              <a:t>th</a:t>
            </a:r>
            <a:r>
              <a:rPr lang="en-US" b="0" dirty="0"/>
              <a:t>, 2018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1217" y="4433900"/>
            <a:ext cx="82641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Rob Jansen</a:t>
            </a:r>
            <a:r>
              <a:rPr lang="en-US" sz="2400" dirty="0">
                <a:solidFill>
                  <a:schemeClr val="bg1"/>
                </a:solidFill>
              </a:rPr>
              <a:t>, U.S. Naval Research Laboratory</a:t>
            </a:r>
          </a:p>
          <a:p>
            <a:r>
              <a:rPr lang="en-US" sz="2400" dirty="0">
                <a:solidFill>
                  <a:schemeClr val="bg1"/>
                </a:solidFill>
              </a:rPr>
              <a:t>Matthew </a:t>
            </a:r>
            <a:r>
              <a:rPr lang="en-US" sz="2400" dirty="0" err="1">
                <a:solidFill>
                  <a:schemeClr val="bg1"/>
                </a:solidFill>
              </a:rPr>
              <a:t>Traudt</a:t>
            </a:r>
            <a:r>
              <a:rPr lang="en-US" sz="2400" dirty="0">
                <a:solidFill>
                  <a:schemeClr val="bg1"/>
                </a:solidFill>
              </a:rPr>
              <a:t>, U.S. Naval Research Laboratory</a:t>
            </a:r>
          </a:p>
          <a:p>
            <a:r>
              <a:rPr lang="en-US" sz="2400" dirty="0">
                <a:solidFill>
                  <a:schemeClr val="bg1"/>
                </a:solidFill>
              </a:rPr>
              <a:t>Nicholas Hopper, University of Minnesota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273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E3184-4AF3-2644-BBBB-8EC6C18DE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Tor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CFD00-0F02-D14E-A3FE-07665340906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196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551E393C-DE88-3449-AFC8-E6E2C697517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57200" y="1763183"/>
            <a:ext cx="9286876" cy="5694891"/>
          </a:xfrm>
        </p:spPr>
        <p:txBody>
          <a:bodyPr>
            <a:normAutofit/>
          </a:bodyPr>
          <a:lstStyle/>
          <a:p>
            <a:r>
              <a:rPr lang="en-US" dirty="0" err="1"/>
              <a:t>PrivCount</a:t>
            </a:r>
            <a:r>
              <a:rPr lang="en-US" dirty="0"/>
              <a:t>: a privacy-preserving counting system</a:t>
            </a:r>
          </a:p>
          <a:p>
            <a:pPr marL="919163" lvl="2" indent="-457200"/>
            <a:r>
              <a:rPr lang="en-US" dirty="0"/>
              <a:t>Designed to safely collect useful Tor statistics [CCS’16]</a:t>
            </a:r>
          </a:p>
          <a:p>
            <a:pPr marL="919163" lvl="2" indent="-457200"/>
            <a:r>
              <a:rPr lang="en-US" dirty="0"/>
              <a:t>Based on the </a:t>
            </a:r>
            <a:r>
              <a:rPr lang="en-US" dirty="0" err="1"/>
              <a:t>PrivEx</a:t>
            </a:r>
            <a:r>
              <a:rPr lang="en-US" dirty="0"/>
              <a:t> secret sharing protocol [CCS’14]</a:t>
            </a:r>
          </a:p>
          <a:p>
            <a:pPr marL="919163" lvl="2" indent="-457200"/>
            <a:endParaRPr lang="en-US" dirty="0"/>
          </a:p>
          <a:p>
            <a:r>
              <a:rPr lang="en-US" dirty="0" err="1"/>
              <a:t>PrivCount</a:t>
            </a:r>
            <a:r>
              <a:rPr lang="en-US" dirty="0"/>
              <a:t> security goals:</a:t>
            </a:r>
          </a:p>
          <a:p>
            <a:pPr marL="919163" lvl="2" indent="-457200"/>
            <a:r>
              <a:rPr lang="en-US" dirty="0"/>
              <a:t>Forward privacy: adversary cannot learn state of measurement before time of compromise</a:t>
            </a:r>
          </a:p>
          <a:p>
            <a:pPr marL="919163" lvl="2" indent="-457200"/>
            <a:r>
              <a:rPr lang="en-US" dirty="0"/>
              <a:t>Secure aggregation across </a:t>
            </a:r>
            <a:br>
              <a:rPr lang="en-US" dirty="0"/>
            </a:br>
            <a:r>
              <a:rPr lang="en-US" dirty="0"/>
              <a:t>all measurement nodes</a:t>
            </a:r>
          </a:p>
          <a:p>
            <a:pPr marL="919163" lvl="2" indent="-457200"/>
            <a:r>
              <a:rPr lang="en-US" dirty="0"/>
              <a:t>Measurement results are</a:t>
            </a:r>
            <a:br>
              <a:rPr lang="en-US" dirty="0"/>
            </a:br>
            <a:r>
              <a:rPr lang="en-US" dirty="0"/>
              <a:t>differentially private to </a:t>
            </a:r>
            <a:br>
              <a:rPr lang="en-US" dirty="0"/>
            </a:br>
            <a:r>
              <a:rPr lang="en-US" dirty="0"/>
              <a:t>protect user actions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963028-C47C-4D4B-A984-CEA948121D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Privacy-Preserving Dynamic Learning of Tor Network Traffic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11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792C50-B9D7-CB4A-975D-50A811441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U.S. Naval Research Laboratory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B8B0EF4-9556-2341-ACEB-44B0D56DF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PrivCount</a:t>
            </a:r>
            <a:r>
              <a:rPr lang="en-US" dirty="0"/>
              <a:t> Measurement System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5A3145-94DF-B344-98D7-D442A3932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7495" y="4686300"/>
            <a:ext cx="4976581" cy="251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59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BC1118EF-6B9E-F04E-944E-39C6030C098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57200" y="1584017"/>
            <a:ext cx="9286876" cy="5694891"/>
          </a:xfrm>
        </p:spPr>
        <p:txBody>
          <a:bodyPr>
            <a:normAutofit/>
          </a:bodyPr>
          <a:lstStyle/>
          <a:p>
            <a:r>
              <a:rPr lang="en-US" dirty="0"/>
              <a:t>We deployed </a:t>
            </a:r>
            <a:r>
              <a:rPr lang="en-US" dirty="0" err="1"/>
              <a:t>PrivCount</a:t>
            </a:r>
            <a:r>
              <a:rPr lang="en-US" dirty="0"/>
              <a:t> on the public Tor network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CE51FD-565A-3240-96FD-5EE5CEBE5B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Privacy-Preserving Dynamic Learning of Tor Network Traffic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12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335C94-A3CE-0C46-B5B8-1909DE0A9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4ADEC6-2E7E-B947-9414-595EEEA94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PrivCount</a:t>
            </a:r>
            <a:r>
              <a:rPr lang="en-US" dirty="0"/>
              <a:t> Deployment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2F1FE6-2FF7-B943-AABE-C3C71AEFB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816" y="2171700"/>
            <a:ext cx="6384046" cy="519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619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BC1118EF-6B9E-F04E-944E-39C6030C098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57200" y="1584017"/>
            <a:ext cx="9286876" cy="5694891"/>
          </a:xfrm>
        </p:spPr>
        <p:txBody>
          <a:bodyPr>
            <a:normAutofit/>
          </a:bodyPr>
          <a:lstStyle/>
          <a:p>
            <a:r>
              <a:rPr lang="en-US" dirty="0"/>
              <a:t>We used </a:t>
            </a:r>
            <a:r>
              <a:rPr lang="en-US" dirty="0" err="1"/>
              <a:t>PrivCount</a:t>
            </a:r>
            <a:r>
              <a:rPr lang="en-US" dirty="0"/>
              <a:t> to safely measure various Tor statistics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CE51FD-565A-3240-96FD-5EE5CEBE5B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Privacy-Preserving Dynamic Learning of Tor Network Traffic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13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335C94-A3CE-0C46-B5B8-1909DE0A9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4ADEC6-2E7E-B947-9414-595EEEA94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PrivCount</a:t>
            </a:r>
            <a:r>
              <a:rPr lang="en-US" dirty="0"/>
              <a:t> Measurement Types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2527D2E-2977-E542-9705-4FED30AEA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706" y="2331067"/>
            <a:ext cx="7847798" cy="466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854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C25AF6-6BC6-534D-BD43-2EFF87420D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Privacy-Preserving Dynamic Learning of Tor Network Traffic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14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3B223F-84F4-F242-B5EF-AEF0A0D66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0645750-1361-784D-B442-DFB6E9104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Streams per Circuit</a:t>
            </a:r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8F59AEE6-7B0E-344E-9660-0DFC4191D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80" y="1485903"/>
            <a:ext cx="9080160" cy="567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192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F7F0D-735E-D44A-990A-8997430DA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Tor Traffic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40C3E-98D0-AD4B-887F-9C6F861967E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28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BC1118EF-6B9E-F04E-944E-39C6030C098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57200" y="1584017"/>
            <a:ext cx="9286876" cy="5694891"/>
          </a:xfrm>
        </p:spPr>
        <p:txBody>
          <a:bodyPr>
            <a:normAutofit/>
          </a:bodyPr>
          <a:lstStyle/>
          <a:p>
            <a:r>
              <a:rPr lang="en-US" dirty="0"/>
              <a:t>Use exit relay observations and </a:t>
            </a:r>
            <a:r>
              <a:rPr lang="en-US" dirty="0" err="1"/>
              <a:t>PrivCount</a:t>
            </a:r>
            <a:r>
              <a:rPr lang="en-US" dirty="0"/>
              <a:t> to safely learn HMM </a:t>
            </a:r>
            <a:r>
              <a:rPr lang="en-US" i="1" dirty="0"/>
              <a:t>stream</a:t>
            </a:r>
            <a:r>
              <a:rPr lang="en-US" dirty="0"/>
              <a:t> and </a:t>
            </a:r>
            <a:r>
              <a:rPr lang="en-US" i="1" dirty="0"/>
              <a:t>packet</a:t>
            </a:r>
            <a:r>
              <a:rPr lang="en-US" dirty="0"/>
              <a:t> models of live Tor traffic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Exits can observe:</a:t>
            </a:r>
          </a:p>
          <a:p>
            <a:pPr marL="919163" lvl="2" indent="-457200"/>
            <a:r>
              <a:rPr lang="en-US" dirty="0"/>
              <a:t>Stream model events</a:t>
            </a:r>
          </a:p>
          <a:p>
            <a:pPr marL="1150938" lvl="3" indent="-457200"/>
            <a:r>
              <a:rPr lang="en-US" dirty="0"/>
              <a:t>Circuit opened, stream created, circuit closed</a:t>
            </a:r>
          </a:p>
          <a:p>
            <a:pPr marL="919163" lvl="2" indent="-457200"/>
            <a:r>
              <a:rPr lang="en-US" dirty="0"/>
              <a:t>Packet model events</a:t>
            </a:r>
          </a:p>
          <a:p>
            <a:pPr marL="1150938" lvl="3" indent="-457200"/>
            <a:r>
              <a:rPr lang="en-US" dirty="0"/>
              <a:t>Stream opened, packet transferred (directional), stream closed</a:t>
            </a:r>
          </a:p>
          <a:p>
            <a:pPr marL="919163" lvl="2" indent="-457200"/>
            <a:r>
              <a:rPr lang="en-US" dirty="0"/>
              <a:t>Both models</a:t>
            </a:r>
          </a:p>
          <a:p>
            <a:pPr marL="1150938" lvl="3" indent="-457200"/>
            <a:r>
              <a:rPr lang="en-US" dirty="0"/>
              <a:t>Inter-event timing (relative time since previous observed event)</a:t>
            </a:r>
          </a:p>
          <a:p>
            <a:pPr marL="1150938" lvl="3" indent="-457200"/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CE51FD-565A-3240-96FD-5EE5CEBE5B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Privacy-Preserving Dynamic Learning of Tor Network Traffic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16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335C94-A3CE-0C46-B5B8-1909DE0A9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4ADEC6-2E7E-B947-9414-595EEEA94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Learn Traffic with Hidden Markov Modeling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90DC89-E8FA-B446-BD58-2D517794B995}"/>
              </a:ext>
            </a:extLst>
          </p:cNvPr>
          <p:cNvGrpSpPr/>
          <p:nvPr/>
        </p:nvGrpSpPr>
        <p:grpSpPr>
          <a:xfrm>
            <a:off x="1350093" y="2619304"/>
            <a:ext cx="6867930" cy="1395368"/>
            <a:chOff x="1035764" y="2943223"/>
            <a:chExt cx="6867930" cy="1395368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FD81C74-FFA0-B94E-A387-14577DBA2259}"/>
                </a:ext>
              </a:extLst>
            </p:cNvPr>
            <p:cNvCxnSpPr>
              <a:cxnSpLocks/>
            </p:cNvCxnSpPr>
            <p:nvPr/>
          </p:nvCxnSpPr>
          <p:spPr>
            <a:xfrm>
              <a:off x="1571258" y="3817669"/>
              <a:ext cx="3992110" cy="0"/>
            </a:xfrm>
            <a:prstGeom prst="line">
              <a:avLst/>
            </a:prstGeom>
            <a:ln w="1270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9B941AA-1B0E-E448-8406-D7CDECC246F4}"/>
                </a:ext>
              </a:extLst>
            </p:cNvPr>
            <p:cNvCxnSpPr>
              <a:cxnSpLocks/>
            </p:cNvCxnSpPr>
            <p:nvPr/>
          </p:nvCxnSpPr>
          <p:spPr>
            <a:xfrm>
              <a:off x="1585546" y="3807072"/>
              <a:ext cx="628972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FE35FCE-1045-7545-A93F-EE14A87464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764" y="2943223"/>
              <a:ext cx="718632" cy="111388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3FF124C-601E-CA46-ABF1-FF96FBA6BE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65206" y="3022314"/>
              <a:ext cx="849508" cy="955697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25386F7-E5C0-BF4D-9999-F1F7D9494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51910" y="3022313"/>
              <a:ext cx="849508" cy="955697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A0BF0C0-CEB2-9F44-BFAA-A0CAD1357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38614" y="3022312"/>
              <a:ext cx="849508" cy="955697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408B3D6-4C55-AD4C-A4ED-BB9F1EDF38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29940" y="2998835"/>
              <a:ext cx="873754" cy="1339756"/>
            </a:xfrm>
            <a:prstGeom prst="rect">
              <a:avLst/>
            </a:prstGeom>
          </p:spPr>
        </p:pic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16B79802-73C6-1543-A76A-869941E584E7}"/>
              </a:ext>
            </a:extLst>
          </p:cNvPr>
          <p:cNvSpPr/>
          <p:nvPr/>
        </p:nvSpPr>
        <p:spPr>
          <a:xfrm>
            <a:off x="5344124" y="2593879"/>
            <a:ext cx="1524352" cy="1395368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537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1BE093-E3DE-4942-B091-7FACCB0C57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Privacy-Preserving Dynamic Learning of Tor Network Traffic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17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2A1BDA-6041-EE48-BFD7-510AC5998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FE10B7-2BB6-F848-999B-97E58C016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Markov Modeling: 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63BBD4-E28D-D247-B303-B41C2CDFDC2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HMM: encode delay distributions on emission edges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6B3585-14AA-A244-9B34-BD3EB2346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8852" y="2422993"/>
            <a:ext cx="5574979" cy="47808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7C4AFC-C34A-A249-88C4-37C04E324A23}"/>
              </a:ext>
            </a:extLst>
          </p:cNvPr>
          <p:cNvSpPr txBox="1"/>
          <p:nvPr/>
        </p:nvSpPr>
        <p:spPr>
          <a:xfrm>
            <a:off x="379710" y="447160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(circuit opened)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4C0B02-6F46-F844-9A7C-0B09C5145201}"/>
              </a:ext>
            </a:extLst>
          </p:cNvPr>
          <p:cNvSpPr txBox="1"/>
          <p:nvPr/>
        </p:nvSpPr>
        <p:spPr>
          <a:xfrm>
            <a:off x="7018833" y="4471600"/>
            <a:ext cx="1672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(circuit closed)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71C7CF-3924-AD4B-84AE-98F254E969AE}"/>
              </a:ext>
            </a:extLst>
          </p:cNvPr>
          <p:cNvSpPr txBox="1"/>
          <p:nvPr/>
        </p:nvSpPr>
        <p:spPr>
          <a:xfrm>
            <a:off x="825203" y="2879681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State-to-state</a:t>
            </a:r>
          </a:p>
          <a:p>
            <a:pPr algn="ctr"/>
            <a:r>
              <a:rPr lang="en-US" i="1" dirty="0"/>
              <a:t>transitions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7DDDBF-273C-9647-979D-C926B266EBA2}"/>
              </a:ext>
            </a:extLst>
          </p:cNvPr>
          <p:cNvSpPr txBox="1"/>
          <p:nvPr/>
        </p:nvSpPr>
        <p:spPr>
          <a:xfrm>
            <a:off x="362563" y="6085777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State-to-observation</a:t>
            </a:r>
          </a:p>
          <a:p>
            <a:pPr algn="ctr"/>
            <a:r>
              <a:rPr lang="en-US" i="1" dirty="0"/>
              <a:t>emissions</a:t>
            </a:r>
          </a:p>
        </p:txBody>
      </p:sp>
    </p:spTree>
    <p:extLst>
      <p:ext uri="{BB962C8B-B14F-4D97-AF65-F5344CB8AC3E}">
        <p14:creationId xmlns:p14="http://schemas.microsoft.com/office/powerpoint/2010/main" val="297036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98C7DE92-B23E-6543-B24D-E48FECB469A5}"/>
              </a:ext>
            </a:extLst>
          </p:cNvPr>
          <p:cNvSpPr txBox="1">
            <a:spLocks/>
          </p:cNvSpPr>
          <p:nvPr/>
        </p:nvSpPr>
        <p:spPr>
          <a:xfrm>
            <a:off x="366885" y="1505524"/>
            <a:ext cx="9320039" cy="55810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10362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kern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10362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b="1" kern="1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61963" indent="-234950" algn="l" defTabSz="10362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40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3738" indent="-236538" algn="l" defTabSz="10362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−"/>
              <a:defRPr sz="2000" b="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0663" algn="l" defTabSz="10362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b="0" u="none" kern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9796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7941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86086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04230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Bootstrap HMM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br>
              <a:rPr lang="en-US" dirty="0"/>
            </a:br>
            <a:r>
              <a:rPr lang="en-US" dirty="0"/>
              <a:t>Safely measure HMM path </a:t>
            </a:r>
          </a:p>
          <a:p>
            <a:r>
              <a:rPr lang="en-US" dirty="0"/>
              <a:t>frequencies with </a:t>
            </a:r>
            <a:r>
              <a:rPr lang="en-US" dirty="0" err="1"/>
              <a:t>PrivCount</a:t>
            </a:r>
            <a:endParaRPr lang="en-US" dirty="0"/>
          </a:p>
          <a:p>
            <a:pPr marL="919163" lvl="2" indent="-457200"/>
            <a:r>
              <a:rPr lang="en-US" dirty="0"/>
              <a:t>Observe inter-stream delays</a:t>
            </a:r>
          </a:p>
          <a:p>
            <a:pPr marL="919163" lvl="2" indent="-457200"/>
            <a:r>
              <a:rPr lang="en-US" dirty="0"/>
              <a:t>Most likely HMM path (Viterbi)</a:t>
            </a:r>
          </a:p>
          <a:p>
            <a:pPr marL="919163" lvl="2" indent="-457200"/>
            <a:r>
              <a:rPr lang="en-US" dirty="0"/>
              <a:t>Count HMM frequencies</a:t>
            </a:r>
          </a:p>
          <a:p>
            <a:pPr marL="919163" lvl="2" indent="-457200"/>
            <a:r>
              <a:rPr lang="en-US" dirty="0"/>
              <a:t>Update HMM probs. using</a:t>
            </a:r>
            <a:br>
              <a:rPr lang="en-US" dirty="0"/>
            </a:br>
            <a:r>
              <a:rPr lang="en-US" dirty="0"/>
              <a:t>weight parameter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4DF0FC-EF7C-754F-9217-DC1FAB5C79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Privacy-Preserving Dynamic Learning of Tor Network Traffic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18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10CFC-4AC8-A44A-908B-2AF17A748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74C7B5-1F52-FF43-B40D-2CF404B30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Markov Modeling: Process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6719144-EC62-5C45-82BA-980BAAD79403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2395176" y="2263665"/>
            <a:ext cx="2211635" cy="1175658"/>
          </a:xfrm>
        </p:spPr>
      </p:pic>
      <p:sp>
        <p:nvSpPr>
          <p:cNvPr id="14" name="Cloud 13">
            <a:extLst>
              <a:ext uri="{FF2B5EF4-FFF2-40B4-BE49-F238E27FC236}">
                <a16:creationId xmlns:a16="http://schemas.microsoft.com/office/drawing/2014/main" id="{93CE6195-77F1-EE4E-A871-8244F97A51DB}"/>
              </a:ext>
            </a:extLst>
          </p:cNvPr>
          <p:cNvSpPr/>
          <p:nvPr/>
        </p:nvSpPr>
        <p:spPr>
          <a:xfrm>
            <a:off x="504203" y="2242188"/>
            <a:ext cx="1710359" cy="1303936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AS 2500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86D38B-887F-014A-A16B-D27874614DC1}"/>
              </a:ext>
            </a:extLst>
          </p:cNvPr>
          <p:cNvSpPr txBox="1"/>
          <p:nvPr/>
        </p:nvSpPr>
        <p:spPr>
          <a:xfrm>
            <a:off x="6827622" y="2435996"/>
            <a:ext cx="239360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Cluster flows,</a:t>
            </a:r>
            <a:br>
              <a:rPr lang="en-US" sz="2400" dirty="0"/>
            </a:br>
            <a:r>
              <a:rPr lang="en-US" sz="2400" dirty="0"/>
              <a:t>train initial HMM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DEC1F02-12BB-3446-9672-E8E1E79AE669}"/>
              </a:ext>
            </a:extLst>
          </p:cNvPr>
          <p:cNvCxnSpPr>
            <a:cxnSpLocks/>
          </p:cNvCxnSpPr>
          <p:nvPr/>
        </p:nvCxnSpPr>
        <p:spPr>
          <a:xfrm>
            <a:off x="2269135" y="2851495"/>
            <a:ext cx="57407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210E1D6-F6C7-A94C-BF9F-5E031B673715}"/>
              </a:ext>
            </a:extLst>
          </p:cNvPr>
          <p:cNvCxnSpPr>
            <a:cxnSpLocks/>
          </p:cNvCxnSpPr>
          <p:nvPr/>
        </p:nvCxnSpPr>
        <p:spPr>
          <a:xfrm>
            <a:off x="4213711" y="2851494"/>
            <a:ext cx="57407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95140DE-B641-314B-A9DB-4C56CE8CE882}"/>
              </a:ext>
            </a:extLst>
          </p:cNvPr>
          <p:cNvCxnSpPr>
            <a:cxnSpLocks/>
          </p:cNvCxnSpPr>
          <p:nvPr/>
        </p:nvCxnSpPr>
        <p:spPr>
          <a:xfrm>
            <a:off x="6215064" y="2851494"/>
            <a:ext cx="57407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C270AFE-E71A-BF49-8150-BAC78707DEBF}"/>
              </a:ext>
            </a:extLst>
          </p:cNvPr>
          <p:cNvSpPr/>
          <p:nvPr/>
        </p:nvSpPr>
        <p:spPr>
          <a:xfrm>
            <a:off x="4926888" y="2270764"/>
            <a:ext cx="688096" cy="6093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TCP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Flow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31279AD-2142-B64C-A77A-14FEC453F5AE}"/>
              </a:ext>
            </a:extLst>
          </p:cNvPr>
          <p:cNvSpPr/>
          <p:nvPr/>
        </p:nvSpPr>
        <p:spPr>
          <a:xfrm>
            <a:off x="5079288" y="2423164"/>
            <a:ext cx="688096" cy="6093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TCP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Flow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5DEDE1B-37E0-7743-8E41-38BA0B26C100}"/>
              </a:ext>
            </a:extLst>
          </p:cNvPr>
          <p:cNvSpPr/>
          <p:nvPr/>
        </p:nvSpPr>
        <p:spPr>
          <a:xfrm>
            <a:off x="5231688" y="2575564"/>
            <a:ext cx="688096" cy="6093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TCP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Flow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FBF37A8-EEDB-9449-90DE-EF9F59B9EE3A}"/>
              </a:ext>
            </a:extLst>
          </p:cNvPr>
          <p:cNvSpPr/>
          <p:nvPr/>
        </p:nvSpPr>
        <p:spPr>
          <a:xfrm>
            <a:off x="5384088" y="2727964"/>
            <a:ext cx="688096" cy="609306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TCP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Flow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DC44740D-879E-D646-9633-01053855F7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217" y="3577612"/>
            <a:ext cx="3968123" cy="361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095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8DC2AB-F83C-614A-ABA8-F0EABCC46A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Privacy-Preserving Dynamic Learning of Tor Network Traffic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19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1FB7D7-8FA8-6843-B0AC-816B39CDB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6E9932-9FAB-D947-8814-DAD3ADFB0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Markov Modeling: 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0ED4E7-7986-9D4A-8678-92F69443B83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Fraction of observed sequences more likely under</a:t>
            </a:r>
            <a:br>
              <a:rPr lang="en-US" dirty="0"/>
            </a:br>
            <a:r>
              <a:rPr lang="en-US" dirty="0"/>
              <a:t>model x than under model 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814E58-AC7C-DA41-AF80-1623B56D3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436" y="2676626"/>
            <a:ext cx="6178834" cy="463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962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1BAD0C-A9BF-3B45-AB0A-3AF8D1F7D5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172200" y="7203864"/>
            <a:ext cx="3406140" cy="416136"/>
          </a:xfrm>
        </p:spPr>
        <p:txBody>
          <a:bodyPr/>
          <a:lstStyle/>
          <a:p>
            <a:r>
              <a:rPr lang="en-US"/>
              <a:t>Privacy-Preserving Dynamic Learning of Tor Network Traffic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2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5FAC4C-0224-B146-97EB-076E7E117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1753334-6168-D249-943C-74A14BADB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Contributions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566F4C5A-1165-2A40-9313-7022053D9F1D}"/>
              </a:ext>
            </a:extLst>
          </p:cNvPr>
          <p:cNvSpPr txBox="1">
            <a:spLocks/>
          </p:cNvSpPr>
          <p:nvPr/>
        </p:nvSpPr>
        <p:spPr>
          <a:xfrm>
            <a:off x="5346702" y="5610077"/>
            <a:ext cx="4572000" cy="129812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10362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kern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10362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b="1" kern="1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61963" indent="-234950" algn="l" defTabSz="10362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40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3738" indent="-236538" algn="l" defTabSz="10362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−"/>
              <a:defRPr sz="2000" b="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0663" algn="l" defTabSz="10362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b="0" u="none" kern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9796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7941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86086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04230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Build Traffic Models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FADA08E0-47C4-5148-9C21-E7D51AFEFBE6}"/>
              </a:ext>
            </a:extLst>
          </p:cNvPr>
          <p:cNvSpPr txBox="1">
            <a:spLocks/>
          </p:cNvSpPr>
          <p:nvPr/>
        </p:nvSpPr>
        <p:spPr>
          <a:xfrm>
            <a:off x="5309236" y="1677457"/>
            <a:ext cx="4572000" cy="275166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10362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kern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10362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b="1" kern="1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61963" indent="-234950" algn="l" defTabSz="10362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40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3738" indent="-236538" algn="l" defTabSz="10362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−"/>
              <a:defRPr sz="2000" b="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0663" algn="l" defTabSz="10362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b="0" u="none" kern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9796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7941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86086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04230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Learn Tor Traffic w/ HMMs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C925954B-7788-AB4E-A844-F442D6107D52}"/>
              </a:ext>
            </a:extLst>
          </p:cNvPr>
          <p:cNvSpPr txBox="1">
            <a:spLocks/>
          </p:cNvSpPr>
          <p:nvPr/>
        </p:nvSpPr>
        <p:spPr>
          <a:xfrm>
            <a:off x="457200" y="1677457"/>
            <a:ext cx="4572000" cy="275166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10362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kern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10362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b="1" kern="1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61963" indent="-234950" algn="l" defTabSz="10362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40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3738" indent="-236538" algn="l" defTabSz="10362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−"/>
              <a:defRPr sz="2000" b="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0663" algn="l" defTabSz="10362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b="0" u="none" kern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9796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7941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86086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04230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Safely Measure Tor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9283830-38C6-CF49-8FDF-535A1B553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900" y="2179173"/>
            <a:ext cx="3767241" cy="306365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EF86095-234F-ED4A-8039-3C1BF27FD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9236" y="2064871"/>
            <a:ext cx="4050166" cy="3177955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B92540FF-600B-F445-B6BB-B0C343D08895}"/>
              </a:ext>
            </a:extLst>
          </p:cNvPr>
          <p:cNvGrpSpPr/>
          <p:nvPr/>
        </p:nvGrpSpPr>
        <p:grpSpPr>
          <a:xfrm>
            <a:off x="1292214" y="4024668"/>
            <a:ext cx="410536" cy="358238"/>
            <a:chOff x="6400802" y="3894668"/>
            <a:chExt cx="1222537" cy="106680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F54CB24-2D2C-8848-83A0-FA7AB5DD0FF8}"/>
                </a:ext>
              </a:extLst>
            </p:cNvPr>
            <p:cNvGrpSpPr/>
            <p:nvPr/>
          </p:nvGrpSpPr>
          <p:grpSpPr>
            <a:xfrm>
              <a:off x="6451600" y="3968284"/>
              <a:ext cx="1171739" cy="993183"/>
              <a:chOff x="6908800" y="3443351"/>
              <a:chExt cx="1171739" cy="993183"/>
            </a:xfrm>
          </p:grpSpPr>
          <p:pic>
            <p:nvPicPr>
              <p:cNvPr id="42" name="Picture 41" descr="python2-300px.png">
                <a:extLst>
                  <a:ext uri="{FF2B5EF4-FFF2-40B4-BE49-F238E27FC236}">
                    <a16:creationId xmlns:a16="http://schemas.microsoft.com/office/drawing/2014/main" id="{CD91697B-7713-EC4F-876D-4278D62A39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08800" y="3443351"/>
                <a:ext cx="795867" cy="785255"/>
              </a:xfrm>
              <a:prstGeom prst="rect">
                <a:avLst/>
              </a:prstGeom>
            </p:spPr>
          </p:pic>
          <p:pic>
            <p:nvPicPr>
              <p:cNvPr id="43" name="Picture 42" descr="privcount-bars-03.png">
                <a:extLst>
                  <a:ext uri="{FF2B5EF4-FFF2-40B4-BE49-F238E27FC236}">
                    <a16:creationId xmlns:a16="http://schemas.microsoft.com/office/drawing/2014/main" id="{37AA8058-EF66-DF4B-AB43-93974D793C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47053" y="3505204"/>
                <a:ext cx="933486" cy="931330"/>
              </a:xfrm>
              <a:prstGeom prst="rect">
                <a:avLst/>
              </a:prstGeom>
            </p:spPr>
          </p:pic>
        </p:grp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36ADB233-4BF8-AA4F-822A-80A0771745A6}"/>
                </a:ext>
              </a:extLst>
            </p:cNvPr>
            <p:cNvSpPr/>
            <p:nvPr/>
          </p:nvSpPr>
          <p:spPr>
            <a:xfrm>
              <a:off x="6400802" y="3894668"/>
              <a:ext cx="1185331" cy="1066800"/>
            </a:xfrm>
            <a:prstGeom prst="roundRect">
              <a:avLst/>
            </a:prstGeom>
            <a:noFill/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28C35C7-3DB6-0D45-ACF2-94981CF2F260}"/>
              </a:ext>
            </a:extLst>
          </p:cNvPr>
          <p:cNvGrpSpPr/>
          <p:nvPr/>
        </p:nvGrpSpPr>
        <p:grpSpPr>
          <a:xfrm>
            <a:off x="6713731" y="5999948"/>
            <a:ext cx="1216367" cy="1123853"/>
            <a:chOff x="1682833" y="5458396"/>
            <a:chExt cx="1216367" cy="1123853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7F21CCC-8ECC-4146-A584-60D01B63933B}"/>
                </a:ext>
              </a:extLst>
            </p:cNvPr>
            <p:cNvGrpSpPr/>
            <p:nvPr/>
          </p:nvGrpSpPr>
          <p:grpSpPr>
            <a:xfrm>
              <a:off x="1727461" y="5589066"/>
              <a:ext cx="1171739" cy="993183"/>
              <a:chOff x="6908800" y="3443351"/>
              <a:chExt cx="1171739" cy="993183"/>
            </a:xfrm>
          </p:grpSpPr>
          <p:pic>
            <p:nvPicPr>
              <p:cNvPr id="31" name="Picture 30" descr="python2-300px.png">
                <a:extLst>
                  <a:ext uri="{FF2B5EF4-FFF2-40B4-BE49-F238E27FC236}">
                    <a16:creationId xmlns:a16="http://schemas.microsoft.com/office/drawing/2014/main" id="{DAA702A7-547F-4248-AF19-9A5F2D8455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08800" y="3443351"/>
                <a:ext cx="795867" cy="785255"/>
              </a:xfrm>
              <a:prstGeom prst="rect">
                <a:avLst/>
              </a:prstGeom>
            </p:spPr>
          </p:pic>
          <p:pic>
            <p:nvPicPr>
              <p:cNvPr id="32" name="Picture 31" descr="privcount-bars-03.png">
                <a:extLst>
                  <a:ext uri="{FF2B5EF4-FFF2-40B4-BE49-F238E27FC236}">
                    <a16:creationId xmlns:a16="http://schemas.microsoft.com/office/drawing/2014/main" id="{8168AA14-A2BF-2A48-9209-FA4517CA8D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47053" y="3505204"/>
                <a:ext cx="933486" cy="931330"/>
              </a:xfrm>
              <a:prstGeom prst="rect">
                <a:avLst/>
              </a:prstGeom>
            </p:spPr>
          </p:pic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BAE808D-9BC2-1445-81E2-EB6C609BAB42}"/>
                </a:ext>
              </a:extLst>
            </p:cNvPr>
            <p:cNvSpPr txBox="1"/>
            <p:nvPr/>
          </p:nvSpPr>
          <p:spPr>
            <a:xfrm>
              <a:off x="1682833" y="5458396"/>
              <a:ext cx="1197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PrivCount</a:t>
              </a:r>
              <a:endParaRPr lang="en-US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F12891C-1945-664B-9A92-C42FC4208A68}"/>
              </a:ext>
            </a:extLst>
          </p:cNvPr>
          <p:cNvGrpSpPr/>
          <p:nvPr/>
        </p:nvGrpSpPr>
        <p:grpSpPr>
          <a:xfrm>
            <a:off x="5309236" y="6104137"/>
            <a:ext cx="1920558" cy="1101451"/>
            <a:chOff x="419734" y="5954854"/>
            <a:chExt cx="1920558" cy="1101451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49BDD607-A810-4F41-8D73-3A5874E7C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9734" y="6096025"/>
              <a:ext cx="1920558" cy="960280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25E5A19-BD1E-5640-A040-3CEF203814F1}"/>
                </a:ext>
              </a:extLst>
            </p:cNvPr>
            <p:cNvSpPr txBox="1"/>
            <p:nvPr/>
          </p:nvSpPr>
          <p:spPr>
            <a:xfrm>
              <a:off x="552438" y="5954854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Protocol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668CBA0-7C8F-A34A-A688-0D4A10721D12}"/>
              </a:ext>
            </a:extLst>
          </p:cNvPr>
          <p:cNvGrpSpPr/>
          <p:nvPr/>
        </p:nvGrpSpPr>
        <p:grpSpPr>
          <a:xfrm>
            <a:off x="7819953" y="6184614"/>
            <a:ext cx="1060076" cy="1060076"/>
            <a:chOff x="2761581" y="5985758"/>
            <a:chExt cx="1060076" cy="1060076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2E3DD1C4-C5AD-0E48-B81A-CEFF732C1D3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761581" y="5985758"/>
              <a:ext cx="1060076" cy="1060076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3D80B9D-8643-D143-BCBD-875F44A1D472}"/>
                </a:ext>
              </a:extLst>
            </p:cNvPr>
            <p:cNvSpPr txBox="1"/>
            <p:nvPr/>
          </p:nvSpPr>
          <p:spPr>
            <a:xfrm>
              <a:off x="2878264" y="6192630"/>
              <a:ext cx="8258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Single</a:t>
              </a:r>
              <a:br>
                <a:rPr lang="en-US" dirty="0"/>
              </a:br>
              <a:r>
                <a:rPr lang="en-US" dirty="0"/>
                <a:t>File</a:t>
              </a:r>
            </a:p>
          </p:txBody>
        </p:sp>
      </p:grpSp>
      <p:sp>
        <p:nvSpPr>
          <p:cNvPr id="58" name="Right Arrow 57">
            <a:extLst>
              <a:ext uri="{FF2B5EF4-FFF2-40B4-BE49-F238E27FC236}">
                <a16:creationId xmlns:a16="http://schemas.microsoft.com/office/drawing/2014/main" id="{C8F840CC-6F96-BD40-8E3A-95DB5EC0AB91}"/>
              </a:ext>
            </a:extLst>
          </p:cNvPr>
          <p:cNvSpPr/>
          <p:nvPr/>
        </p:nvSpPr>
        <p:spPr>
          <a:xfrm>
            <a:off x="4618936" y="3013411"/>
            <a:ext cx="410264" cy="8121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Content Placeholder 4">
            <a:extLst>
              <a:ext uri="{FF2B5EF4-FFF2-40B4-BE49-F238E27FC236}">
                <a16:creationId xmlns:a16="http://schemas.microsoft.com/office/drawing/2014/main" id="{A85B1490-7ECB-A342-AE06-4B28E59F9933}"/>
              </a:ext>
            </a:extLst>
          </p:cNvPr>
          <p:cNvSpPr txBox="1">
            <a:spLocks/>
          </p:cNvSpPr>
          <p:nvPr/>
        </p:nvSpPr>
        <p:spPr>
          <a:xfrm>
            <a:off x="457200" y="5610136"/>
            <a:ext cx="4572000" cy="173838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10362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kern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10362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b="1" kern="1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61963" indent="-234950" algn="l" defTabSz="10362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40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3738" indent="-236538" algn="l" defTabSz="10362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−"/>
              <a:defRPr sz="2000" b="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0663" algn="l" defTabSz="10362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b="0" u="none" kern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9796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7941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86086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04230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Evaluate Traffic Models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03F753FE-1904-A247-A3CC-1B5ECB9FC0E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4324" y="5988021"/>
            <a:ext cx="1914938" cy="1395169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8116C3E7-4761-0442-A007-7BAFE44C5F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57459" y="6085960"/>
            <a:ext cx="1269439" cy="1159053"/>
          </a:xfrm>
          <a:prstGeom prst="rect">
            <a:avLst/>
          </a:prstGeom>
        </p:spPr>
      </p:pic>
      <p:sp>
        <p:nvSpPr>
          <p:cNvPr id="62" name="Right Arrow 61">
            <a:extLst>
              <a:ext uri="{FF2B5EF4-FFF2-40B4-BE49-F238E27FC236}">
                <a16:creationId xmlns:a16="http://schemas.microsoft.com/office/drawing/2014/main" id="{CF381F4C-8BD3-8542-BF68-240D67EA6268}"/>
              </a:ext>
            </a:extLst>
          </p:cNvPr>
          <p:cNvSpPr/>
          <p:nvPr/>
        </p:nvSpPr>
        <p:spPr>
          <a:xfrm flipH="1">
            <a:off x="4618936" y="6123374"/>
            <a:ext cx="410264" cy="8121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Curved Left Arrow 63">
            <a:extLst>
              <a:ext uri="{FF2B5EF4-FFF2-40B4-BE49-F238E27FC236}">
                <a16:creationId xmlns:a16="http://schemas.microsoft.com/office/drawing/2014/main" id="{6FA25015-0508-F04C-A200-3913A2364ACA}"/>
              </a:ext>
            </a:extLst>
          </p:cNvPr>
          <p:cNvSpPr/>
          <p:nvPr/>
        </p:nvSpPr>
        <p:spPr>
          <a:xfrm>
            <a:off x="9042566" y="3686178"/>
            <a:ext cx="892961" cy="2802653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8C7FA18-DE19-3E49-B4D3-7A4762DC91E1}"/>
              </a:ext>
            </a:extLst>
          </p:cNvPr>
          <p:cNvSpPr/>
          <p:nvPr/>
        </p:nvSpPr>
        <p:spPr>
          <a:xfrm>
            <a:off x="402909" y="2126860"/>
            <a:ext cx="3952232" cy="31159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0AE8D09-FC79-4E4F-978F-CE7238D290C2}"/>
              </a:ext>
            </a:extLst>
          </p:cNvPr>
          <p:cNvSpPr/>
          <p:nvPr/>
        </p:nvSpPr>
        <p:spPr>
          <a:xfrm>
            <a:off x="5177156" y="2064871"/>
            <a:ext cx="4182246" cy="31779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91851A7-7B5E-7E4E-BB52-56279FB030E5}"/>
              </a:ext>
            </a:extLst>
          </p:cNvPr>
          <p:cNvSpPr/>
          <p:nvPr/>
        </p:nvSpPr>
        <p:spPr>
          <a:xfrm>
            <a:off x="494323" y="5999948"/>
            <a:ext cx="3595840" cy="12981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63018F2-F1F2-3343-A4C5-64A156AA1B28}"/>
              </a:ext>
            </a:extLst>
          </p:cNvPr>
          <p:cNvSpPr/>
          <p:nvPr/>
        </p:nvSpPr>
        <p:spPr>
          <a:xfrm>
            <a:off x="5329877" y="6062194"/>
            <a:ext cx="3617451" cy="12358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1573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4D67A-9383-A14B-BEBF-7369F7870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66985-3E15-824F-A17B-362144046D1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026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1FDAD8-641F-E747-AD53-69C9B68871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Privacy-Preserving Dynamic Learning of Tor Network Traffic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21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290EC0-D307-9549-8871-B31EB1A5E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5C6B913-DBFD-304E-B68A-141600CC7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Generator and Models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E339395-908D-9446-8837-2DB972D26B9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57200" y="1763184"/>
            <a:ext cx="9121140" cy="5257800"/>
          </a:xfrm>
        </p:spPr>
        <p:txBody>
          <a:bodyPr/>
          <a:lstStyle/>
          <a:p>
            <a:r>
              <a:rPr lang="en-US" dirty="0"/>
              <a:t>Build traffic generator (</a:t>
            </a:r>
            <a:r>
              <a:rPr lang="en-US" dirty="0" err="1"/>
              <a:t>tgen</a:t>
            </a:r>
            <a:r>
              <a:rPr lang="en-US" dirty="0"/>
              <a:t>)</a:t>
            </a:r>
          </a:p>
          <a:p>
            <a:pPr marL="919163" lvl="2" indent="-457200"/>
            <a:r>
              <a:rPr lang="en-US" dirty="0"/>
              <a:t>Based on action-dependency graph</a:t>
            </a:r>
          </a:p>
          <a:p>
            <a:pPr marL="919163" lvl="2" indent="-457200"/>
            <a:r>
              <a:rPr lang="en-US" dirty="0"/>
              <a:t>Creates TCP connections and transfers data</a:t>
            </a:r>
          </a:p>
          <a:p>
            <a:pPr marL="919163" lvl="2" indent="-457200"/>
            <a:endParaRPr lang="en-US" dirty="0"/>
          </a:p>
          <a:p>
            <a:r>
              <a:rPr lang="en-US" dirty="0"/>
              <a:t>Create </a:t>
            </a:r>
            <a:r>
              <a:rPr lang="en-US" dirty="0" err="1"/>
              <a:t>tgen</a:t>
            </a:r>
            <a:r>
              <a:rPr lang="en-US" dirty="0"/>
              <a:t> model configs (dependency graphs)</a:t>
            </a:r>
          </a:p>
          <a:p>
            <a:pPr marL="919163" lvl="2" indent="-457200"/>
            <a:r>
              <a:rPr lang="en-US" dirty="0"/>
              <a:t>Single file model (standard)</a:t>
            </a:r>
          </a:p>
          <a:p>
            <a:pPr marL="919163" lvl="2" indent="-457200"/>
            <a:r>
              <a:rPr lang="en-US" dirty="0" err="1"/>
              <a:t>PrivCount</a:t>
            </a:r>
            <a:r>
              <a:rPr lang="en-US" dirty="0"/>
              <a:t> model (HMM results)</a:t>
            </a:r>
          </a:p>
          <a:p>
            <a:pPr marL="919163" lvl="2" indent="-457200"/>
            <a:r>
              <a:rPr lang="en-US" dirty="0"/>
              <a:t>Protocol model (HTTP archive, </a:t>
            </a:r>
            <a:r>
              <a:rPr lang="en-US" dirty="0" err="1"/>
              <a:t>BitTorrent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BAB4FDD-49FA-614D-A106-07D4795D7A3F}"/>
              </a:ext>
            </a:extLst>
          </p:cNvPr>
          <p:cNvGrpSpPr/>
          <p:nvPr/>
        </p:nvGrpSpPr>
        <p:grpSpPr>
          <a:xfrm>
            <a:off x="3275264" y="5672138"/>
            <a:ext cx="1239019" cy="1050211"/>
            <a:chOff x="6908800" y="3443351"/>
            <a:chExt cx="1171739" cy="993183"/>
          </a:xfrm>
        </p:grpSpPr>
        <p:pic>
          <p:nvPicPr>
            <p:cNvPr id="9" name="Picture 8" descr="python2-300px.png">
              <a:extLst>
                <a:ext uri="{FF2B5EF4-FFF2-40B4-BE49-F238E27FC236}">
                  <a16:creationId xmlns:a16="http://schemas.microsoft.com/office/drawing/2014/main" id="{E731A2E7-D9D3-D242-8CA5-5F83B5620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8800" y="3443351"/>
              <a:ext cx="795867" cy="785255"/>
            </a:xfrm>
            <a:prstGeom prst="rect">
              <a:avLst/>
            </a:prstGeom>
          </p:spPr>
        </p:pic>
        <p:pic>
          <p:nvPicPr>
            <p:cNvPr id="10" name="Picture 9" descr="privcount-bars-03.png">
              <a:extLst>
                <a:ext uri="{FF2B5EF4-FFF2-40B4-BE49-F238E27FC236}">
                  <a16:creationId xmlns:a16="http://schemas.microsoft.com/office/drawing/2014/main" id="{36CCD96A-3DED-A546-97BF-797A4E914B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47053" y="3505204"/>
              <a:ext cx="933486" cy="931330"/>
            </a:xfrm>
            <a:prstGeom prst="rect">
              <a:avLst/>
            </a:prstGeom>
          </p:spPr>
        </p:pic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98AD7811-3E08-DD4F-A851-A53DF7361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0704" y="5672138"/>
            <a:ext cx="2063634" cy="10318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B41EF9E-8D5B-8A41-9024-A0772F5751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648" y="5540535"/>
            <a:ext cx="1315351" cy="131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527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DBA29E1-D407-7A4A-A34E-300FBB9EA8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Privacy-Preserving Dynamic Learning of Tor Network Traffic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22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06C182-118E-D640-BD19-87729441D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9DD6C1-D6EB-564F-83F4-826D2D432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6AE36F-C321-E944-83D0-BEA0BD0EB17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Use Shadow (private Tor network)</a:t>
            </a:r>
          </a:p>
          <a:p>
            <a:pPr marL="919163" lvl="2" indent="-457200"/>
            <a:r>
              <a:rPr lang="en-US" dirty="0"/>
              <a:t>Created Internet latency model</a:t>
            </a:r>
          </a:p>
          <a:p>
            <a:pPr marL="919163" lvl="2" indent="-457200"/>
            <a:r>
              <a:rPr lang="en-US" dirty="0"/>
              <a:t>Used RIPE Atlas, ~5 million pings</a:t>
            </a:r>
          </a:p>
          <a:p>
            <a:pPr marL="919163" lvl="2" indent="-457200"/>
            <a:r>
              <a:rPr lang="en-US" dirty="0"/>
              <a:t>Est. latency between 1,813 cities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Run all 3 </a:t>
            </a:r>
            <a:r>
              <a:rPr lang="en-US" dirty="0" err="1"/>
              <a:t>tgen</a:t>
            </a:r>
            <a:r>
              <a:rPr lang="en-US" dirty="0"/>
              <a:t> models in Shadow</a:t>
            </a:r>
          </a:p>
          <a:p>
            <a:pPr marL="919163" lvl="2" indent="-457200"/>
            <a:r>
              <a:rPr lang="en-US" dirty="0"/>
              <a:t>Use our </a:t>
            </a:r>
            <a:r>
              <a:rPr lang="en-US" dirty="0" err="1"/>
              <a:t>PrivCount</a:t>
            </a:r>
            <a:r>
              <a:rPr lang="en-US" dirty="0"/>
              <a:t> version of Tor, record </a:t>
            </a:r>
            <a:r>
              <a:rPr lang="en-US" dirty="0" err="1"/>
              <a:t>PrivCount</a:t>
            </a:r>
            <a:r>
              <a:rPr lang="en-US" dirty="0"/>
              <a:t> events</a:t>
            </a:r>
          </a:p>
          <a:p>
            <a:pPr marL="919163" lvl="2" indent="-457200"/>
            <a:r>
              <a:rPr lang="en-US" dirty="0"/>
              <a:t>Run event traces through local </a:t>
            </a:r>
            <a:r>
              <a:rPr lang="en-US" dirty="0" err="1"/>
              <a:t>PrivCount</a:t>
            </a:r>
            <a:r>
              <a:rPr lang="en-US" dirty="0"/>
              <a:t> deployment</a:t>
            </a:r>
          </a:p>
          <a:p>
            <a:pPr marL="919163" lvl="2" indent="-457200"/>
            <a:r>
              <a:rPr lang="en-US" dirty="0"/>
              <a:t>Compare to previously collected “ground truth”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BE83E4-FDE4-0E41-B8A8-5C1AACB81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23" y="5571126"/>
            <a:ext cx="2710930" cy="19751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9B8F0E-0945-6D42-9767-BAB983A83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3498" y="5832149"/>
            <a:ext cx="1643181" cy="16431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D5B62E-91EC-BF4D-B02C-77823482D3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9626" y="5715609"/>
            <a:ext cx="3190228" cy="161387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A80E08F-CBCB-4F47-BC38-C27FF3AA5EF3}"/>
              </a:ext>
            </a:extLst>
          </p:cNvPr>
          <p:cNvCxnSpPr>
            <a:cxnSpLocks/>
          </p:cNvCxnSpPr>
          <p:nvPr/>
        </p:nvCxnSpPr>
        <p:spPr>
          <a:xfrm>
            <a:off x="3070847" y="6623395"/>
            <a:ext cx="57407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1B1861B-95AD-AB4F-8089-EA4EC7B271CB}"/>
              </a:ext>
            </a:extLst>
          </p:cNvPr>
          <p:cNvCxnSpPr>
            <a:cxnSpLocks/>
          </p:cNvCxnSpPr>
          <p:nvPr/>
        </p:nvCxnSpPr>
        <p:spPr>
          <a:xfrm>
            <a:off x="5426672" y="6623395"/>
            <a:ext cx="574075" cy="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A6C33101-B680-814A-BF07-924CA21940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7884" y="1443014"/>
            <a:ext cx="3914780" cy="227637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71ECE92-9FD8-EF4B-A534-930527762E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5201" y="3196465"/>
            <a:ext cx="522922" cy="522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1186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F01B24-C27B-D04A-9000-E5EEFBB44E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Privacy-Preserving Dynamic Learning of Tor Network Traffic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23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2F90C6-92F4-4F4A-8D34-9A7E0306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F3CAD9-6B5B-8F4E-B467-8457E6B9B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 Results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F0384EE-F74D-4041-B5DA-C5D18A6E752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57200" y="1763184"/>
            <a:ext cx="9121140" cy="5257800"/>
          </a:xfrm>
        </p:spPr>
        <p:txBody>
          <a:bodyPr/>
          <a:lstStyle/>
          <a:p>
            <a:r>
              <a:rPr lang="en-US" dirty="0"/>
              <a:t>Compared </a:t>
            </a:r>
            <a:r>
              <a:rPr lang="en-US" dirty="0" err="1"/>
              <a:t>PrivCount</a:t>
            </a:r>
            <a:r>
              <a:rPr lang="en-US" dirty="0"/>
              <a:t> stats across models and public Tor</a:t>
            </a:r>
          </a:p>
          <a:p>
            <a:pPr marL="919163" lvl="2" indent="-457200"/>
            <a:r>
              <a:rPr lang="en-US" dirty="0"/>
              <a:t>Used earth mover’s distance as a metric, cumulative dist.: Single: 703%, Protocol: 1001%, </a:t>
            </a:r>
            <a:r>
              <a:rPr lang="en-US" dirty="0" err="1"/>
              <a:t>PrivCount</a:t>
            </a:r>
            <a:r>
              <a:rPr lang="en-US" dirty="0"/>
              <a:t>: 408%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A49F37-96CC-844C-B592-85753081F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899" y="3086101"/>
            <a:ext cx="6817027" cy="426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3093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15905A-BEB2-2147-8098-C78C08F09E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Privacy-Preserving Dynamic Learning of Tor Network Traffic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24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33004A-C471-DC45-BD12-46634C450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1B8F6B6-945F-F146-B827-197FC1986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Talk Summary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F8A29A-3B1D-A445-B34F-6FE915D71D3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Contributions</a:t>
            </a:r>
          </a:p>
          <a:p>
            <a:pPr marL="919163" lvl="2" indent="-457200"/>
            <a:r>
              <a:rPr lang="en-US" dirty="0"/>
              <a:t>Safely measure Tor, learn Tor traffic using HMMs, </a:t>
            </a:r>
            <a:br>
              <a:rPr lang="en-US" dirty="0"/>
            </a:br>
            <a:r>
              <a:rPr lang="en-US" dirty="0"/>
              <a:t>build traffic models, evaluate traffic models in Shadow</a:t>
            </a:r>
          </a:p>
          <a:p>
            <a:pPr marL="919163" lvl="2" indent="-457200"/>
            <a:r>
              <a:rPr lang="en-US" dirty="0"/>
              <a:t>All code merged into </a:t>
            </a:r>
            <a:r>
              <a:rPr lang="en-US" dirty="0" err="1"/>
              <a:t>PrivCount</a:t>
            </a:r>
            <a:r>
              <a:rPr lang="en-US" dirty="0"/>
              <a:t> and Shadow</a:t>
            </a:r>
          </a:p>
          <a:p>
            <a:pPr marL="919163" lvl="2" indent="-457200"/>
            <a:r>
              <a:rPr lang="en-US" dirty="0"/>
              <a:t>Data, code, and details at </a:t>
            </a:r>
            <a:r>
              <a:rPr lang="en-US" dirty="0">
                <a:hlinkClick r:id="rId2"/>
              </a:rPr>
              <a:t>https://tmodel-ccs2018.github.io </a:t>
            </a:r>
            <a:endParaRPr lang="en-US" dirty="0"/>
          </a:p>
          <a:p>
            <a:r>
              <a:rPr lang="en-US" dirty="0"/>
              <a:t>Extensions and future work</a:t>
            </a:r>
          </a:p>
          <a:p>
            <a:pPr marL="919163" lvl="2" indent="-457200"/>
            <a:r>
              <a:rPr lang="en-US" dirty="0"/>
              <a:t>Measure traffic models over longer timescales</a:t>
            </a:r>
          </a:p>
          <a:p>
            <a:pPr marL="919163" lvl="2" indent="-457200"/>
            <a:r>
              <a:rPr lang="en-US" dirty="0"/>
              <a:t>Create and measure a circuit creation model</a:t>
            </a:r>
          </a:p>
          <a:p>
            <a:pPr marL="919163" lvl="2" indent="-457200"/>
            <a:r>
              <a:rPr lang="en-US" dirty="0"/>
              <a:t>Further explore effect of traffic fidelity on research results</a:t>
            </a:r>
          </a:p>
          <a:p>
            <a:r>
              <a:rPr lang="en-US" dirty="0"/>
              <a:t>Contact</a:t>
            </a:r>
          </a:p>
          <a:p>
            <a:pPr marL="919163" lvl="2" indent="-457200"/>
            <a:r>
              <a:rPr lang="en-US" dirty="0">
                <a:hlinkClick r:id="rId3"/>
              </a:rPr>
              <a:t>rob.g.jansen@nrl.navy.mil</a:t>
            </a:r>
            <a:r>
              <a:rPr lang="en-US" dirty="0"/>
              <a:t>, </a:t>
            </a:r>
            <a:r>
              <a:rPr lang="en-US" dirty="0" err="1"/>
              <a:t>robgjansen.com</a:t>
            </a:r>
            <a:r>
              <a:rPr lang="en-US" dirty="0"/>
              <a:t>, @</a:t>
            </a:r>
            <a:r>
              <a:rPr lang="en-US" dirty="0" err="1"/>
              <a:t>robgjansen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0981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29522549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92763D-A672-A845-92AE-CF85E76FB4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Privacy-Preserving Dynamic Learning of Tor Network Traffic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26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2679A2-A9F0-7041-B132-6A0E34271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6998D1-6B84-504D-8B45-67B7F3D7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HMM Process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07EFA6D-B938-A041-BD34-9B237D6FCDBB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203974" y="2228850"/>
            <a:ext cx="9695336" cy="4357688"/>
          </a:xfrm>
        </p:spPr>
      </p:pic>
    </p:spTree>
    <p:extLst>
      <p:ext uri="{BB962C8B-B14F-4D97-AF65-F5344CB8AC3E}">
        <p14:creationId xmlns:p14="http://schemas.microsoft.com/office/powerpoint/2010/main" val="26068399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6D79A5-565C-0F47-8EB7-2E59CB85F8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Privacy-Preserving Dynamic Learning of Tor Network Traffic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27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404DA1-9F2A-374B-AFF8-8307ED1A7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3C6AE7-4494-9F47-9905-0E7D30880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Action Bounds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DC5BB70-7FB1-B544-8BBC-C6E4609D6D1E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638526" y="1763713"/>
            <a:ext cx="8759122" cy="5257800"/>
          </a:xfrm>
        </p:spPr>
      </p:pic>
    </p:spTree>
    <p:extLst>
      <p:ext uri="{BB962C8B-B14F-4D97-AF65-F5344CB8AC3E}">
        <p14:creationId xmlns:p14="http://schemas.microsoft.com/office/powerpoint/2010/main" val="36517244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994A6C-AEEE-3D47-B3DB-8DC5EF3B32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Privacy-Preserving Dynamic Learning of Tor Network Traffic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28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CDED33-62DE-3443-BFE2-F3E98257A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A431E0-2E12-2248-A76E-52E9275B2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Overhead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ED6A9DB-6B44-0246-A63E-00796D74E1EE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1185863" y="1997472"/>
            <a:ext cx="7251064" cy="4531915"/>
          </a:xfrm>
        </p:spPr>
      </p:pic>
    </p:spTree>
    <p:extLst>
      <p:ext uri="{BB962C8B-B14F-4D97-AF65-F5344CB8AC3E}">
        <p14:creationId xmlns:p14="http://schemas.microsoft.com/office/powerpoint/2010/main" val="3732482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943DD-8659-A44D-94B8-BE260A27F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7371E-6300-C64F-970F-FD1B346D37F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756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46EDE5-B316-5B4A-988C-5BDF57EABE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Privacy-Preserving Dynamic Learning of Tor Network Traffic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4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E567BA-6AD0-5E48-B034-428D6CB8C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EDD0866-CDBE-5A43-BF80-271E2E3EA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Tor is Popular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98C5353-1AAC-C64B-8AAA-9847E14CC79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57174" y="4501604"/>
            <a:ext cx="9321165" cy="2519379"/>
          </a:xfrm>
        </p:spPr>
        <p:txBody>
          <a:bodyPr/>
          <a:lstStyle/>
          <a:p>
            <a:r>
              <a:rPr lang="en-US" dirty="0"/>
              <a:t>The most popular deployed anonymous comm. system</a:t>
            </a:r>
          </a:p>
          <a:p>
            <a:pPr marL="919163" lvl="2" indent="-457200"/>
            <a:r>
              <a:rPr lang="en-US" dirty="0"/>
              <a:t>~2</a:t>
            </a:r>
            <a:r>
              <a:rPr lang="en-US" baseline="30000" dirty="0"/>
              <a:t>*</a:t>
            </a:r>
            <a:r>
              <a:rPr lang="en-US" dirty="0"/>
              <a:t>-8</a:t>
            </a:r>
            <a:r>
              <a:rPr lang="en-US" baseline="30000" dirty="0"/>
              <a:t>**</a:t>
            </a:r>
            <a:r>
              <a:rPr lang="en-US" dirty="0"/>
              <a:t> million daily users</a:t>
            </a:r>
            <a:endParaRPr lang="en-US" baseline="30000" dirty="0"/>
          </a:p>
          <a:p>
            <a:pPr marL="919163" lvl="2" indent="-457200"/>
            <a:r>
              <a:rPr lang="en-US" dirty="0"/>
              <a:t>~6,400 volunteer relays</a:t>
            </a:r>
            <a:r>
              <a:rPr lang="en-US" baseline="30000" dirty="0"/>
              <a:t>*</a:t>
            </a:r>
            <a:endParaRPr lang="en-US" dirty="0"/>
          </a:p>
          <a:p>
            <a:pPr marL="919163" lvl="2" indent="-457200"/>
            <a:r>
              <a:rPr lang="en-US" dirty="0"/>
              <a:t>Transferring ~125 Gbit/s</a:t>
            </a:r>
            <a:r>
              <a:rPr lang="en-US" baseline="30000" dirty="0"/>
              <a:t>*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769169B-917B-0745-878C-18669DCE476E}"/>
              </a:ext>
            </a:extLst>
          </p:cNvPr>
          <p:cNvGrpSpPr/>
          <p:nvPr/>
        </p:nvGrpSpPr>
        <p:grpSpPr>
          <a:xfrm>
            <a:off x="457200" y="1370546"/>
            <a:ext cx="9121140" cy="2925907"/>
            <a:chOff x="338960" y="1341971"/>
            <a:chExt cx="8943219" cy="2925907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70302EE-62AC-8947-9740-2376DCE061A7}"/>
                </a:ext>
              </a:extLst>
            </p:cNvPr>
            <p:cNvCxnSpPr/>
            <p:nvPr/>
          </p:nvCxnSpPr>
          <p:spPr>
            <a:xfrm flipV="1">
              <a:off x="2515774" y="3231132"/>
              <a:ext cx="1037323" cy="77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E540B37-63A3-2C43-8ADA-8B8346581DE7}"/>
                </a:ext>
              </a:extLst>
            </p:cNvPr>
            <p:cNvCxnSpPr/>
            <p:nvPr/>
          </p:nvCxnSpPr>
          <p:spPr>
            <a:xfrm flipV="1">
              <a:off x="2001298" y="3038229"/>
              <a:ext cx="1535722" cy="3989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FCC7666-4463-A146-A020-460CD02EC19C}"/>
                </a:ext>
              </a:extLst>
            </p:cNvPr>
            <p:cNvCxnSpPr/>
            <p:nvPr/>
          </p:nvCxnSpPr>
          <p:spPr>
            <a:xfrm flipV="1">
              <a:off x="2524147" y="3424036"/>
              <a:ext cx="1527348" cy="61088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2E66DCF-3D27-3348-AE06-4563DA5992E3}"/>
                </a:ext>
              </a:extLst>
            </p:cNvPr>
            <p:cNvCxnSpPr/>
            <p:nvPr/>
          </p:nvCxnSpPr>
          <p:spPr>
            <a:xfrm>
              <a:off x="2274613" y="2145757"/>
              <a:ext cx="1503567" cy="281611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4A28682-A572-7242-A724-C851FFA990B4}"/>
                </a:ext>
              </a:extLst>
            </p:cNvPr>
            <p:cNvCxnSpPr/>
            <p:nvPr/>
          </p:nvCxnSpPr>
          <p:spPr>
            <a:xfrm flipV="1">
              <a:off x="1985220" y="3295433"/>
              <a:ext cx="1503568" cy="71505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623B947-91B9-1340-8FDC-EB48C1C14FAE}"/>
                </a:ext>
              </a:extLst>
            </p:cNvPr>
            <p:cNvCxnSpPr/>
            <p:nvPr/>
          </p:nvCxnSpPr>
          <p:spPr>
            <a:xfrm>
              <a:off x="1422513" y="1968929"/>
              <a:ext cx="2098429" cy="63526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98C6D3F-08A8-0448-BBF4-75AFA0F528D4}"/>
                </a:ext>
              </a:extLst>
            </p:cNvPr>
            <p:cNvCxnSpPr/>
            <p:nvPr/>
          </p:nvCxnSpPr>
          <p:spPr>
            <a:xfrm>
              <a:off x="1245662" y="2483338"/>
              <a:ext cx="2275280" cy="20123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94A1496-C067-7649-9F7C-F3A8C94008D3}"/>
                </a:ext>
              </a:extLst>
            </p:cNvPr>
            <p:cNvCxnSpPr/>
            <p:nvPr/>
          </p:nvCxnSpPr>
          <p:spPr>
            <a:xfrm flipV="1">
              <a:off x="1213507" y="3231132"/>
              <a:ext cx="2082352" cy="73113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270674F-1DB1-384B-B0CC-1CCACC6D4E27}"/>
                </a:ext>
              </a:extLst>
            </p:cNvPr>
            <p:cNvCxnSpPr/>
            <p:nvPr/>
          </p:nvCxnSpPr>
          <p:spPr>
            <a:xfrm flipV="1">
              <a:off x="1374280" y="3166831"/>
              <a:ext cx="2194895" cy="16849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DA8487D-19AD-644D-AEFA-8791557D8652}"/>
                </a:ext>
              </a:extLst>
            </p:cNvPr>
            <p:cNvCxnSpPr/>
            <p:nvPr/>
          </p:nvCxnSpPr>
          <p:spPr>
            <a:xfrm>
              <a:off x="795495" y="2017154"/>
              <a:ext cx="2789757" cy="74779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81A5485-80CC-8C4B-B761-7F52BDABBE99}"/>
                </a:ext>
              </a:extLst>
            </p:cNvPr>
            <p:cNvCxnSpPr/>
            <p:nvPr/>
          </p:nvCxnSpPr>
          <p:spPr>
            <a:xfrm flipV="1">
              <a:off x="731186" y="2941777"/>
              <a:ext cx="2693292" cy="28102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C81CE57-3EA4-E043-B3D5-98D387AA2972}"/>
                </a:ext>
              </a:extLst>
            </p:cNvPr>
            <p:cNvCxnSpPr/>
            <p:nvPr/>
          </p:nvCxnSpPr>
          <p:spPr>
            <a:xfrm flipV="1">
              <a:off x="538258" y="3311509"/>
              <a:ext cx="3256000" cy="55430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9ED3398-00B0-5E47-A212-3A22225BBD7F}"/>
                </a:ext>
              </a:extLst>
            </p:cNvPr>
            <p:cNvCxnSpPr/>
            <p:nvPr/>
          </p:nvCxnSpPr>
          <p:spPr>
            <a:xfrm>
              <a:off x="522181" y="2563714"/>
              <a:ext cx="3111303" cy="26553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F064208-0EBB-7F41-B9CD-F34593E0E9EA}"/>
                </a:ext>
              </a:extLst>
            </p:cNvPr>
            <p:cNvCxnSpPr/>
            <p:nvPr/>
          </p:nvCxnSpPr>
          <p:spPr>
            <a:xfrm>
              <a:off x="5627077" y="3118605"/>
              <a:ext cx="1181351" cy="26492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C128CB7-4824-3443-BDC5-4BC553CA1E5B}"/>
                </a:ext>
              </a:extLst>
            </p:cNvPr>
            <p:cNvCxnSpPr/>
            <p:nvPr/>
          </p:nvCxnSpPr>
          <p:spPr>
            <a:xfrm flipV="1">
              <a:off x="5836083" y="1751576"/>
              <a:ext cx="1140822" cy="54719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92283FB-D802-4440-8124-E3D75BDE05D8}"/>
                </a:ext>
              </a:extLst>
            </p:cNvPr>
            <p:cNvCxnSpPr/>
            <p:nvPr/>
          </p:nvCxnSpPr>
          <p:spPr>
            <a:xfrm flipV="1">
              <a:off x="5980779" y="2731302"/>
              <a:ext cx="1505577" cy="3364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F79D13C-1722-FA47-80EC-988C9F61FBD6}"/>
                </a:ext>
              </a:extLst>
            </p:cNvPr>
            <p:cNvCxnSpPr/>
            <p:nvPr/>
          </p:nvCxnSpPr>
          <p:spPr>
            <a:xfrm>
              <a:off x="5627077" y="3343659"/>
              <a:ext cx="1912535" cy="65845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036772A-A4FB-D444-BA0B-7C75684969EE}"/>
                </a:ext>
              </a:extLst>
            </p:cNvPr>
            <p:cNvCxnSpPr/>
            <p:nvPr/>
          </p:nvCxnSpPr>
          <p:spPr>
            <a:xfrm flipV="1">
              <a:off x="5996856" y="1848028"/>
              <a:ext cx="1799995" cy="627566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47C61B7-577E-2246-891A-9044C2C05CF8}"/>
                </a:ext>
              </a:extLst>
            </p:cNvPr>
            <p:cNvCxnSpPr/>
            <p:nvPr/>
          </p:nvCxnSpPr>
          <p:spPr>
            <a:xfrm flipV="1">
              <a:off x="5996856" y="2121308"/>
              <a:ext cx="2555630" cy="53111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6EEF351-5C5B-0A42-8AAF-CA294EE2E06B}"/>
                </a:ext>
              </a:extLst>
            </p:cNvPr>
            <p:cNvCxnSpPr/>
            <p:nvPr/>
          </p:nvCxnSpPr>
          <p:spPr>
            <a:xfrm flipV="1">
              <a:off x="6045088" y="2941148"/>
              <a:ext cx="2089386" cy="1670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FA2714B-C6AC-1540-8F5C-09D3C54416F8}"/>
                </a:ext>
              </a:extLst>
            </p:cNvPr>
            <p:cNvCxnSpPr/>
            <p:nvPr/>
          </p:nvCxnSpPr>
          <p:spPr>
            <a:xfrm>
              <a:off x="5739618" y="2957852"/>
              <a:ext cx="2957564" cy="67453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F7F1D28-20AD-004E-BB62-65D8835EF820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6434147" y="1382474"/>
              <a:ext cx="950903" cy="788429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F18F3643-60F5-9845-8AEB-A4CCFDA9BDB5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572417" y="1542040"/>
              <a:ext cx="440457" cy="671984"/>
            </a:xfrm>
            <a:prstGeom prst="rect">
              <a:avLst/>
            </a:prstGeom>
          </p:spPr>
        </p:pic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A865744-A190-6943-BB81-D1FE745E4969}"/>
                </a:ext>
              </a:extLst>
            </p:cNvPr>
            <p:cNvGrpSpPr/>
            <p:nvPr/>
          </p:nvGrpSpPr>
          <p:grpSpPr>
            <a:xfrm>
              <a:off x="2990534" y="1754910"/>
              <a:ext cx="3265714" cy="2195242"/>
              <a:chOff x="3312081" y="3282035"/>
              <a:chExt cx="3265714" cy="2195242"/>
            </a:xfrm>
          </p:grpSpPr>
          <p:sp>
            <p:nvSpPr>
              <p:cNvPr id="50" name="Cloud 49">
                <a:extLst>
                  <a:ext uri="{FF2B5EF4-FFF2-40B4-BE49-F238E27FC236}">
                    <a16:creationId xmlns:a16="http://schemas.microsoft.com/office/drawing/2014/main" id="{39A36DF6-40BB-FB47-95FA-064EAC3A7892}"/>
                  </a:ext>
                </a:extLst>
              </p:cNvPr>
              <p:cNvSpPr/>
              <p:nvPr/>
            </p:nvSpPr>
            <p:spPr>
              <a:xfrm>
                <a:off x="3312081" y="3282035"/>
                <a:ext cx="3265714" cy="2195242"/>
              </a:xfrm>
              <a:prstGeom prst="cloud">
                <a:avLst/>
              </a:prstGeom>
              <a:gradFill>
                <a:gsLst>
                  <a:gs pos="0">
                    <a:schemeClr val="bg1">
                      <a:lumMod val="50000"/>
                    </a:schemeClr>
                  </a:gs>
                  <a:gs pos="100000">
                    <a:schemeClr val="bg1"/>
                  </a:gs>
                </a:gsLst>
              </a:gradFill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1" name="Picture 50" descr="Tor_project_logo_hq.png">
                <a:extLst>
                  <a:ext uri="{FF2B5EF4-FFF2-40B4-BE49-F238E27FC236}">
                    <a16:creationId xmlns:a16="http://schemas.microsoft.com/office/drawing/2014/main" id="{6A388B43-4525-1F46-930C-C7C3C2FA00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99731" y="3857625"/>
                <a:ext cx="1384054" cy="877930"/>
              </a:xfrm>
              <a:prstGeom prst="rect">
                <a:avLst/>
              </a:prstGeom>
            </p:spPr>
          </p:pic>
        </p:grp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0BE3485A-BAF9-1744-87EE-B325B62957F0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338960" y="2032021"/>
              <a:ext cx="440457" cy="671984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6B8D4266-D82B-6440-A827-74EFA68E18EC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182687" y="1493184"/>
              <a:ext cx="440457" cy="671984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C126899F-EF96-9949-871B-61C26B714878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029617" y="1999240"/>
              <a:ext cx="440457" cy="671984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C2858783-4C92-BF41-A3AE-DD1A5C10559F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362072" y="3389437"/>
              <a:ext cx="440457" cy="671984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684E4040-E29A-7340-97B7-FE259246FEBA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554330" y="2729720"/>
              <a:ext cx="440457" cy="671984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7796A2AD-5E0B-C842-953D-2F87C921E266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172974" y="2817818"/>
              <a:ext cx="440457" cy="671984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A47528C0-15CB-984D-AD56-E5E72D567D72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743385" y="3548929"/>
              <a:ext cx="440457" cy="671984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B27165AA-AAA6-6342-8510-0A47A0B85878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783244" y="2640361"/>
              <a:ext cx="440457" cy="671984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8FF97A95-8846-0141-BC5D-0C5300C98EA8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016030" y="1603190"/>
              <a:ext cx="440457" cy="671984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CB88A3E1-FFF7-2A40-9E75-E5A268F4D123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361359" y="2736181"/>
              <a:ext cx="440457" cy="671984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87E56892-0EAA-F04D-B83E-4E05809E4B03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2320830" y="3595894"/>
              <a:ext cx="440457" cy="671984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773FC100-101E-5A44-9E61-781BF2127C90}"/>
                </a:ext>
              </a:extLst>
            </p:cNvPr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961957" y="3507165"/>
              <a:ext cx="440457" cy="671984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A27D0B5C-E409-9349-877D-BB55D6AAED0B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7454726" y="1341971"/>
              <a:ext cx="950903" cy="788429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B190B0CF-EB75-2E4C-97F4-8CA3C9E498F6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6956327" y="2274337"/>
              <a:ext cx="950903" cy="788429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8BBE16A5-C8A9-3248-8A61-3C8725F68507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8218735" y="1768281"/>
              <a:ext cx="950903" cy="788429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86E7A84E-695A-464D-A6DF-021567CF7C50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6546689" y="2941777"/>
              <a:ext cx="950903" cy="788429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8AB1B4CB-9DC5-5345-8357-8A1AD49BF500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7286248" y="3424035"/>
              <a:ext cx="950903" cy="788429"/>
            </a:xfrm>
            <a:prstGeom prst="rect">
              <a:avLst/>
            </a:prstGeom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99A7D3DC-4F0C-4948-92E2-069B7A41F47B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7784646" y="2411292"/>
              <a:ext cx="950903" cy="788429"/>
            </a:xfrm>
            <a:prstGeom prst="rect">
              <a:avLst/>
            </a:prstGeom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7B708667-5C9D-6D4E-93F7-C15ACFADE859}"/>
                </a:ext>
              </a:extLst>
            </p:cNvPr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8331276" y="3263282"/>
              <a:ext cx="950903" cy="788429"/>
            </a:xfrm>
            <a:prstGeom prst="rect">
              <a:avLst/>
            </a:prstGeom>
          </p:spPr>
        </p:pic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0818FDB7-1C66-334F-A8F3-F9AB783F62E6}"/>
              </a:ext>
            </a:extLst>
          </p:cNvPr>
          <p:cNvSpPr txBox="1"/>
          <p:nvPr/>
        </p:nvSpPr>
        <p:spPr>
          <a:xfrm>
            <a:off x="1301343" y="6930092"/>
            <a:ext cx="1988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30000" dirty="0"/>
              <a:t>*</a:t>
            </a:r>
            <a:r>
              <a:rPr lang="en-US" dirty="0"/>
              <a:t>as of 2018-10-14</a:t>
            </a:r>
          </a:p>
        </p:txBody>
      </p:sp>
      <p:sp>
        <p:nvSpPr>
          <p:cNvPr id="53" name="Content Placeholder 4">
            <a:extLst>
              <a:ext uri="{FF2B5EF4-FFF2-40B4-BE49-F238E27FC236}">
                <a16:creationId xmlns:a16="http://schemas.microsoft.com/office/drawing/2014/main" id="{DA1736DC-7C3A-2F46-A9E5-437187DC89BF}"/>
              </a:ext>
            </a:extLst>
          </p:cNvPr>
          <p:cNvSpPr txBox="1">
            <a:spLocks/>
          </p:cNvSpPr>
          <p:nvPr/>
        </p:nvSpPr>
        <p:spPr>
          <a:xfrm>
            <a:off x="4450528" y="5012306"/>
            <a:ext cx="4389834" cy="142028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10362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kern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10362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b="1" kern="1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61963" indent="-234950" algn="l" defTabSz="10362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40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3738" indent="-236538" algn="l" defTabSz="10362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−"/>
              <a:defRPr sz="2000" b="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400" indent="-220663" algn="l" defTabSz="103629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b="0" u="none" kern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9796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7941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86086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04230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9163" lvl="2" indent="-457200"/>
            <a:r>
              <a:rPr lang="en-US" dirty="0"/>
              <a:t>Onion service adoption: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1D48EA1B-B10E-934C-B71C-A9ACEB388F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5686" y="5466717"/>
            <a:ext cx="4350164" cy="628466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1B0F8340-D918-0541-A04A-FE149D6149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9388" y="6133498"/>
            <a:ext cx="2346645" cy="592969"/>
          </a:xfrm>
          <a:prstGeom prst="rect">
            <a:avLst/>
          </a:prstGeom>
        </p:spPr>
      </p:pic>
      <p:pic>
        <p:nvPicPr>
          <p:cNvPr id="59" name="Graphic 58">
            <a:extLst>
              <a:ext uri="{FF2B5EF4-FFF2-40B4-BE49-F238E27FC236}">
                <a16:creationId xmlns:a16="http://schemas.microsoft.com/office/drawing/2014/main" id="{23009C6B-4000-D647-9DB3-54C66605FA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66849" y="6195199"/>
            <a:ext cx="2736729" cy="1013603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19D3CDD0-46CD-C64B-9855-38C85CE06F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65686" y="6062138"/>
            <a:ext cx="883352" cy="1166997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D50284FC-5100-F84D-B7FC-58A8DA24FF24}"/>
              </a:ext>
            </a:extLst>
          </p:cNvPr>
          <p:cNvGrpSpPr/>
          <p:nvPr/>
        </p:nvGrpSpPr>
        <p:grpSpPr>
          <a:xfrm>
            <a:off x="818512" y="6298741"/>
            <a:ext cx="3274437" cy="696879"/>
            <a:chOff x="2232667" y="1268386"/>
            <a:chExt cx="5510194" cy="1172703"/>
          </a:xfrm>
        </p:grpSpPr>
        <p:pic>
          <p:nvPicPr>
            <p:cNvPr id="60" name="Picture 59" descr="metrics-logo.png">
              <a:extLst>
                <a:ext uri="{FF2B5EF4-FFF2-40B4-BE49-F238E27FC236}">
                  <a16:creationId xmlns:a16="http://schemas.microsoft.com/office/drawing/2014/main" id="{CDD800C7-9C19-8C43-A94A-29A2C75D9A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2667" y="1268386"/>
              <a:ext cx="897118" cy="1172703"/>
            </a:xfrm>
            <a:prstGeom prst="rect">
              <a:avLst/>
            </a:prstGeom>
          </p:spPr>
        </p:pic>
        <p:pic>
          <p:nvPicPr>
            <p:cNvPr id="62" name="Picture 61" descr="metrics-wordmark.png">
              <a:extLst>
                <a:ext uri="{FF2B5EF4-FFF2-40B4-BE49-F238E27FC236}">
                  <a16:creationId xmlns:a16="http://schemas.microsoft.com/office/drawing/2014/main" id="{2D519881-15D7-A949-A000-0550D087D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6002" y="1274410"/>
              <a:ext cx="4636859" cy="603758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BDEEEF1-F8BA-5240-AC1F-2CBBCD7164AF}"/>
                </a:ext>
              </a:extLst>
            </p:cNvPr>
            <p:cNvSpPr txBox="1"/>
            <p:nvPr/>
          </p:nvSpPr>
          <p:spPr>
            <a:xfrm>
              <a:off x="3045289" y="1849475"/>
              <a:ext cx="3045388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https://</a:t>
              </a:r>
              <a:r>
                <a:rPr lang="en-US" dirty="0" err="1"/>
                <a:t>metrics.torproject.org</a:t>
              </a:r>
              <a:endParaRPr lang="en-US" dirty="0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0B9EDDA8-204C-E640-A1E1-0F94F38811B4}"/>
              </a:ext>
            </a:extLst>
          </p:cNvPr>
          <p:cNvSpPr txBox="1"/>
          <p:nvPr/>
        </p:nvSpPr>
        <p:spPr>
          <a:xfrm>
            <a:off x="3209716" y="6940792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aseline="30000" dirty="0"/>
              <a:t>**</a:t>
            </a:r>
            <a:r>
              <a:rPr lang="en-US" dirty="0"/>
              <a:t>IMC’18</a:t>
            </a:r>
          </a:p>
        </p:txBody>
      </p:sp>
    </p:spTree>
    <p:extLst>
      <p:ext uri="{BB962C8B-B14F-4D97-AF65-F5344CB8AC3E}">
        <p14:creationId xmlns:p14="http://schemas.microsoft.com/office/powerpoint/2010/main" val="3912537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42C31A7-C8CD-0C45-B900-B4E6E297768D}"/>
              </a:ext>
            </a:extLst>
          </p:cNvPr>
          <p:cNvCxnSpPr/>
          <p:nvPr/>
        </p:nvCxnSpPr>
        <p:spPr>
          <a:xfrm>
            <a:off x="6834753" y="4839950"/>
            <a:ext cx="1673816" cy="89971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D9CC1829-7558-0B4C-BD2A-C188131FCDE6}"/>
              </a:ext>
            </a:extLst>
          </p:cNvPr>
          <p:cNvCxnSpPr>
            <a:cxnSpLocks/>
          </p:cNvCxnSpPr>
          <p:nvPr/>
        </p:nvCxnSpPr>
        <p:spPr>
          <a:xfrm flipV="1">
            <a:off x="4973239" y="4932155"/>
            <a:ext cx="1353164" cy="241920"/>
          </a:xfrm>
          <a:prstGeom prst="line">
            <a:avLst/>
          </a:prstGeom>
          <a:ln w="635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9005C4E-1F85-DB4C-ABE6-6FF36F369545}"/>
              </a:ext>
            </a:extLst>
          </p:cNvPr>
          <p:cNvCxnSpPr>
            <a:cxnSpLocks/>
          </p:cNvCxnSpPr>
          <p:nvPr/>
        </p:nvCxnSpPr>
        <p:spPr>
          <a:xfrm flipV="1">
            <a:off x="4846779" y="4827868"/>
            <a:ext cx="1960724" cy="36928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ABBE5B3-51A8-7044-90D8-AEDF3C92026A}"/>
              </a:ext>
            </a:extLst>
          </p:cNvPr>
          <p:cNvGrpSpPr/>
          <p:nvPr/>
        </p:nvGrpSpPr>
        <p:grpSpPr>
          <a:xfrm>
            <a:off x="3382076" y="5160356"/>
            <a:ext cx="1306713" cy="1002780"/>
            <a:chOff x="3382076" y="5303236"/>
            <a:chExt cx="1306713" cy="1002780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E33F8294-31EC-5A43-886F-0F6F6A706E23}"/>
                </a:ext>
              </a:extLst>
            </p:cNvPr>
            <p:cNvCxnSpPr>
              <a:cxnSpLocks/>
              <a:stCxn id="68" idx="0"/>
            </p:cNvCxnSpPr>
            <p:nvPr/>
          </p:nvCxnSpPr>
          <p:spPr>
            <a:xfrm flipV="1">
              <a:off x="3382076" y="5303236"/>
              <a:ext cx="1306713" cy="1002780"/>
            </a:xfrm>
            <a:prstGeom prst="line">
              <a:avLst/>
            </a:prstGeom>
            <a:ln w="190500">
              <a:solidFill>
                <a:schemeClr val="accent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225F29E7-3B5E-5144-8E4D-9088993CC36B}"/>
                </a:ext>
              </a:extLst>
            </p:cNvPr>
            <p:cNvCxnSpPr>
              <a:cxnSpLocks/>
              <a:stCxn id="68" idx="0"/>
            </p:cNvCxnSpPr>
            <p:nvPr/>
          </p:nvCxnSpPr>
          <p:spPr>
            <a:xfrm flipV="1">
              <a:off x="3382076" y="5303236"/>
              <a:ext cx="1306713" cy="1002780"/>
            </a:xfrm>
            <a:prstGeom prst="line">
              <a:avLst/>
            </a:prstGeom>
            <a:ln w="635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A3FDFE84-4C78-5C4E-8345-6EC27B5B818B}"/>
              </a:ext>
            </a:extLst>
          </p:cNvPr>
          <p:cNvCxnSpPr>
            <a:cxnSpLocks/>
          </p:cNvCxnSpPr>
          <p:nvPr/>
        </p:nvCxnSpPr>
        <p:spPr>
          <a:xfrm flipV="1">
            <a:off x="3433382" y="5129546"/>
            <a:ext cx="1293187" cy="100299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Group 91">
            <a:extLst>
              <a:ext uri="{FF2B5EF4-FFF2-40B4-BE49-F238E27FC236}">
                <a16:creationId xmlns:a16="http://schemas.microsoft.com/office/drawing/2014/main" id="{B8DCBD32-992C-3945-BCBB-CA4474160D3B}"/>
              </a:ext>
            </a:extLst>
          </p:cNvPr>
          <p:cNvGrpSpPr/>
          <p:nvPr/>
        </p:nvGrpSpPr>
        <p:grpSpPr>
          <a:xfrm>
            <a:off x="966867" y="5824504"/>
            <a:ext cx="2415209" cy="338632"/>
            <a:chOff x="966867" y="5967384"/>
            <a:chExt cx="2415209" cy="338632"/>
          </a:xfrm>
        </p:grpSpPr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025B059F-07AB-A54F-A986-BCC1F1112586}"/>
                </a:ext>
              </a:extLst>
            </p:cNvPr>
            <p:cNvCxnSpPr>
              <a:cxnSpLocks/>
              <a:endCxn id="68" idx="0"/>
            </p:cNvCxnSpPr>
            <p:nvPr/>
          </p:nvCxnSpPr>
          <p:spPr>
            <a:xfrm>
              <a:off x="966867" y="5971058"/>
              <a:ext cx="2415209" cy="334958"/>
            </a:xfrm>
            <a:prstGeom prst="line">
              <a:avLst/>
            </a:prstGeom>
            <a:ln w="317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D34C316-96A7-154E-94E4-F783BE347BE4}"/>
                </a:ext>
              </a:extLst>
            </p:cNvPr>
            <p:cNvCxnSpPr>
              <a:cxnSpLocks/>
              <a:endCxn id="68" idx="0"/>
            </p:cNvCxnSpPr>
            <p:nvPr/>
          </p:nvCxnSpPr>
          <p:spPr>
            <a:xfrm>
              <a:off x="966867" y="5969221"/>
              <a:ext cx="2415209" cy="336795"/>
            </a:xfrm>
            <a:prstGeom prst="line">
              <a:avLst/>
            </a:prstGeom>
            <a:ln w="190500">
              <a:solidFill>
                <a:schemeClr val="accent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39CA62DD-A486-AE44-8EED-916A115F658F}"/>
                </a:ext>
              </a:extLst>
            </p:cNvPr>
            <p:cNvCxnSpPr>
              <a:cxnSpLocks/>
              <a:endCxn id="68" idx="0"/>
            </p:cNvCxnSpPr>
            <p:nvPr/>
          </p:nvCxnSpPr>
          <p:spPr>
            <a:xfrm>
              <a:off x="966867" y="5967384"/>
              <a:ext cx="2415209" cy="338632"/>
            </a:xfrm>
            <a:prstGeom prst="line">
              <a:avLst/>
            </a:prstGeom>
            <a:ln w="635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3C8DD00-AF80-3D4F-B4A8-DB7C44F17358}"/>
              </a:ext>
            </a:extLst>
          </p:cNvPr>
          <p:cNvCxnSpPr>
            <a:cxnSpLocks/>
          </p:cNvCxnSpPr>
          <p:nvPr/>
        </p:nvCxnSpPr>
        <p:spPr>
          <a:xfrm>
            <a:off x="1321351" y="5871153"/>
            <a:ext cx="1954160" cy="29198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617B12-AA82-5548-86F4-E914504BC0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Privacy-Preserving Dynamic Learning of Tor Network Traffic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5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99B90F-95E4-5E47-929A-35F547CB1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U.S. Naval Research Laboratory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1C8B533-3B6D-C645-B579-BA0524A6C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Tor Protects User Privacy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EB295C6-B8E9-AA49-B7B1-3F116688E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937" y="5348678"/>
            <a:ext cx="1128713" cy="12698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D222748-407C-C34A-AD60-E46C98837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729" y="4819488"/>
            <a:ext cx="1029068" cy="159505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287C62D-9215-6148-BA21-CD0D427DF4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5077" y="4861119"/>
            <a:ext cx="1283263" cy="155342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DB9E8D9-04AE-7041-878B-69819B967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187" y="4226217"/>
            <a:ext cx="1128713" cy="126980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800D693-AC5D-4345-9FF5-3A1B0A506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650" y="5348678"/>
            <a:ext cx="1128713" cy="126980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23CC090-95E7-C845-A154-B0FD0BF99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367" y="3857623"/>
            <a:ext cx="1128713" cy="126980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DF2DD5C-F3B4-AD4A-A1C0-EA84EA401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794" y="3857623"/>
            <a:ext cx="1128713" cy="126980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CCA8331-EEE5-4743-AE35-0B6A28BD9C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021" y="5210849"/>
            <a:ext cx="1069200" cy="3341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4D85FD7-E556-3D45-BBCA-3588F7DA47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917" y="4839950"/>
            <a:ext cx="1069200" cy="33412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4FD5AA3-FB67-864E-8621-4EA1DC4CB7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917" y="4482404"/>
            <a:ext cx="1069200" cy="334125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3F86DC28-0B2F-354C-A7C5-807946D346CB}"/>
              </a:ext>
            </a:extLst>
          </p:cNvPr>
          <p:cNvSpPr txBox="1"/>
          <p:nvPr/>
        </p:nvSpPr>
        <p:spPr>
          <a:xfrm>
            <a:off x="3677335" y="6825838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Circuit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5B359685-D9B4-6740-AA04-2F24109E86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47476" y="6306016"/>
            <a:ext cx="1069200" cy="334125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8B56B73D-E1AE-3B49-BC0A-41D417C2C9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5593" y="4787211"/>
            <a:ext cx="1069200" cy="334125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76138D3E-25B8-E043-A0D9-1F5A009292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1591" y="5136173"/>
            <a:ext cx="1069200" cy="334125"/>
          </a:xfrm>
          <a:prstGeom prst="rect">
            <a:avLst/>
          </a:prstGeom>
        </p:spPr>
      </p:pic>
      <p:grpSp>
        <p:nvGrpSpPr>
          <p:cNvPr id="78" name="Group 77">
            <a:extLst>
              <a:ext uri="{FF2B5EF4-FFF2-40B4-BE49-F238E27FC236}">
                <a16:creationId xmlns:a16="http://schemas.microsoft.com/office/drawing/2014/main" id="{FC1C8620-1B49-5049-8C64-2F33ED5E870F}"/>
              </a:ext>
            </a:extLst>
          </p:cNvPr>
          <p:cNvGrpSpPr/>
          <p:nvPr/>
        </p:nvGrpSpPr>
        <p:grpSpPr>
          <a:xfrm>
            <a:off x="1265328" y="6997159"/>
            <a:ext cx="2406564" cy="3675"/>
            <a:chOff x="1725656" y="2891374"/>
            <a:chExt cx="2406564" cy="3675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641CDF9-A889-2B4B-91EA-8D9D21B89F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5656" y="2895048"/>
              <a:ext cx="2406562" cy="1"/>
            </a:xfrm>
            <a:prstGeom prst="line">
              <a:avLst/>
            </a:prstGeom>
            <a:ln w="317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46EF35E-ABBD-8A44-AC75-5794A9B675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5656" y="2893211"/>
              <a:ext cx="2406564" cy="1"/>
            </a:xfrm>
            <a:prstGeom prst="line">
              <a:avLst/>
            </a:prstGeom>
            <a:ln w="190500">
              <a:solidFill>
                <a:schemeClr val="accent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034FDAD-CF39-7743-ABC6-2109E5BC6B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5656" y="2891374"/>
              <a:ext cx="2406564" cy="1"/>
            </a:xfrm>
            <a:prstGeom prst="line">
              <a:avLst/>
            </a:prstGeom>
            <a:ln w="635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C569A02B-90A8-8341-8762-DCFF40844A6C}"/>
              </a:ext>
            </a:extLst>
          </p:cNvPr>
          <p:cNvCxnSpPr>
            <a:cxnSpLocks/>
          </p:cNvCxnSpPr>
          <p:nvPr/>
        </p:nvCxnSpPr>
        <p:spPr>
          <a:xfrm flipV="1">
            <a:off x="5115198" y="6997159"/>
            <a:ext cx="2076780" cy="124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16FF6C7D-E796-B848-8305-19912679EE58}"/>
              </a:ext>
            </a:extLst>
          </p:cNvPr>
          <p:cNvSpPr txBox="1"/>
          <p:nvPr/>
        </p:nvSpPr>
        <p:spPr>
          <a:xfrm>
            <a:off x="7209016" y="6812493"/>
            <a:ext cx="1127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Stream</a:t>
            </a:r>
          </a:p>
        </p:txBody>
      </p:sp>
      <p:sp>
        <p:nvSpPr>
          <p:cNvPr id="116" name="Content Placeholder 4">
            <a:extLst>
              <a:ext uri="{FF2B5EF4-FFF2-40B4-BE49-F238E27FC236}">
                <a16:creationId xmlns:a16="http://schemas.microsoft.com/office/drawing/2014/main" id="{215E659C-815B-8C45-8D89-520B5FE651C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57200" y="1763184"/>
            <a:ext cx="9121140" cy="5257800"/>
          </a:xfrm>
        </p:spPr>
        <p:txBody>
          <a:bodyPr/>
          <a:lstStyle/>
          <a:p>
            <a:r>
              <a:rPr lang="en-US" dirty="0"/>
              <a:t>Anonymous Communication</a:t>
            </a:r>
          </a:p>
          <a:p>
            <a:pPr marL="919163" lvl="2" indent="-457200"/>
            <a:r>
              <a:rPr lang="en-US" dirty="0"/>
              <a:t>Tor separates identification</a:t>
            </a:r>
            <a:br>
              <a:rPr lang="en-US" dirty="0"/>
            </a:br>
            <a:r>
              <a:rPr lang="en-US" dirty="0"/>
              <a:t>from routing to provide</a:t>
            </a:r>
            <a:br>
              <a:rPr lang="en-US" dirty="0"/>
            </a:br>
            <a:r>
              <a:rPr lang="en-US" dirty="0" err="1"/>
              <a:t>unlinkable</a:t>
            </a:r>
            <a:r>
              <a:rPr lang="en-US" dirty="0"/>
              <a:t> communication</a:t>
            </a:r>
          </a:p>
          <a:p>
            <a:pPr marL="919163" lvl="2" indent="-457200"/>
            <a:r>
              <a:rPr lang="en-US" dirty="0"/>
              <a:t>Protects user privacy and safety online</a:t>
            </a:r>
          </a:p>
        </p:txBody>
      </p:sp>
      <p:pic>
        <p:nvPicPr>
          <p:cNvPr id="118" name="Picture 117">
            <a:extLst>
              <a:ext uri="{FF2B5EF4-FFF2-40B4-BE49-F238E27FC236}">
                <a16:creationId xmlns:a16="http://schemas.microsoft.com/office/drawing/2014/main" id="{14116FA0-6A0E-BE4F-87C4-DBC33BC789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86425" y="1800552"/>
            <a:ext cx="4089703" cy="148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837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D8267A-9D63-6746-BE4D-3DBDD1D6C4E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Tor follows an open &amp; transparent development process</a:t>
            </a:r>
          </a:p>
          <a:p>
            <a:pPr marL="919163" lvl="2" indent="-457200"/>
            <a:r>
              <a:rPr lang="en-US" dirty="0"/>
              <a:t>Open source</a:t>
            </a:r>
          </a:p>
          <a:p>
            <a:pPr marL="919163" lvl="2" indent="-457200"/>
            <a:r>
              <a:rPr lang="en-US" dirty="0"/>
              <a:t>Open communication</a:t>
            </a:r>
          </a:p>
          <a:p>
            <a:pPr marL="919163" lvl="2" indent="-457200"/>
            <a:r>
              <a:rPr lang="en-US" dirty="0"/>
              <a:t>Anyone can contribute</a:t>
            </a:r>
          </a:p>
          <a:p>
            <a:pPr lvl="2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significant body of research</a:t>
            </a:r>
          </a:p>
          <a:p>
            <a:pPr marL="919163" lvl="2" indent="-457200"/>
            <a:r>
              <a:rPr lang="en-US" dirty="0"/>
              <a:t>&gt; 4k citations</a:t>
            </a:r>
          </a:p>
          <a:p>
            <a:pPr marL="919163" lvl="2" indent="-457200"/>
            <a:r>
              <a:rPr lang="en-US" dirty="0"/>
              <a:t>A major research area for many</a:t>
            </a:r>
            <a:br>
              <a:rPr lang="en-US" dirty="0"/>
            </a:br>
            <a:r>
              <a:rPr lang="en-US" dirty="0"/>
              <a:t>prominent universities</a:t>
            </a:r>
          </a:p>
          <a:p>
            <a:pPr marL="919163" lvl="2" indent="-457200"/>
            <a:r>
              <a:rPr lang="en-US" dirty="0"/>
              <a:t>Many masters and doctoral theses</a:t>
            </a:r>
            <a:br>
              <a:rPr lang="en-US" dirty="0"/>
            </a:br>
            <a:r>
              <a:rPr lang="en-US" dirty="0"/>
              <a:t>focus on a Tor or a Tor-related research topic</a:t>
            </a:r>
          </a:p>
          <a:p>
            <a:pPr marL="457200" lvl="1" indent="-457200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9F26666-230B-3F45-81FD-C7689CF98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3244" y="3057087"/>
            <a:ext cx="1393965" cy="139396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C1B4E2-D284-5248-A8B7-BA80D25A66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Privacy-Preserving Dynamic Learning of Tor Network Traffic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6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1D7155-8FE3-B141-AF5B-06D8E2949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40D303-96A1-A544-AC91-9B14BFC0C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Tor is Open and Transparent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2EFACB7-EFDC-1446-884B-5FC9E4B6EA28}"/>
              </a:ext>
            </a:extLst>
          </p:cNvPr>
          <p:cNvGrpSpPr/>
          <p:nvPr/>
        </p:nvGrpSpPr>
        <p:grpSpPr>
          <a:xfrm>
            <a:off x="7106464" y="4656751"/>
            <a:ext cx="2100590" cy="1708364"/>
            <a:chOff x="6997700" y="3541713"/>
            <a:chExt cx="3060700" cy="24892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63CE4E4-735D-1346-9C34-AFA509B9BE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97700" y="3541713"/>
              <a:ext cx="3060700" cy="248920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751F53-65F8-5D48-B67D-73E13729A8FD}"/>
                </a:ext>
              </a:extLst>
            </p:cNvPr>
            <p:cNvSpPr/>
            <p:nvPr/>
          </p:nvSpPr>
          <p:spPr>
            <a:xfrm>
              <a:off x="9129713" y="3857625"/>
              <a:ext cx="688657" cy="70590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FCFD9AB7-ACF7-8341-8B60-167B9018C6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343" y="3397842"/>
            <a:ext cx="865024" cy="8650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D3FCAAF-B729-BB49-96B3-D8D6B36800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8417" y="2360320"/>
            <a:ext cx="3016419" cy="8235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513148C-BA07-6544-8371-84982BB44F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1839" y="3317747"/>
            <a:ext cx="1612900" cy="6731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4B03D81-8FF8-4A4F-ABA5-D50074C361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2316" y="4998392"/>
            <a:ext cx="1119188" cy="42902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65EBB78-778F-BA47-826E-CC2268C28D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20367" y="3438015"/>
            <a:ext cx="3554713" cy="82485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11371C9-705C-4343-AF0C-A66DF4EBE1B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77011" y="2222724"/>
            <a:ext cx="1089154" cy="108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92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4104AB-C34E-3341-BED4-EF44468551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Privacy-Preserving Dynamic Learning of Tor Network Traffic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7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1C1B7-DBD8-DD4F-BA81-48DEB15D4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9027537-5E7D-C141-A513-3EAC50A97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Tor Experimentation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47446B-4A83-CD4B-961D-73C943FD6CB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Tor research depends on Tor experimentation tools to:</a:t>
            </a:r>
          </a:p>
          <a:p>
            <a:pPr marL="919163" lvl="2" indent="-457200"/>
            <a:r>
              <a:rPr lang="en-US" dirty="0"/>
              <a:t>Evaluate research design changes and trade-offs</a:t>
            </a:r>
          </a:p>
          <a:p>
            <a:pPr marL="919163" lvl="2" indent="-457200"/>
            <a:r>
              <a:rPr lang="en-US" dirty="0"/>
              <a:t>Test effects across a range of deployment scenarios and network conditions</a:t>
            </a:r>
          </a:p>
          <a:p>
            <a:pPr marL="919163" lvl="2" indent="-457200"/>
            <a:r>
              <a:rPr lang="en-US" dirty="0"/>
              <a:t>Reproduce research results</a:t>
            </a:r>
          </a:p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4B3B3CD-4817-244E-8933-792F6CE2D7A0}"/>
              </a:ext>
            </a:extLst>
          </p:cNvPr>
          <p:cNvGrpSpPr/>
          <p:nvPr/>
        </p:nvGrpSpPr>
        <p:grpSpPr>
          <a:xfrm>
            <a:off x="1289143" y="3979979"/>
            <a:ext cx="2210263" cy="2464209"/>
            <a:chOff x="1343024" y="4514852"/>
            <a:chExt cx="2393769" cy="266879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1D41B43-26BF-7F4C-BC1C-AC3238A1A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3408" y="4514852"/>
              <a:ext cx="1740521" cy="266879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3DF3E03-42CC-1641-826E-A224AD6DB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3024" y="4986337"/>
              <a:ext cx="2393769" cy="1744031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2273AC3-AEDA-8F43-AD51-67B621283D0B}"/>
              </a:ext>
            </a:extLst>
          </p:cNvPr>
          <p:cNvSpPr txBox="1"/>
          <p:nvPr/>
        </p:nvSpPr>
        <p:spPr>
          <a:xfrm>
            <a:off x="974656" y="6390514"/>
            <a:ext cx="28392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Shadow: </a:t>
            </a:r>
          </a:p>
          <a:p>
            <a:pPr algn="ctr"/>
            <a:r>
              <a:rPr lang="en-US" sz="2400" dirty="0"/>
              <a:t>Network Simulation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C32ED1-A5EB-AB41-89B1-B58CF9F90B4E}"/>
              </a:ext>
            </a:extLst>
          </p:cNvPr>
          <p:cNvSpPr txBox="1"/>
          <p:nvPr/>
        </p:nvSpPr>
        <p:spPr>
          <a:xfrm>
            <a:off x="4866058" y="6390514"/>
            <a:ext cx="39673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Chutney/</a:t>
            </a:r>
            <a:r>
              <a:rPr lang="en-US" sz="2400" dirty="0" err="1"/>
              <a:t>NetMirage</a:t>
            </a:r>
            <a:r>
              <a:rPr lang="en-US" sz="2400" dirty="0"/>
              <a:t>/</a:t>
            </a:r>
            <a:r>
              <a:rPr lang="en-US" sz="2400" dirty="0" err="1"/>
              <a:t>ExpTor</a:t>
            </a:r>
            <a:r>
              <a:rPr lang="en-US" sz="2400" dirty="0"/>
              <a:t>:</a:t>
            </a:r>
          </a:p>
          <a:p>
            <a:pPr algn="ctr"/>
            <a:r>
              <a:rPr lang="en-US" sz="2400" dirty="0"/>
              <a:t>Network Emulation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141C637-567E-2944-A177-1C0F8D0E2B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4592" y="3979979"/>
            <a:ext cx="4362584" cy="236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471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67CC3B-55BC-AA4F-B443-C7A9A7A480E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57199" y="1763183"/>
            <a:ext cx="9486901" cy="5652029"/>
          </a:xfrm>
        </p:spPr>
        <p:txBody>
          <a:bodyPr>
            <a:normAutofit/>
          </a:bodyPr>
          <a:lstStyle/>
          <a:p>
            <a:r>
              <a:rPr lang="en-US" dirty="0"/>
              <a:t>How do we currently produce traffic in private Tor networks?</a:t>
            </a:r>
          </a:p>
          <a:p>
            <a:pPr marL="919163" lvl="2" indent="-457200"/>
            <a:r>
              <a:rPr lang="en-US" dirty="0"/>
              <a:t>Standard: download single file (static webpage size)</a:t>
            </a:r>
          </a:p>
          <a:p>
            <a:pPr marL="919163" lvl="2" indent="-457200"/>
            <a:endParaRPr lang="en-US" dirty="0"/>
          </a:p>
          <a:p>
            <a:pPr lvl="2" indent="0">
              <a:buNone/>
            </a:pPr>
            <a:endParaRPr lang="en-US" dirty="0"/>
          </a:p>
          <a:p>
            <a:pPr lvl="2" indent="0">
              <a:buNone/>
            </a:pPr>
            <a:endParaRPr lang="en-US" dirty="0"/>
          </a:p>
          <a:p>
            <a:pPr lvl="2" indent="0">
              <a:buNone/>
            </a:pPr>
            <a:endParaRPr lang="en-US" dirty="0"/>
          </a:p>
          <a:p>
            <a:r>
              <a:rPr lang="en-US" dirty="0"/>
              <a:t>Using a single file model fails to capture:</a:t>
            </a:r>
          </a:p>
          <a:p>
            <a:pPr marL="919163" lvl="2" indent="-457200"/>
            <a:r>
              <a:rPr lang="en-US" dirty="0"/>
              <a:t>Content length distribution</a:t>
            </a:r>
          </a:p>
          <a:p>
            <a:pPr marL="919163" lvl="2" indent="-457200"/>
            <a:r>
              <a:rPr lang="en-US" dirty="0"/>
              <a:t>Website structural dependencies (embedded objects)</a:t>
            </a:r>
          </a:p>
          <a:p>
            <a:pPr marL="919163" lvl="2" indent="-457200"/>
            <a:r>
              <a:rPr lang="en-US" dirty="0"/>
              <a:t>Temporal dynamics (</a:t>
            </a:r>
            <a:r>
              <a:rPr lang="en-US" dirty="0" err="1"/>
              <a:t>async</a:t>
            </a:r>
            <a:r>
              <a:rPr lang="en-US" dirty="0"/>
              <a:t> and bidirectional protocols)</a:t>
            </a:r>
          </a:p>
          <a:p>
            <a:pPr marL="919163" lvl="2" indent="-457200"/>
            <a:r>
              <a:rPr lang="en-US" dirty="0"/>
              <a:t>Destination diversity (CDNs, third party content)</a:t>
            </a:r>
          </a:p>
          <a:p>
            <a:pPr marL="919163" lvl="2" indent="-457200"/>
            <a:r>
              <a:rPr lang="en-US" dirty="0"/>
              <a:t>Tor protocol dynamics (processing of circuits and streams)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1FBC3E-947F-AD49-8C00-A38C7CA854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Privacy-Preserving Dynamic Learning of Tor Network Traffic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8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5ABF23-8A81-0649-B8C3-170BCE57D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8817A9E-ABAA-024E-8A54-B9D085990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Generate Tor Traffic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50712BE-0BC6-E449-8C87-ABCCFA23E7DC}"/>
              </a:ext>
            </a:extLst>
          </p:cNvPr>
          <p:cNvGrpSpPr/>
          <p:nvPr/>
        </p:nvGrpSpPr>
        <p:grpSpPr>
          <a:xfrm>
            <a:off x="1035764" y="2943223"/>
            <a:ext cx="7662054" cy="1418845"/>
            <a:chOff x="1035764" y="2943223"/>
            <a:chExt cx="7662054" cy="141884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1124396-88A9-7F4B-9331-61B92B6C0B81}"/>
                </a:ext>
              </a:extLst>
            </p:cNvPr>
            <p:cNvCxnSpPr>
              <a:cxnSpLocks/>
            </p:cNvCxnSpPr>
            <p:nvPr/>
          </p:nvCxnSpPr>
          <p:spPr>
            <a:xfrm>
              <a:off x="1571258" y="3817669"/>
              <a:ext cx="3992110" cy="0"/>
            </a:xfrm>
            <a:prstGeom prst="line">
              <a:avLst/>
            </a:prstGeom>
            <a:ln w="1270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8E41A89-BFB3-7F46-A40A-0A25CD0B03CB}"/>
                </a:ext>
              </a:extLst>
            </p:cNvPr>
            <p:cNvCxnSpPr>
              <a:cxnSpLocks/>
            </p:cNvCxnSpPr>
            <p:nvPr/>
          </p:nvCxnSpPr>
          <p:spPr>
            <a:xfrm>
              <a:off x="1585546" y="3807072"/>
              <a:ext cx="6289724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E154E8F-6617-0243-93DF-36C85A2C5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5764" y="2943223"/>
              <a:ext cx="718632" cy="111388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89E4DD6-9117-3347-AC23-800F2B5712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65206" y="3022314"/>
              <a:ext cx="849508" cy="95569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61B64A2-1A31-594F-8464-09D943A53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51910" y="3022313"/>
              <a:ext cx="849508" cy="955697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9DEE549-823A-6049-B0DD-7B4C682FB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38614" y="3022312"/>
              <a:ext cx="849508" cy="955697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892BB8B-3EE8-C348-8904-263ABE3D24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24064" y="3022312"/>
              <a:ext cx="873754" cy="1339756"/>
            </a:xfrm>
            <a:prstGeom prst="rect">
              <a:avLst/>
            </a:prstGeom>
          </p:spPr>
        </p:pic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4FE189A0-A5A2-F140-A046-0906E1B799D9}"/>
                </a:ext>
              </a:extLst>
            </p:cNvPr>
            <p:cNvGrpSpPr/>
            <p:nvPr/>
          </p:nvGrpSpPr>
          <p:grpSpPr>
            <a:xfrm>
              <a:off x="6069937" y="3321026"/>
              <a:ext cx="829761" cy="829761"/>
              <a:chOff x="2761581" y="5985758"/>
              <a:chExt cx="1060076" cy="1060076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5A133D1B-5B4E-B341-9EF1-BC36F6656D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61581" y="5985758"/>
                <a:ext cx="1060076" cy="1060076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8D33B76-5C1F-544D-9836-449422CC8EA0}"/>
                  </a:ext>
                </a:extLst>
              </p:cNvPr>
              <p:cNvSpPr txBox="1"/>
              <p:nvPr/>
            </p:nvSpPr>
            <p:spPr>
              <a:xfrm>
                <a:off x="2878264" y="6192630"/>
                <a:ext cx="82586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Single</a:t>
                </a:r>
                <a:br>
                  <a:rPr lang="en-US" dirty="0"/>
                </a:br>
                <a:r>
                  <a:rPr lang="en-US" dirty="0"/>
                  <a:t>File</a:t>
                </a:r>
              </a:p>
            </p:txBody>
          </p:sp>
        </p:grpSp>
        <p:sp>
          <p:nvSpPr>
            <p:cNvPr id="23" name="Left Arrow 22">
              <a:extLst>
                <a:ext uri="{FF2B5EF4-FFF2-40B4-BE49-F238E27FC236}">
                  <a16:creationId xmlns:a16="http://schemas.microsoft.com/office/drawing/2014/main" id="{00D7AC18-D136-B847-A859-1FFD56876C6B}"/>
                </a:ext>
              </a:extLst>
            </p:cNvPr>
            <p:cNvSpPr/>
            <p:nvPr/>
          </p:nvSpPr>
          <p:spPr>
            <a:xfrm>
              <a:off x="6939202" y="3633921"/>
              <a:ext cx="696132" cy="32316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09286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78E2C4-99A4-F84F-9026-BB4D33936D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Privacy-Preserving Dynamic Learning of Tor Network Traffic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9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1A7208-0B94-8E4B-884A-753BEAB47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80D62D-289C-3A43-A8D8-791478B02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Question and Contributions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19388C-D1F6-2B48-BD6B-041FE968EA7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can we generate more accurate traffic flows for use in Tor experimentation tools and research?</a:t>
            </a:r>
          </a:p>
          <a:p>
            <a:endParaRPr lang="en-US" dirty="0"/>
          </a:p>
          <a:p>
            <a:r>
              <a:rPr lang="en-US" dirty="0"/>
              <a:t>In this work, we:</a:t>
            </a:r>
          </a:p>
          <a:p>
            <a:pPr marL="919163" lvl="2" indent="-457200"/>
            <a:r>
              <a:rPr lang="en-US" dirty="0"/>
              <a:t>Use </a:t>
            </a:r>
            <a:r>
              <a:rPr lang="en-US" dirty="0" err="1"/>
              <a:t>PrivCount</a:t>
            </a:r>
            <a:r>
              <a:rPr lang="en-US" dirty="0"/>
              <a:t> to safely measure “ground truth” Tor statistics</a:t>
            </a:r>
          </a:p>
          <a:p>
            <a:pPr marL="919163" lvl="2" indent="-457200"/>
            <a:endParaRPr lang="en-US" dirty="0"/>
          </a:p>
          <a:p>
            <a:pPr marL="919163" lvl="2" indent="-457200"/>
            <a:r>
              <a:rPr lang="en-US" dirty="0"/>
              <a:t>Learn generative models of Tor traffic (packets and streams) using hidden Markov modeling and iterative measurement</a:t>
            </a:r>
          </a:p>
          <a:p>
            <a:pPr marL="919163" lvl="2" indent="-457200"/>
            <a:endParaRPr lang="en-US" dirty="0"/>
          </a:p>
          <a:p>
            <a:pPr marL="919163" lvl="2" indent="-457200"/>
            <a:r>
              <a:rPr lang="en-US" dirty="0"/>
              <a:t>Create traffic generation tools for private Tor networks</a:t>
            </a:r>
          </a:p>
          <a:p>
            <a:pPr marL="919163" lvl="2" indent="-457200"/>
            <a:endParaRPr lang="en-US" dirty="0"/>
          </a:p>
          <a:p>
            <a:pPr marL="919163" lvl="2" indent="-457200"/>
            <a:r>
              <a:rPr lang="en-US" dirty="0"/>
              <a:t>Evaluate new traffic generation models against ground truth</a:t>
            </a:r>
          </a:p>
        </p:txBody>
      </p:sp>
    </p:spTree>
    <p:extLst>
      <p:ext uri="{BB962C8B-B14F-4D97-AF65-F5344CB8AC3E}">
        <p14:creationId xmlns:p14="http://schemas.microsoft.com/office/powerpoint/2010/main" val="415143826"/>
      </p:ext>
    </p:extLst>
  </p:cSld>
  <p:clrMapOvr>
    <a:masterClrMapping/>
  </p:clrMapOvr>
</p:sld>
</file>

<file path=ppt/theme/theme1.xml><?xml version="1.0" encoding="utf-8"?>
<a:theme xmlns:a="http://schemas.openxmlformats.org/drawingml/2006/main" name="Robs_NRL_branded_slides">
  <a:themeElements>
    <a:clrScheme name="NRL_Color Palette">
      <a:dk1>
        <a:srgbClr val="000000"/>
      </a:dk1>
      <a:lt1>
        <a:sysClr val="window" lastClr="FFFFFF"/>
      </a:lt1>
      <a:dk2>
        <a:srgbClr val="002060"/>
      </a:dk2>
      <a:lt2>
        <a:srgbClr val="E7E6E6"/>
      </a:lt2>
      <a:accent1>
        <a:srgbClr val="002060"/>
      </a:accent1>
      <a:accent2>
        <a:srgbClr val="0070C0"/>
      </a:accent2>
      <a:accent3>
        <a:srgbClr val="FFC000"/>
      </a:accent3>
      <a:accent4>
        <a:srgbClr val="A5A5A5"/>
      </a:accent4>
      <a:accent5>
        <a:srgbClr val="5B9BD5"/>
      </a:accent5>
      <a:accent6>
        <a:srgbClr val="FFFF00"/>
      </a:accent6>
      <a:hlink>
        <a:srgbClr val="002060"/>
      </a:hlink>
      <a:folHlink>
        <a:srgbClr val="FFC000"/>
      </a:folHlink>
    </a:clrScheme>
    <a:fontScheme name="US NR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RL_PPT_M10_052616" id="{2ADE39D3-BDE3-49AE-919C-C678C3315280}" vid="{69358647-15F7-4DA1-B81D-61451955B6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Robs_NRL_branded_slides.potx</Template>
  <TotalTime>18455</TotalTime>
  <Words>1053</Words>
  <Application>Microsoft Macintosh PowerPoint</Application>
  <PresentationFormat>Custom</PresentationFormat>
  <Paragraphs>220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Robs_NRL_branded_slides</vt:lpstr>
      <vt:lpstr>Privacy-Preserving Dynamic Learning of Tor Network Traffic</vt:lpstr>
      <vt:lpstr>Main Contributions</vt:lpstr>
      <vt:lpstr>Motivation</vt:lpstr>
      <vt:lpstr>Tor is Popular</vt:lpstr>
      <vt:lpstr>Tor Protects User Privacy</vt:lpstr>
      <vt:lpstr>Tor is Open and Transparent</vt:lpstr>
      <vt:lpstr>Tor Experimentation</vt:lpstr>
      <vt:lpstr>How to Generate Tor Traffic</vt:lpstr>
      <vt:lpstr>Research Question and Contributions</vt:lpstr>
      <vt:lpstr>Tor Measurement</vt:lpstr>
      <vt:lpstr>PrivCount Measurement System</vt:lpstr>
      <vt:lpstr>PrivCount Deployment</vt:lpstr>
      <vt:lpstr>PrivCount Measurement Types</vt:lpstr>
      <vt:lpstr>Results: Streams per Circuit</vt:lpstr>
      <vt:lpstr>Learning Tor Traffic</vt:lpstr>
      <vt:lpstr>Learn Traffic with Hidden Markov Modeling</vt:lpstr>
      <vt:lpstr>Hidden Markov Modeling: Overview</vt:lpstr>
      <vt:lpstr>Hidden Markov Modeling: Process</vt:lpstr>
      <vt:lpstr>Hidden Markov Modeling: Results</vt:lpstr>
      <vt:lpstr>Evaluation</vt:lpstr>
      <vt:lpstr>Traffic Generator and Models</vt:lpstr>
      <vt:lpstr>Model Evaluation</vt:lpstr>
      <vt:lpstr>Model Comparison Results</vt:lpstr>
      <vt:lpstr>Talk Summary</vt:lpstr>
      <vt:lpstr>Backup Slides</vt:lpstr>
      <vt:lpstr>HMM Process</vt:lpstr>
      <vt:lpstr>Action Bounds</vt:lpstr>
      <vt:lpstr>Overhead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U.S. NRL</dc:title>
  <dc:creator>Joe Graff</dc:creator>
  <cp:lastModifiedBy>Microsoft Office User</cp:lastModifiedBy>
  <cp:revision>401</cp:revision>
  <cp:lastPrinted>2015-08-19T18:26:03Z</cp:lastPrinted>
  <dcterms:created xsi:type="dcterms:W3CDTF">2015-08-18T16:34:21Z</dcterms:created>
  <dcterms:modified xsi:type="dcterms:W3CDTF">2018-10-18T17:42:03Z</dcterms:modified>
</cp:coreProperties>
</file>