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8" r:id="rId2"/>
    <p:sldId id="320" r:id="rId3"/>
    <p:sldId id="261" r:id="rId4"/>
    <p:sldId id="323" r:id="rId5"/>
    <p:sldId id="325" r:id="rId6"/>
    <p:sldId id="324" r:id="rId7"/>
    <p:sldId id="326" r:id="rId8"/>
    <p:sldId id="334" r:id="rId9"/>
    <p:sldId id="335" r:id="rId10"/>
    <p:sldId id="336" r:id="rId11"/>
    <p:sldId id="337" r:id="rId12"/>
    <p:sldId id="341" r:id="rId13"/>
    <p:sldId id="342" r:id="rId14"/>
    <p:sldId id="343" r:id="rId15"/>
    <p:sldId id="344" r:id="rId16"/>
    <p:sldId id="345" r:id="rId17"/>
    <p:sldId id="349" r:id="rId18"/>
    <p:sldId id="351" r:id="rId19"/>
    <p:sldId id="353" r:id="rId20"/>
    <p:sldId id="352" r:id="rId21"/>
    <p:sldId id="359" r:id="rId22"/>
    <p:sldId id="361" r:id="rId23"/>
    <p:sldId id="339" r:id="rId24"/>
    <p:sldId id="355" r:id="rId25"/>
    <p:sldId id="358" r:id="rId26"/>
  </p:sldIdLst>
  <p:sldSz cx="13817600" cy="77724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  <a:srgbClr val="5A96C5"/>
    <a:srgbClr val="FABE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8" autoAdjust="0"/>
    <p:restoredTop sz="96338"/>
  </p:normalViewPr>
  <p:slideViewPr>
    <p:cSldViewPr snapToGrid="0">
      <p:cViewPr varScale="1">
        <p:scale>
          <a:sx n="107" d="100"/>
          <a:sy n="107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0" d="100"/>
          <a:sy n="110" d="100"/>
        </p:scale>
        <p:origin x="322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382F392-DB49-4AA4-8FE8-68E7A20DFD49}" type="datetimeFigureOut">
              <a:rPr lang="en-US" smtClean="0"/>
              <a:t>7/14/23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753BEB2-B6BD-4FBB-B32D-280A8B85A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7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3BEB2-B6BD-4FBB-B32D-280A8B85AB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57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Data-Explainable Website Fingerprinting with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"/>
          <a:stretch/>
        </p:blipFill>
        <p:spPr>
          <a:xfrm>
            <a:off x="0" y="0"/>
            <a:ext cx="13817600" cy="123444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26327" y="640080"/>
            <a:ext cx="10049164" cy="457200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ABE0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4" y="1763184"/>
            <a:ext cx="5966691" cy="5257800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defRPr sz="2800" baseline="0"/>
            </a:lvl1pPr>
            <a:lvl2pPr>
              <a:lnSpc>
                <a:spcPct val="100000"/>
              </a:lnSpc>
              <a:spcAft>
                <a:spcPts val="300"/>
              </a:spcAft>
              <a:defRPr sz="2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spcAft>
                <a:spcPts val="300"/>
              </a:spcAft>
              <a:defRPr sz="2400" baseline="0"/>
            </a:lvl3pPr>
            <a:lvl4pPr>
              <a:lnSpc>
                <a:spcPct val="100000"/>
              </a:lnSpc>
              <a:spcAft>
                <a:spcPts val="300"/>
              </a:spcAft>
              <a:defRPr sz="2000" baseline="0">
                <a:solidFill>
                  <a:schemeClr val="tx1"/>
                </a:solidFill>
              </a:defRPr>
            </a:lvl4pPr>
            <a:lvl5pPr marL="914323" indent="-220645">
              <a:lnSpc>
                <a:spcPct val="100000"/>
              </a:lnSpc>
              <a:spcAft>
                <a:spcPts val="300"/>
              </a:spcAft>
              <a:defRPr sz="1800" baseline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7191434" y="1763184"/>
            <a:ext cx="5966691" cy="5257800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defRPr sz="2800"/>
            </a:lvl1pPr>
            <a:lvl2pPr>
              <a:lnSpc>
                <a:spcPct val="100000"/>
              </a:lnSpc>
              <a:spcAft>
                <a:spcPts val="300"/>
              </a:spcAft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spcAft>
                <a:spcPts val="300"/>
              </a:spcAft>
              <a:defRPr sz="2400"/>
            </a:lvl3pPr>
            <a:lvl4pPr>
              <a:lnSpc>
                <a:spcPct val="100000"/>
              </a:lnSpc>
              <a:spcAft>
                <a:spcPts val="300"/>
              </a:spcAft>
              <a:defRPr sz="20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4" y="233172"/>
            <a:ext cx="1143000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59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2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Data-Explainable Website Fingerprinting with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"/>
          <a:stretch/>
        </p:blipFill>
        <p:spPr>
          <a:xfrm>
            <a:off x="0" y="0"/>
            <a:ext cx="13817600" cy="123444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26327" y="640080"/>
            <a:ext cx="10049164" cy="457200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ABE0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4" y="1763184"/>
            <a:ext cx="12530051" cy="52578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 sz="2800"/>
            </a:lvl1pPr>
            <a:lvl2pPr>
              <a:lnSpc>
                <a:spcPct val="100000"/>
              </a:lnSpc>
              <a:spcAft>
                <a:spcPts val="600"/>
              </a:spcAft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spcAft>
                <a:spcPts val="300"/>
              </a:spcAft>
              <a:defRPr sz="20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600" u="none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4" y="233172"/>
            <a:ext cx="1143000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73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2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074" y="3249892"/>
            <a:ext cx="12530051" cy="457200"/>
          </a:xfrm>
        </p:spPr>
        <p:txBody>
          <a:bodyPr>
            <a:noAutofit/>
          </a:bodyPr>
          <a:lstStyle>
            <a:lvl1pPr>
              <a:defRPr sz="4600" b="1">
                <a:solidFill>
                  <a:srgbClr val="FABE0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4" y="3882430"/>
            <a:ext cx="12530051" cy="2920324"/>
          </a:xfrm>
        </p:spPr>
        <p:txBody>
          <a:bodyPr/>
          <a:lstStyle>
            <a:lvl1pPr>
              <a:lnSpc>
                <a:spcPts val="2000"/>
              </a:lnSpc>
              <a:spcAft>
                <a:spcPts val="600"/>
              </a:spcAft>
              <a:defRPr sz="1800" b="1">
                <a:solidFill>
                  <a:schemeClr val="bg1"/>
                </a:solidFill>
              </a:defRPr>
            </a:lvl1pPr>
            <a:lvl2pPr>
              <a:lnSpc>
                <a:spcPts val="1800"/>
              </a:lnSpc>
              <a:spcAft>
                <a:spcPts val="600"/>
              </a:spcAft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ts val="1800"/>
              </a:lnSpc>
              <a:defRPr sz="1500">
                <a:solidFill>
                  <a:schemeClr val="bg1"/>
                </a:solidFill>
              </a:defRPr>
            </a:lvl3pPr>
            <a:lvl4pPr>
              <a:lnSpc>
                <a:spcPts val="1800"/>
              </a:lnSpc>
              <a:spcAft>
                <a:spcPts val="300"/>
              </a:spcAft>
              <a:defRPr sz="15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2370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074" y="3249892"/>
            <a:ext cx="12530051" cy="457200"/>
          </a:xfrm>
        </p:spPr>
        <p:txBody>
          <a:bodyPr>
            <a:noAutofit/>
          </a:bodyPr>
          <a:lstStyle>
            <a:lvl1pPr>
              <a:defRPr sz="4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4" y="3882430"/>
            <a:ext cx="12530051" cy="2920324"/>
          </a:xfrm>
        </p:spPr>
        <p:txBody>
          <a:bodyPr/>
          <a:lstStyle>
            <a:lvl1pPr>
              <a:lnSpc>
                <a:spcPts val="2000"/>
              </a:lnSpc>
              <a:spcAft>
                <a:spcPts val="600"/>
              </a:spcAft>
              <a:defRPr sz="18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lnSpc>
                <a:spcPts val="1800"/>
              </a:lnSpc>
              <a:spcAft>
                <a:spcPts val="600"/>
              </a:spcAft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ts val="1800"/>
              </a:lnSpc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lnSpc>
                <a:spcPts val="1800"/>
              </a:lnSpc>
              <a:spcAft>
                <a:spcPts val="300"/>
              </a:spcAft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1813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bg>
      <p:bgPr>
        <a:blipFill dpi="0" rotWithShape="1">
          <a:blip r:embed="rId2">
            <a:lum/>
          </a:blip>
          <a:srcRect/>
          <a:stretch>
            <a:fillRect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38568"/>
            <a:ext cx="13817600" cy="1533832"/>
          </a:xfrm>
          <a:prstGeom prst="rect">
            <a:avLst/>
          </a:prstGeom>
          <a:solidFill>
            <a:srgbClr val="0012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074" y="2743200"/>
            <a:ext cx="12561455" cy="2743200"/>
          </a:xfrm>
        </p:spPr>
        <p:txBody>
          <a:bodyPr anchor="t">
            <a:noAutofit/>
          </a:bodyPr>
          <a:lstStyle>
            <a:lvl1pPr>
              <a:lnSpc>
                <a:spcPts val="5100"/>
              </a:lnSpc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3" y="6515502"/>
            <a:ext cx="7222836" cy="952107"/>
          </a:xfrm>
        </p:spPr>
        <p:txBody>
          <a:bodyPr anchor="b"/>
          <a:lstStyle>
            <a:lvl1pPr>
              <a:lnSpc>
                <a:spcPts val="1900"/>
              </a:lnSpc>
              <a:spcAft>
                <a:spcPts val="0"/>
              </a:spcAft>
              <a:defRPr sz="1500" b="0">
                <a:solidFill>
                  <a:schemeClr val="bg1"/>
                </a:solidFill>
              </a:defRPr>
            </a:lvl1pPr>
            <a:lvl2pPr>
              <a:lnSpc>
                <a:spcPts val="1900"/>
              </a:lnSpc>
              <a:spcAft>
                <a:spcPts val="0"/>
              </a:spcAft>
              <a:defRPr sz="1500">
                <a:solidFill>
                  <a:schemeClr val="bg2"/>
                </a:solidFill>
              </a:defRPr>
            </a:lvl2pPr>
            <a:lvl3pPr marL="0" indent="0">
              <a:lnSpc>
                <a:spcPts val="1900"/>
              </a:lnSpc>
              <a:spcAft>
                <a:spcPts val="0"/>
              </a:spcAft>
              <a:buFontTx/>
              <a:buNone/>
              <a:defRPr sz="1500" b="1">
                <a:solidFill>
                  <a:schemeClr val="bg1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4" name="Picture 3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4" y="457200"/>
            <a:ext cx="1371600" cy="9144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8164945" y="6515502"/>
            <a:ext cx="5024582" cy="952107"/>
          </a:xfrm>
        </p:spPr>
        <p:txBody>
          <a:bodyPr anchor="b"/>
          <a:lstStyle>
            <a:lvl1pPr algn="r">
              <a:lnSpc>
                <a:spcPts val="1900"/>
              </a:lnSpc>
              <a:spcAft>
                <a:spcPts val="0"/>
              </a:spcAft>
              <a:defRPr sz="1500" b="1">
                <a:solidFill>
                  <a:schemeClr val="bg1"/>
                </a:solidFill>
              </a:defRPr>
            </a:lvl1pPr>
            <a:lvl2pPr algn="r">
              <a:lnSpc>
                <a:spcPts val="1900"/>
              </a:lnSpc>
              <a:spcAft>
                <a:spcPts val="0"/>
              </a:spcAft>
              <a:defRPr sz="1500">
                <a:solidFill>
                  <a:schemeClr val="bg2"/>
                </a:solidFill>
              </a:defRPr>
            </a:lvl2pPr>
            <a:lvl3pPr marL="0" indent="0" algn="r">
              <a:lnSpc>
                <a:spcPts val="1900"/>
              </a:lnSpc>
              <a:spcAft>
                <a:spcPts val="0"/>
              </a:spcAft>
              <a:buFontTx/>
              <a:buNone/>
              <a:defRPr sz="1500" b="0">
                <a:solidFill>
                  <a:schemeClr val="bg1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3744030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073" y="1791094"/>
            <a:ext cx="7802346" cy="2601798"/>
          </a:xfrm>
        </p:spPr>
        <p:txBody>
          <a:bodyPr anchor="b">
            <a:noAutofit/>
          </a:bodyPr>
          <a:lstStyle>
            <a:lvl1pPr>
              <a:lnSpc>
                <a:spcPts val="3899"/>
              </a:lnSpc>
              <a:defRPr sz="3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3" y="4722841"/>
            <a:ext cx="7222836" cy="952107"/>
          </a:xfrm>
        </p:spPr>
        <p:txBody>
          <a:bodyPr anchor="t"/>
          <a:lstStyle>
            <a:lvl1pPr>
              <a:lnSpc>
                <a:spcPts val="1900"/>
              </a:lnSpc>
              <a:spcAft>
                <a:spcPts val="0"/>
              </a:spcAft>
              <a:defRPr sz="1500" b="1">
                <a:solidFill>
                  <a:schemeClr val="tx2"/>
                </a:solidFill>
              </a:defRPr>
            </a:lvl1pPr>
            <a:lvl2pPr>
              <a:lnSpc>
                <a:spcPts val="1900"/>
              </a:lnSpc>
              <a:spcAft>
                <a:spcPts val="0"/>
              </a:spcAft>
              <a:defRPr sz="1500">
                <a:solidFill>
                  <a:schemeClr val="tx2"/>
                </a:solidFill>
              </a:defRPr>
            </a:lvl2pPr>
            <a:lvl3pPr marL="0" indent="0">
              <a:lnSpc>
                <a:spcPts val="1900"/>
              </a:lnSpc>
              <a:spcAft>
                <a:spcPts val="0"/>
              </a:spcAft>
              <a:buFontTx/>
              <a:buNone/>
              <a:defRPr sz="1500" b="0">
                <a:solidFill>
                  <a:schemeClr val="tx2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4" name="Picture 3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9" y="457200"/>
            <a:ext cx="1371600" cy="9144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67782" y="-9426"/>
            <a:ext cx="7549823" cy="7781826"/>
          </a:xfrm>
          <a:custGeom>
            <a:avLst/>
            <a:gdLst>
              <a:gd name="connsiteX0" fmla="*/ 0 w 3657600"/>
              <a:gd name="connsiteY0" fmla="*/ 0 h 7772400"/>
              <a:gd name="connsiteX1" fmla="*/ 3657600 w 3657600"/>
              <a:gd name="connsiteY1" fmla="*/ 0 h 7772400"/>
              <a:gd name="connsiteX2" fmla="*/ 3657600 w 3657600"/>
              <a:gd name="connsiteY2" fmla="*/ 7772400 h 7772400"/>
              <a:gd name="connsiteX3" fmla="*/ 0 w 3657600"/>
              <a:gd name="connsiteY3" fmla="*/ 7772400 h 7772400"/>
              <a:gd name="connsiteX4" fmla="*/ 0 w 3657600"/>
              <a:gd name="connsiteY4" fmla="*/ 0 h 7772400"/>
              <a:gd name="connsiteX0" fmla="*/ 0 w 5495827"/>
              <a:gd name="connsiteY0" fmla="*/ 0 h 7781826"/>
              <a:gd name="connsiteX1" fmla="*/ 5495827 w 5495827"/>
              <a:gd name="connsiteY1" fmla="*/ 9426 h 7781826"/>
              <a:gd name="connsiteX2" fmla="*/ 5495827 w 5495827"/>
              <a:gd name="connsiteY2" fmla="*/ 7781826 h 7781826"/>
              <a:gd name="connsiteX3" fmla="*/ 1838227 w 5495827"/>
              <a:gd name="connsiteY3" fmla="*/ 7781826 h 7781826"/>
              <a:gd name="connsiteX4" fmla="*/ 0 w 5495827"/>
              <a:gd name="connsiteY4" fmla="*/ 0 h 778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5827" h="7781826">
                <a:moveTo>
                  <a:pt x="0" y="0"/>
                </a:moveTo>
                <a:lnTo>
                  <a:pt x="5495827" y="9426"/>
                </a:lnTo>
                <a:lnTo>
                  <a:pt x="5495827" y="7781826"/>
                </a:lnTo>
                <a:lnTo>
                  <a:pt x="1838227" y="7781826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2084926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9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960" y="413818"/>
            <a:ext cx="11917680" cy="150230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4" y="2057400"/>
            <a:ext cx="12561455" cy="502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2825" y="7203864"/>
            <a:ext cx="5505299" cy="4138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Evaluating Website Fingerprinting Attacks on Tor in the Real World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28073" y="7203864"/>
            <a:ext cx="4663440" cy="413808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U.S. Naval Research Laboratory</a:t>
            </a:r>
          </a:p>
        </p:txBody>
      </p:sp>
    </p:spTree>
    <p:extLst>
      <p:ext uri="{BB962C8B-B14F-4D97-AF65-F5344CB8AC3E}">
        <p14:creationId xmlns:p14="http://schemas.microsoft.com/office/powerpoint/2010/main" val="184699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5" r:id="rId5"/>
    <p:sldLayoutId id="2147483667" r:id="rId6"/>
  </p:sldLayoutIdLst>
  <p:hf hdr="0" dt="0"/>
  <p:txStyles>
    <p:titleStyle>
      <a:lvl1pPr algn="l" defTabSz="1036204" rtl="0" eaLnBrk="1" latinLnBrk="0" hangingPunct="1">
        <a:lnSpc>
          <a:spcPct val="90000"/>
        </a:lnSpc>
        <a:spcBef>
          <a:spcPct val="0"/>
        </a:spcBef>
        <a:buNone/>
        <a:defRPr sz="4600" kern="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0362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None/>
        <a:defRPr sz="2800" kern="1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10362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None/>
        <a:defRPr sz="2800" b="1" kern="1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461925" indent="-234930" algn="l" defTabSz="10362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2400" kern="100" baseline="0">
          <a:solidFill>
            <a:schemeClr val="tx1"/>
          </a:solidFill>
          <a:latin typeface="+mn-lt"/>
          <a:ea typeface="+mn-ea"/>
          <a:cs typeface="+mn-cs"/>
        </a:defRPr>
      </a:lvl3pPr>
      <a:lvl4pPr marL="693680" indent="-236518" algn="l" defTabSz="10362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−"/>
        <a:defRPr sz="2000" b="0" kern="100" baseline="0">
          <a:solidFill>
            <a:schemeClr val="tx1"/>
          </a:solidFill>
          <a:latin typeface="+mn-lt"/>
          <a:ea typeface="+mn-ea"/>
          <a:cs typeface="+mn-cs"/>
        </a:defRPr>
      </a:lvl4pPr>
      <a:lvl5pPr marL="914323" indent="-220645" algn="l" defTabSz="10362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600" b="0" kern="100">
          <a:solidFill>
            <a:schemeClr val="tx1"/>
          </a:solidFill>
          <a:latin typeface="+mn-lt"/>
          <a:ea typeface="+mn-ea"/>
          <a:cs typeface="+mn-cs"/>
        </a:defRPr>
      </a:lvl5pPr>
      <a:lvl6pPr marL="2849557" indent="-259050" algn="l" defTabSz="1036204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659" indent="-259050" algn="l" defTabSz="1036204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5760" indent="-259050" algn="l" defTabSz="1036204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3861" indent="-259050" algn="l" defTabSz="1036204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02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04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304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406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507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608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6709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4811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2.png"/><Relationship Id="rId4" Type="http://schemas.openxmlformats.org/officeDocument/2006/relationships/image" Target="../media/image18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2.png"/><Relationship Id="rId10" Type="http://schemas.openxmlformats.org/officeDocument/2006/relationships/image" Target="../media/image38.png"/><Relationship Id="rId4" Type="http://schemas.openxmlformats.org/officeDocument/2006/relationships/image" Target="../media/image18.png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12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073" y="2278773"/>
            <a:ext cx="12561455" cy="2743200"/>
          </a:xfrm>
        </p:spPr>
        <p:txBody>
          <a:bodyPr/>
          <a:lstStyle/>
          <a:p>
            <a:r>
              <a:rPr lang="en-US" dirty="0"/>
              <a:t>Data-Explainable Website Fingerprinting</a:t>
            </a:r>
            <a:br>
              <a:rPr lang="en-US" dirty="0"/>
            </a:br>
            <a:r>
              <a:rPr lang="en-US" dirty="0"/>
              <a:t>with Network Simulation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13D0A-56B7-F645-A92B-7A23A0780DFB}"/>
              </a:ext>
            </a:extLst>
          </p:cNvPr>
          <p:cNvSpPr txBox="1"/>
          <p:nvPr/>
        </p:nvSpPr>
        <p:spPr>
          <a:xfrm>
            <a:off x="540986" y="4333244"/>
            <a:ext cx="10492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Rob Jansen</a:t>
            </a:r>
            <a:r>
              <a:rPr lang="en-US" sz="2400" dirty="0">
                <a:solidFill>
                  <a:schemeClr val="bg1"/>
                </a:solidFill>
              </a:rPr>
              <a:t>, U.S. Naval Research Laboratory</a:t>
            </a:r>
          </a:p>
          <a:p>
            <a:r>
              <a:rPr lang="en-US" sz="2400" dirty="0">
                <a:solidFill>
                  <a:schemeClr val="bg1"/>
                </a:solidFill>
              </a:rPr>
              <a:t>Ryan Wails, U.S. Naval Research Laboratory and Georgetown University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9D532F1-2482-8249-BC80-5E1D3ED5336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073" y="6529983"/>
            <a:ext cx="5257800" cy="952107"/>
          </a:xfrm>
        </p:spPr>
        <p:txBody>
          <a:bodyPr/>
          <a:lstStyle/>
          <a:p>
            <a:pPr lvl="1"/>
            <a:r>
              <a:rPr lang="en-US" dirty="0"/>
              <a:t>Rob Jansen, PhD</a:t>
            </a:r>
          </a:p>
          <a:p>
            <a:pPr lvl="1"/>
            <a:r>
              <a:rPr lang="en-US" b="0" dirty="0">
                <a:solidFill>
                  <a:schemeClr val="bg1"/>
                </a:solidFill>
              </a:rPr>
              <a:t>Computer Scientist and Principal Investigator</a:t>
            </a:r>
          </a:p>
          <a:p>
            <a:r>
              <a:rPr lang="en-US" dirty="0"/>
              <a:t>Center for High Assurance Computer Systems</a:t>
            </a:r>
          </a:p>
          <a:p>
            <a:r>
              <a:rPr lang="en-US" dirty="0"/>
              <a:t>U.S. Naval Research Laboratory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92E9E8E-28E1-EE4E-BC37-1F5138997FD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171981" y="6529983"/>
            <a:ext cx="6017547" cy="952107"/>
          </a:xfrm>
        </p:spPr>
        <p:txBody>
          <a:bodyPr>
            <a:normAutofit/>
          </a:bodyPr>
          <a:lstStyle/>
          <a:p>
            <a:r>
              <a:rPr lang="en-US" b="0" dirty="0"/>
              <a:t>The 23</a:t>
            </a:r>
            <a:r>
              <a:rPr lang="en-US" b="0" baseline="30000" dirty="0"/>
              <a:t>rd</a:t>
            </a:r>
            <a:r>
              <a:rPr lang="en-US" b="0" dirty="0"/>
              <a:t> Privacy Enhancing Technologies Symposium</a:t>
            </a:r>
            <a:br>
              <a:rPr lang="en-US" dirty="0"/>
            </a:br>
            <a:r>
              <a:rPr lang="en-US" b="0" dirty="0"/>
              <a:t>Lausanne, Switzerland</a:t>
            </a:r>
          </a:p>
          <a:p>
            <a:r>
              <a:rPr lang="en-US" b="0" dirty="0"/>
              <a:t>July 11</a:t>
            </a:r>
            <a:r>
              <a:rPr lang="en-US" b="0" baseline="30000" dirty="0"/>
              <a:t>th</a:t>
            </a:r>
            <a:r>
              <a:rPr lang="en-US" b="0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333857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252393-0556-85DD-446B-EFD93C8BD9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Data-Explainable Website Fingerprinting with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10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A76F3F-E9CE-AC53-B346-19DCDDCE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547879-BB34-8532-E075-3987800D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Research Direction: Explainable Datasets!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AD9A5656-BBC4-0719-D01F-CF6D2DB9C9B4}"/>
              </a:ext>
            </a:extLst>
          </p:cNvPr>
          <p:cNvSpPr/>
          <p:nvPr/>
        </p:nvSpPr>
        <p:spPr>
          <a:xfrm>
            <a:off x="628073" y="1579242"/>
            <a:ext cx="6280727" cy="1741927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u="sng" dirty="0"/>
              <a:t>Use network simulation to</a:t>
            </a:r>
            <a:r>
              <a:rPr lang="en-US" sz="2800" dirty="0"/>
              <a:t>: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400" dirty="0"/>
              <a:t>Increase control over dataset collection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400" dirty="0"/>
              <a:t>Augment training with more diverse data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400" dirty="0"/>
              <a:t>Explain causal relationships in WF results</a:t>
            </a:r>
            <a:endParaRPr lang="en-US" sz="2400" i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37492D-1A98-9D3A-0F1F-3E10C359444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3774" y="3728078"/>
            <a:ext cx="12530051" cy="3889594"/>
          </a:xfrm>
        </p:spPr>
        <p:txBody>
          <a:bodyPr/>
          <a:lstStyle/>
          <a:p>
            <a:r>
              <a:rPr lang="en-US" dirty="0"/>
              <a:t>Research Questions: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well can WF attacks be simulated in Shadow?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sensitive is WF to changing network conditions?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can WF classifiers be made more robust to network effects?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7308B2-60AA-7638-9FEB-CF76BB826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0268" y="2076113"/>
            <a:ext cx="914400" cy="800100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2097D142-0028-4687-9067-A946A06F3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480" y="1915033"/>
            <a:ext cx="919262" cy="11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9A1E72AA-9B94-7185-F54C-D2922D9C6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431" y="2174980"/>
            <a:ext cx="822342" cy="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Content Placeholder 3" descr="evil.png">
            <a:extLst>
              <a:ext uri="{FF2B5EF4-FFF2-40B4-BE49-F238E27FC236}">
                <a16:creationId xmlns:a16="http://schemas.microsoft.com/office/drawing/2014/main" id="{EB66DAEE-0161-3BF1-3631-0432FE2427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7" t="-1339" r="-15414" b="18866"/>
          <a:stretch/>
        </p:blipFill>
        <p:spPr>
          <a:xfrm>
            <a:off x="7247060" y="1429619"/>
            <a:ext cx="1133941" cy="1401527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5BE8304-DB22-47DB-20A7-4369D09A1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260" y="2190095"/>
            <a:ext cx="822342" cy="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B78302-88DB-6008-4510-65DF87F87717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9945742" y="2467143"/>
            <a:ext cx="1844526" cy="90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A54FC15-4D54-6D76-4BE7-3B1239816D1C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8184299" y="2467143"/>
            <a:ext cx="842181" cy="303649"/>
          </a:xfrm>
          <a:prstGeom prst="bentConnector3">
            <a:avLst>
              <a:gd name="adj1" fmla="val 2883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766F57C-E8EF-22EE-77B0-D7B7E07BA194}"/>
              </a:ext>
            </a:extLst>
          </p:cNvPr>
          <p:cNvSpPr txBox="1"/>
          <p:nvPr/>
        </p:nvSpPr>
        <p:spPr>
          <a:xfrm>
            <a:off x="11324611" y="1699631"/>
            <a:ext cx="198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2856AB-92A0-F3E7-B31C-7E86892F231A}"/>
              </a:ext>
            </a:extLst>
          </p:cNvPr>
          <p:cNvSpPr txBox="1"/>
          <p:nvPr/>
        </p:nvSpPr>
        <p:spPr>
          <a:xfrm>
            <a:off x="8495931" y="1594759"/>
            <a:ext cx="198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labeled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975BA9-EE5E-1181-456C-D32D80680113}"/>
              </a:ext>
            </a:extLst>
          </p:cNvPr>
          <p:cNvSpPr txBox="1"/>
          <p:nvPr/>
        </p:nvSpPr>
        <p:spPr>
          <a:xfrm>
            <a:off x="9929214" y="1828631"/>
            <a:ext cx="198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97FB315-0C1B-95F9-9CB6-B05BFD281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375" y="2671393"/>
            <a:ext cx="1762584" cy="132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BC4A71C2-F5F0-BA69-B986-C5C189A757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72180" y="2831146"/>
            <a:ext cx="327235" cy="503439"/>
          </a:xfrm>
          <a:prstGeom prst="rect">
            <a:avLst/>
          </a:prstGeom>
        </p:spPr>
      </p:pic>
      <p:pic>
        <p:nvPicPr>
          <p:cNvPr id="39" name="Picture 10">
            <a:extLst>
              <a:ext uri="{FF2B5EF4-FFF2-40B4-BE49-F238E27FC236}">
                <a16:creationId xmlns:a16="http://schemas.microsoft.com/office/drawing/2014/main" id="{A508BF3B-1D6D-A804-C4DA-AEADDEEC0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314" y="3187121"/>
            <a:ext cx="2498354" cy="249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04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58AEF0-F9CD-C7CB-43D5-23A60B6F7F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Data-Explainable Website Fingerprinting with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11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4CB23-7870-D112-499C-61C91423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1633B1-09DE-6E41-6398-4ACEA5A3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RQ1: How well can WF attacks be simulated in Shadow?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259C30-D465-6DDB-A844-9C9ABA611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371" y="4475741"/>
            <a:ext cx="3842441" cy="215080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8C836D-6AFB-851B-040B-B6E5C1F41393}"/>
              </a:ext>
            </a:extLst>
          </p:cNvPr>
          <p:cNvCxnSpPr>
            <a:cxnSpLocks/>
          </p:cNvCxnSpPr>
          <p:nvPr/>
        </p:nvCxnSpPr>
        <p:spPr>
          <a:xfrm flipV="1">
            <a:off x="9197408" y="3762876"/>
            <a:ext cx="1058085" cy="179971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A8E99F-B678-CB2B-71DF-0F1A661DC0D0}"/>
              </a:ext>
            </a:extLst>
          </p:cNvPr>
          <p:cNvCxnSpPr>
            <a:cxnSpLocks/>
          </p:cNvCxnSpPr>
          <p:nvPr/>
        </p:nvCxnSpPr>
        <p:spPr>
          <a:xfrm flipH="1">
            <a:off x="9751995" y="5240100"/>
            <a:ext cx="632791" cy="49681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C03A22-2023-236F-D9BD-41C14D3686AD}"/>
              </a:ext>
            </a:extLst>
          </p:cNvPr>
          <p:cNvCxnSpPr>
            <a:cxnSpLocks/>
          </p:cNvCxnSpPr>
          <p:nvPr/>
        </p:nvCxnSpPr>
        <p:spPr>
          <a:xfrm flipH="1" flipV="1">
            <a:off x="10865697" y="5260663"/>
            <a:ext cx="434471" cy="53799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125E8D-59F8-B292-9F37-DF720F9DB630}"/>
              </a:ext>
            </a:extLst>
          </p:cNvPr>
          <p:cNvCxnSpPr>
            <a:cxnSpLocks/>
            <a:stCxn id="23" idx="3"/>
          </p:cNvCxnSpPr>
          <p:nvPr/>
        </p:nvCxnSpPr>
        <p:spPr>
          <a:xfrm flipH="1" flipV="1">
            <a:off x="11619424" y="3876336"/>
            <a:ext cx="368704" cy="1737764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87C18D29-1E0D-F442-EC41-6F055BD98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317" y="4883983"/>
            <a:ext cx="885790" cy="9965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6BCA888-7BCA-D42E-2889-173565237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8139" y="4422217"/>
            <a:ext cx="885790" cy="9965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156DC5F-A306-483E-B203-AB8459ADF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338" y="5115843"/>
            <a:ext cx="885790" cy="996514"/>
          </a:xfrm>
          <a:prstGeom prst="rect">
            <a:avLst/>
          </a:prstGeom>
        </p:spPr>
      </p:pic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3BD39625-57E1-15A3-C0B3-C15E0D007364}"/>
              </a:ext>
            </a:extLst>
          </p:cNvPr>
          <p:cNvCxnSpPr>
            <a:cxnSpLocks/>
            <a:stCxn id="21" idx="2"/>
            <a:endCxn id="14" idx="2"/>
          </p:cNvCxnSpPr>
          <p:nvPr/>
        </p:nvCxnSpPr>
        <p:spPr>
          <a:xfrm rot="5400000">
            <a:off x="8759507" y="5469182"/>
            <a:ext cx="325390" cy="1148021"/>
          </a:xfrm>
          <a:prstGeom prst="bentConnector3">
            <a:avLst>
              <a:gd name="adj1" fmla="val 170254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B4CE748-4E74-AA9F-A19F-98E0230F915D}"/>
              </a:ext>
            </a:extLst>
          </p:cNvPr>
          <p:cNvGrpSpPr/>
          <p:nvPr/>
        </p:nvGrpSpPr>
        <p:grpSpPr>
          <a:xfrm>
            <a:off x="7358010" y="4950882"/>
            <a:ext cx="1980360" cy="1255005"/>
            <a:chOff x="7627588" y="5300140"/>
            <a:chExt cx="1980360" cy="1255005"/>
          </a:xfrm>
        </p:grpSpPr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96932B28-D616-03D0-9BF1-CBF9B1B961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5373" y="5300140"/>
              <a:ext cx="1044791" cy="1255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7EA227-3EA3-22F4-0167-E4EEB32A9CCE}"/>
                </a:ext>
              </a:extLst>
            </p:cNvPr>
            <p:cNvSpPr txBox="1"/>
            <p:nvPr/>
          </p:nvSpPr>
          <p:spPr>
            <a:xfrm>
              <a:off x="7627588" y="5643044"/>
              <a:ext cx="19803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labeled</a:t>
              </a:r>
              <a:br>
                <a:rPr lang="en-US" dirty="0"/>
              </a:br>
              <a:r>
                <a:rPr lang="en-US" dirty="0"/>
                <a:t>data</a:t>
              </a:r>
            </a:p>
          </p:txBody>
        </p:sp>
      </p:grp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F714C6C-B56C-56A4-5756-BDBE78D6B37B}"/>
              </a:ext>
            </a:extLst>
          </p:cNvPr>
          <p:cNvSpPr/>
          <p:nvPr/>
        </p:nvSpPr>
        <p:spPr>
          <a:xfrm>
            <a:off x="9637009" y="2247684"/>
            <a:ext cx="2790720" cy="1884920"/>
          </a:xfrm>
          <a:prstGeom prst="roundRect">
            <a:avLst/>
          </a:prstGeom>
          <a:noFill/>
          <a:ln w="508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843F19-5EFC-0ED3-68A2-52C06C6963FF}"/>
              </a:ext>
            </a:extLst>
          </p:cNvPr>
          <p:cNvSpPr txBox="1"/>
          <p:nvPr/>
        </p:nvSpPr>
        <p:spPr>
          <a:xfrm>
            <a:off x="9923592" y="186775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Chameleon Cloud 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BBC36A2-7AFB-49BF-5F3D-B0A5EF9DDE75}"/>
              </a:ext>
            </a:extLst>
          </p:cNvPr>
          <p:cNvSpPr/>
          <p:nvPr/>
        </p:nvSpPr>
        <p:spPr>
          <a:xfrm>
            <a:off x="7767738" y="4859834"/>
            <a:ext cx="2201889" cy="1681266"/>
          </a:xfrm>
          <a:prstGeom prst="roundRect">
            <a:avLst/>
          </a:prstGeom>
          <a:noFill/>
          <a:ln w="508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BBA430D-B35B-9090-EBE1-6948475507C1}"/>
              </a:ext>
            </a:extLst>
          </p:cNvPr>
          <p:cNvSpPr txBox="1"/>
          <p:nvPr/>
        </p:nvSpPr>
        <p:spPr>
          <a:xfrm>
            <a:off x="7767738" y="4502577"/>
            <a:ext cx="1837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New York, USA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59B5277-7E04-8617-E5AD-D83AB51CF6B6}"/>
              </a:ext>
            </a:extLst>
          </p:cNvPr>
          <p:cNvGrpSpPr/>
          <p:nvPr/>
        </p:nvGrpSpPr>
        <p:grpSpPr>
          <a:xfrm>
            <a:off x="9844580" y="2933392"/>
            <a:ext cx="977392" cy="977392"/>
            <a:chOff x="6458449" y="3398787"/>
            <a:chExt cx="2097839" cy="2097839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A1BE23FB-EB77-EE7B-0FD7-FBB595426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58449" y="3398787"/>
              <a:ext cx="2097839" cy="2097839"/>
            </a:xfrm>
            <a:prstGeom prst="rect">
              <a:avLst/>
            </a:prstGeom>
          </p:spPr>
        </p:pic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DF008D31-852A-3F75-FB93-5B1D1E531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1211" y="4557777"/>
              <a:ext cx="870489" cy="910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1" name="Content Placeholder 4">
            <a:extLst>
              <a:ext uri="{FF2B5EF4-FFF2-40B4-BE49-F238E27FC236}">
                <a16:creationId xmlns:a16="http://schemas.microsoft.com/office/drawing/2014/main" id="{DC8CDBFB-E6C5-6F43-EB96-9B4363E4DA79}"/>
              </a:ext>
            </a:extLst>
          </p:cNvPr>
          <p:cNvSpPr txBox="1">
            <a:spLocks/>
          </p:cNvSpPr>
          <p:nvPr/>
        </p:nvSpPr>
        <p:spPr>
          <a:xfrm>
            <a:off x="748033" y="2580170"/>
            <a:ext cx="6710042" cy="31459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Set up Wikipedia mirror (23m pages)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Choose 98 pages at random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Fetch each page 200⨉</a:t>
            </a:r>
          </a:p>
          <a:p>
            <a:pPr marL="692113" lvl="2" indent="-230188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D35C9E-1D3F-E78B-3873-F08E2025EB3E}"/>
              </a:ext>
            </a:extLst>
          </p:cNvPr>
          <p:cNvSpPr txBox="1"/>
          <p:nvPr/>
        </p:nvSpPr>
        <p:spPr>
          <a:xfrm>
            <a:off x="9062480" y="557352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patch</a:t>
            </a:r>
          </a:p>
        </p:txBody>
      </p:sp>
      <p:sp>
        <p:nvSpPr>
          <p:cNvPr id="68" name="Rounded Rectangular Callout 67">
            <a:extLst>
              <a:ext uri="{FF2B5EF4-FFF2-40B4-BE49-F238E27FC236}">
                <a16:creationId xmlns:a16="http://schemas.microsoft.com/office/drawing/2014/main" id="{FAFE22CE-CD10-6821-EDC9-F966C5BCFF9D}"/>
              </a:ext>
            </a:extLst>
          </p:cNvPr>
          <p:cNvSpPr/>
          <p:nvPr/>
        </p:nvSpPr>
        <p:spPr>
          <a:xfrm>
            <a:off x="726932" y="1571202"/>
            <a:ext cx="6181868" cy="836786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dirty="0"/>
              <a:t>Measurement experiment: </a:t>
            </a:r>
            <a:br>
              <a:rPr lang="en-US" sz="2800" dirty="0"/>
            </a:br>
            <a:r>
              <a:rPr lang="en-US" dirty="0"/>
              <a:t>(in both Tor and Shadow)</a:t>
            </a:r>
          </a:p>
        </p:txBody>
      </p:sp>
      <p:pic>
        <p:nvPicPr>
          <p:cNvPr id="91" name="Picture 2">
            <a:extLst>
              <a:ext uri="{FF2B5EF4-FFF2-40B4-BE49-F238E27FC236}">
                <a16:creationId xmlns:a16="http://schemas.microsoft.com/office/drawing/2014/main" id="{A366C50B-A50F-57BA-EBC7-ABCA95216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167" y="2980895"/>
            <a:ext cx="1078054" cy="98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2B85739-A68C-3372-910B-1CDA8214A368}"/>
              </a:ext>
            </a:extLst>
          </p:cNvPr>
          <p:cNvSpPr txBox="1"/>
          <p:nvPr/>
        </p:nvSpPr>
        <p:spPr>
          <a:xfrm>
            <a:off x="10931331" y="2374474"/>
            <a:ext cx="1298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Wikipedia</a:t>
            </a:r>
            <a:br>
              <a:rPr lang="en-US" sz="2000" dirty="0"/>
            </a:br>
            <a:r>
              <a:rPr lang="en-US" sz="2000" dirty="0"/>
              <a:t>mirror</a:t>
            </a:r>
          </a:p>
        </p:txBody>
      </p:sp>
    </p:spTree>
    <p:extLst>
      <p:ext uri="{BB962C8B-B14F-4D97-AF65-F5344CB8AC3E}">
        <p14:creationId xmlns:p14="http://schemas.microsoft.com/office/powerpoint/2010/main" val="2572625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58AEF0-F9CD-C7CB-43D5-23A60B6F7F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Data-Explainable Website Fingerprinting with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12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4CB23-7870-D112-499C-61C91423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1633B1-09DE-6E41-6398-4ACEA5A3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RQ1: How well can WF attacks be simulated in Shadow?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259C30-D465-6DDB-A844-9C9ABA611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371" y="4475741"/>
            <a:ext cx="3842441" cy="215080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8C836D-6AFB-851B-040B-B6E5C1F41393}"/>
              </a:ext>
            </a:extLst>
          </p:cNvPr>
          <p:cNvCxnSpPr>
            <a:cxnSpLocks/>
          </p:cNvCxnSpPr>
          <p:nvPr/>
        </p:nvCxnSpPr>
        <p:spPr>
          <a:xfrm flipV="1">
            <a:off x="9197408" y="3762876"/>
            <a:ext cx="1058085" cy="179971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A8E99F-B678-CB2B-71DF-0F1A661DC0D0}"/>
              </a:ext>
            </a:extLst>
          </p:cNvPr>
          <p:cNvCxnSpPr>
            <a:cxnSpLocks/>
          </p:cNvCxnSpPr>
          <p:nvPr/>
        </p:nvCxnSpPr>
        <p:spPr>
          <a:xfrm flipH="1">
            <a:off x="9751995" y="5240100"/>
            <a:ext cx="632791" cy="49681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C03A22-2023-236F-D9BD-41C14D3686AD}"/>
              </a:ext>
            </a:extLst>
          </p:cNvPr>
          <p:cNvCxnSpPr>
            <a:cxnSpLocks/>
          </p:cNvCxnSpPr>
          <p:nvPr/>
        </p:nvCxnSpPr>
        <p:spPr>
          <a:xfrm flipH="1" flipV="1">
            <a:off x="10865697" y="5260663"/>
            <a:ext cx="434471" cy="53799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125E8D-59F8-B292-9F37-DF720F9DB630}"/>
              </a:ext>
            </a:extLst>
          </p:cNvPr>
          <p:cNvCxnSpPr>
            <a:cxnSpLocks/>
            <a:stCxn id="23" idx="3"/>
          </p:cNvCxnSpPr>
          <p:nvPr/>
        </p:nvCxnSpPr>
        <p:spPr>
          <a:xfrm flipH="1" flipV="1">
            <a:off x="11619424" y="3876336"/>
            <a:ext cx="368704" cy="1737764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87C18D29-1E0D-F442-EC41-6F055BD98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317" y="4883983"/>
            <a:ext cx="885790" cy="9965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6BCA888-7BCA-D42E-2889-173565237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8139" y="4422217"/>
            <a:ext cx="885790" cy="9965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156DC5F-A306-483E-B203-AB8459ADF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338" y="5115843"/>
            <a:ext cx="885790" cy="996514"/>
          </a:xfrm>
          <a:prstGeom prst="rect">
            <a:avLst/>
          </a:prstGeom>
        </p:spPr>
      </p:pic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3BD39625-57E1-15A3-C0B3-C15E0D007364}"/>
              </a:ext>
            </a:extLst>
          </p:cNvPr>
          <p:cNvCxnSpPr>
            <a:cxnSpLocks/>
            <a:stCxn id="21" idx="2"/>
            <a:endCxn id="14" idx="2"/>
          </p:cNvCxnSpPr>
          <p:nvPr/>
        </p:nvCxnSpPr>
        <p:spPr>
          <a:xfrm rot="5400000">
            <a:off x="8759507" y="5469182"/>
            <a:ext cx="325390" cy="1148021"/>
          </a:xfrm>
          <a:prstGeom prst="bentConnector3">
            <a:avLst>
              <a:gd name="adj1" fmla="val 170254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B4CE748-4E74-AA9F-A19F-98E0230F915D}"/>
              </a:ext>
            </a:extLst>
          </p:cNvPr>
          <p:cNvGrpSpPr/>
          <p:nvPr/>
        </p:nvGrpSpPr>
        <p:grpSpPr>
          <a:xfrm>
            <a:off x="7358010" y="4950882"/>
            <a:ext cx="1980360" cy="1255005"/>
            <a:chOff x="7627588" y="5300140"/>
            <a:chExt cx="1980360" cy="1255005"/>
          </a:xfrm>
        </p:grpSpPr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96932B28-D616-03D0-9BF1-CBF9B1B961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5373" y="5300140"/>
              <a:ext cx="1044791" cy="1255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7EA227-3EA3-22F4-0167-E4EEB32A9CCE}"/>
                </a:ext>
              </a:extLst>
            </p:cNvPr>
            <p:cNvSpPr txBox="1"/>
            <p:nvPr/>
          </p:nvSpPr>
          <p:spPr>
            <a:xfrm>
              <a:off x="7627588" y="5643044"/>
              <a:ext cx="19803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labeled</a:t>
              </a:r>
              <a:br>
                <a:rPr lang="en-US" dirty="0"/>
              </a:br>
              <a:r>
                <a:rPr lang="en-US" dirty="0"/>
                <a:t>data</a:t>
              </a:r>
            </a:p>
          </p:txBody>
        </p:sp>
      </p:grp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F714C6C-B56C-56A4-5756-BDBE78D6B37B}"/>
              </a:ext>
            </a:extLst>
          </p:cNvPr>
          <p:cNvSpPr/>
          <p:nvPr/>
        </p:nvSpPr>
        <p:spPr>
          <a:xfrm>
            <a:off x="9637009" y="2247684"/>
            <a:ext cx="2790720" cy="1884920"/>
          </a:xfrm>
          <a:prstGeom prst="roundRect">
            <a:avLst/>
          </a:prstGeom>
          <a:noFill/>
          <a:ln w="508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843F19-5EFC-0ED3-68A2-52C06C6963FF}"/>
              </a:ext>
            </a:extLst>
          </p:cNvPr>
          <p:cNvSpPr txBox="1"/>
          <p:nvPr/>
        </p:nvSpPr>
        <p:spPr>
          <a:xfrm>
            <a:off x="9923592" y="186775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Chameleon Cloud 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BBC36A2-7AFB-49BF-5F3D-B0A5EF9DDE75}"/>
              </a:ext>
            </a:extLst>
          </p:cNvPr>
          <p:cNvSpPr/>
          <p:nvPr/>
        </p:nvSpPr>
        <p:spPr>
          <a:xfrm>
            <a:off x="7767738" y="4859834"/>
            <a:ext cx="2201889" cy="1681266"/>
          </a:xfrm>
          <a:prstGeom prst="roundRect">
            <a:avLst/>
          </a:prstGeom>
          <a:noFill/>
          <a:ln w="508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BBA430D-B35B-9090-EBE1-6948475507C1}"/>
              </a:ext>
            </a:extLst>
          </p:cNvPr>
          <p:cNvSpPr txBox="1"/>
          <p:nvPr/>
        </p:nvSpPr>
        <p:spPr>
          <a:xfrm>
            <a:off x="7767738" y="4502577"/>
            <a:ext cx="1837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New York, USA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59B5277-7E04-8617-E5AD-D83AB51CF6B6}"/>
              </a:ext>
            </a:extLst>
          </p:cNvPr>
          <p:cNvGrpSpPr/>
          <p:nvPr/>
        </p:nvGrpSpPr>
        <p:grpSpPr>
          <a:xfrm>
            <a:off x="9844580" y="2933392"/>
            <a:ext cx="977392" cy="977392"/>
            <a:chOff x="6458449" y="3398787"/>
            <a:chExt cx="2097839" cy="2097839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A1BE23FB-EB77-EE7B-0FD7-FBB595426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58449" y="3398787"/>
              <a:ext cx="2097839" cy="2097839"/>
            </a:xfrm>
            <a:prstGeom prst="rect">
              <a:avLst/>
            </a:prstGeom>
          </p:spPr>
        </p:pic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DF008D31-852A-3F75-FB93-5B1D1E531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1211" y="4557777"/>
              <a:ext cx="870489" cy="910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1" name="Content Placeholder 4">
            <a:extLst>
              <a:ext uri="{FF2B5EF4-FFF2-40B4-BE49-F238E27FC236}">
                <a16:creationId xmlns:a16="http://schemas.microsoft.com/office/drawing/2014/main" id="{DC8CDBFB-E6C5-6F43-EB96-9B4363E4DA79}"/>
              </a:ext>
            </a:extLst>
          </p:cNvPr>
          <p:cNvSpPr txBox="1">
            <a:spLocks/>
          </p:cNvSpPr>
          <p:nvPr/>
        </p:nvSpPr>
        <p:spPr>
          <a:xfrm>
            <a:off x="748033" y="2580170"/>
            <a:ext cx="6710042" cy="31459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Set up Wikipedia mirror (23m pages)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Choose 98 pages at random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Fetch each page 200⨉</a:t>
            </a:r>
          </a:p>
          <a:p>
            <a:pPr marL="692113" lvl="2" indent="-230188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D35C9E-1D3F-E78B-3873-F08E2025EB3E}"/>
              </a:ext>
            </a:extLst>
          </p:cNvPr>
          <p:cNvSpPr txBox="1"/>
          <p:nvPr/>
        </p:nvSpPr>
        <p:spPr>
          <a:xfrm>
            <a:off x="9062480" y="557352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patch</a:t>
            </a:r>
          </a:p>
        </p:txBody>
      </p:sp>
      <p:sp>
        <p:nvSpPr>
          <p:cNvPr id="68" name="Rounded Rectangular Callout 67">
            <a:extLst>
              <a:ext uri="{FF2B5EF4-FFF2-40B4-BE49-F238E27FC236}">
                <a16:creationId xmlns:a16="http://schemas.microsoft.com/office/drawing/2014/main" id="{FAFE22CE-CD10-6821-EDC9-F966C5BCFF9D}"/>
              </a:ext>
            </a:extLst>
          </p:cNvPr>
          <p:cNvSpPr/>
          <p:nvPr/>
        </p:nvSpPr>
        <p:spPr>
          <a:xfrm>
            <a:off x="726932" y="1571202"/>
            <a:ext cx="6181868" cy="836786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dirty="0"/>
              <a:t>Measurement experiment: </a:t>
            </a:r>
            <a:br>
              <a:rPr lang="en-US" sz="2800" dirty="0"/>
            </a:br>
            <a:r>
              <a:rPr lang="en-US" dirty="0"/>
              <a:t>(in both Tor and Shadow)</a:t>
            </a:r>
          </a:p>
        </p:txBody>
      </p:sp>
      <p:pic>
        <p:nvPicPr>
          <p:cNvPr id="70" name="Picture 4">
            <a:extLst>
              <a:ext uri="{FF2B5EF4-FFF2-40B4-BE49-F238E27FC236}">
                <a16:creationId xmlns:a16="http://schemas.microsoft.com/office/drawing/2014/main" id="{F7D37AF4-C8AD-D3A5-F8E3-0FCA0F74C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690" y="5603296"/>
            <a:ext cx="1044791" cy="125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6791DFF2-D195-C003-7085-DDEE3271AC2C}"/>
              </a:ext>
            </a:extLst>
          </p:cNvPr>
          <p:cNvGrpSpPr/>
          <p:nvPr/>
        </p:nvGrpSpPr>
        <p:grpSpPr>
          <a:xfrm>
            <a:off x="1488624" y="5612351"/>
            <a:ext cx="740751" cy="740751"/>
            <a:chOff x="6458449" y="3398787"/>
            <a:chExt cx="2097839" cy="2097839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781D5C83-CD01-978F-9392-41873AD56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58449" y="3398787"/>
              <a:ext cx="2097839" cy="2097839"/>
            </a:xfrm>
            <a:prstGeom prst="rect">
              <a:avLst/>
            </a:prstGeom>
          </p:spPr>
        </p:pic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id="{E6C342DD-F72A-89BF-C696-486212539C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1211" y="4557777"/>
              <a:ext cx="870489" cy="910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7" name="Rounded Rectangular Callout 76">
            <a:extLst>
              <a:ext uri="{FF2B5EF4-FFF2-40B4-BE49-F238E27FC236}">
                <a16:creationId xmlns:a16="http://schemas.microsoft.com/office/drawing/2014/main" id="{82A6581A-E9EA-4092-CF72-F7A57C88BBF7}"/>
              </a:ext>
            </a:extLst>
          </p:cNvPr>
          <p:cNvSpPr/>
          <p:nvPr/>
        </p:nvSpPr>
        <p:spPr>
          <a:xfrm>
            <a:off x="699984" y="4540265"/>
            <a:ext cx="6181868" cy="836786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dirty="0"/>
              <a:t>Wrinkle: need to use wget2</a:t>
            </a:r>
            <a:br>
              <a:rPr lang="en-US" sz="2800" dirty="0"/>
            </a:br>
            <a:r>
              <a:rPr lang="en-US" dirty="0"/>
              <a:t>(Firefox not yet supported in Shadow)</a:t>
            </a:r>
          </a:p>
        </p:txBody>
      </p:sp>
      <p:pic>
        <p:nvPicPr>
          <p:cNvPr id="78" name="Picture 77" descr="Tor_project_logo_hq.png">
            <a:extLst>
              <a:ext uri="{FF2B5EF4-FFF2-40B4-BE49-F238E27FC236}">
                <a16:creationId xmlns:a16="http://schemas.microsoft.com/office/drawing/2014/main" id="{9F16EF5C-2DC4-530F-C76E-FA76E0E729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77" y="6362157"/>
            <a:ext cx="860623" cy="535260"/>
          </a:xfrm>
          <a:prstGeom prst="rect">
            <a:avLst/>
          </a:prstGeo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FFCFD7EA-40AC-F952-3910-57F61EEEF91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8"/>
          <a:stretch>
            <a:fillRect/>
          </a:stretch>
        </p:blipFill>
        <p:spPr>
          <a:xfrm>
            <a:off x="9658625" y="2373410"/>
            <a:ext cx="1330036" cy="457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F52F8-E464-463D-DFFA-D64650EC9FDE}"/>
              </a:ext>
            </a:extLst>
          </p:cNvPr>
          <p:cNvSpPr txBox="1"/>
          <p:nvPr/>
        </p:nvSpPr>
        <p:spPr>
          <a:xfrm>
            <a:off x="10153176" y="271138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&amp;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1F36B04D-823A-7724-E188-CF4AE7739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167" y="2980895"/>
            <a:ext cx="1078054" cy="98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07807B-E71A-1203-8B73-37B43D3BA83B}"/>
              </a:ext>
            </a:extLst>
          </p:cNvPr>
          <p:cNvSpPr txBox="1"/>
          <p:nvPr/>
        </p:nvSpPr>
        <p:spPr>
          <a:xfrm>
            <a:off x="10931331" y="2374474"/>
            <a:ext cx="1298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Wikipedia</a:t>
            </a:r>
            <a:br>
              <a:rPr lang="en-US" sz="2000" dirty="0"/>
            </a:br>
            <a:r>
              <a:rPr lang="en-US" sz="2000" dirty="0"/>
              <a:t>mirror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D94D25-BC6D-D5BA-AB7F-C5C4B47ABBA2}"/>
              </a:ext>
            </a:extLst>
          </p:cNvPr>
          <p:cNvGrpSpPr/>
          <p:nvPr/>
        </p:nvGrpSpPr>
        <p:grpSpPr>
          <a:xfrm>
            <a:off x="3016883" y="5613044"/>
            <a:ext cx="1146910" cy="1294121"/>
            <a:chOff x="3016883" y="5613044"/>
            <a:chExt cx="1146910" cy="1294121"/>
          </a:xfrm>
        </p:grpSpPr>
        <p:pic>
          <p:nvPicPr>
            <p:cNvPr id="80" name="Picture 4">
              <a:extLst>
                <a:ext uri="{FF2B5EF4-FFF2-40B4-BE49-F238E27FC236}">
                  <a16:creationId xmlns:a16="http://schemas.microsoft.com/office/drawing/2014/main" id="{7AD62409-2C43-C138-9E4A-403C2E5D9D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883" y="5613044"/>
              <a:ext cx="1044791" cy="1255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83" descr="Tor_project_logo_hq.png">
              <a:extLst>
                <a:ext uri="{FF2B5EF4-FFF2-40B4-BE49-F238E27FC236}">
                  <a16:creationId xmlns:a16="http://schemas.microsoft.com/office/drawing/2014/main" id="{E73F9257-5066-77E5-818B-02D705C75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170" y="6371905"/>
              <a:ext cx="860623" cy="535260"/>
            </a:xfrm>
            <a:prstGeom prst="rect">
              <a:avLst/>
            </a:prstGeom>
          </p:spPr>
        </p:pic>
        <p:pic>
          <p:nvPicPr>
            <p:cNvPr id="7" name="Content Placeholder 6">
              <a:extLst>
                <a:ext uri="{FF2B5EF4-FFF2-40B4-BE49-F238E27FC236}">
                  <a16:creationId xmlns:a16="http://schemas.microsoft.com/office/drawing/2014/main" id="{6F044A96-5DD0-498A-5F2F-0CF292EAE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86383" y="5876054"/>
              <a:ext cx="925831" cy="318254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FCF7B4-1ABC-49C9-88A4-B97AA78FB17A}"/>
              </a:ext>
            </a:extLst>
          </p:cNvPr>
          <p:cNvGrpSpPr/>
          <p:nvPr/>
        </p:nvGrpSpPr>
        <p:grpSpPr>
          <a:xfrm>
            <a:off x="4783288" y="5609480"/>
            <a:ext cx="1201611" cy="1340095"/>
            <a:chOff x="4783288" y="5609480"/>
            <a:chExt cx="1201611" cy="1340095"/>
          </a:xfrm>
        </p:grpSpPr>
        <p:pic>
          <p:nvPicPr>
            <p:cNvPr id="86" name="Picture 4">
              <a:extLst>
                <a:ext uri="{FF2B5EF4-FFF2-40B4-BE49-F238E27FC236}">
                  <a16:creationId xmlns:a16="http://schemas.microsoft.com/office/drawing/2014/main" id="{A06DDD8C-711F-7D78-051B-F8CFDF6ED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3288" y="5609480"/>
              <a:ext cx="1044791" cy="1255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>
              <a:extLst>
                <a:ext uri="{FF2B5EF4-FFF2-40B4-BE49-F238E27FC236}">
                  <a16:creationId xmlns:a16="http://schemas.microsoft.com/office/drawing/2014/main" id="{390DE0F0-55E5-B618-5B81-761F430027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4276" y="6303512"/>
              <a:ext cx="860623" cy="646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Content Placeholder 6">
              <a:extLst>
                <a:ext uri="{FF2B5EF4-FFF2-40B4-BE49-F238E27FC236}">
                  <a16:creationId xmlns:a16="http://schemas.microsoft.com/office/drawing/2014/main" id="{F4F64D56-3791-CB00-2C7C-DD25D68A7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44391" y="5847985"/>
              <a:ext cx="925831" cy="3182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1330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58AEF0-F9CD-C7CB-43D5-23A60B6F7F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Data-Explainable Website Fingerprinting with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13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4CB23-7870-D112-499C-61C91423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1633B1-09DE-6E41-6398-4ACEA5A3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RQ1: How well can WF attacks be simulated in Shadow?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BAEDAD-4D55-9C2F-BDEF-B5DD087F01A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3496542" y="1665044"/>
            <a:ext cx="9301161" cy="5457973"/>
          </a:xfr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F3E8A4A-12A8-C24B-EBCA-0535314721EB}"/>
              </a:ext>
            </a:extLst>
          </p:cNvPr>
          <p:cNvGrpSpPr/>
          <p:nvPr/>
        </p:nvGrpSpPr>
        <p:grpSpPr>
          <a:xfrm>
            <a:off x="941664" y="1831396"/>
            <a:ext cx="1717548" cy="1938003"/>
            <a:chOff x="811340" y="2002846"/>
            <a:chExt cx="1146910" cy="1294121"/>
          </a:xfrm>
        </p:grpSpPr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A595F019-4663-2268-1963-892241FF80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340" y="2002846"/>
              <a:ext cx="1044791" cy="1255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55A994-7FD3-1056-F243-52D55D64EDA1}"/>
                </a:ext>
              </a:extLst>
            </p:cNvPr>
            <p:cNvGrpSpPr/>
            <p:nvPr/>
          </p:nvGrpSpPr>
          <p:grpSpPr>
            <a:xfrm>
              <a:off x="974274" y="2011901"/>
              <a:ext cx="740751" cy="740751"/>
              <a:chOff x="6458449" y="3398787"/>
              <a:chExt cx="2097839" cy="209783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FD427BAF-D3AE-CA65-DB91-0F0A87B634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58449" y="3398787"/>
                <a:ext cx="2097839" cy="2097839"/>
              </a:xfrm>
              <a:prstGeom prst="rect">
                <a:avLst/>
              </a:prstGeom>
            </p:spPr>
          </p:pic>
          <p:pic>
            <p:nvPicPr>
              <p:cNvPr id="13" name="Picture 2">
                <a:extLst>
                  <a:ext uri="{FF2B5EF4-FFF2-40B4-BE49-F238E27FC236}">
                    <a16:creationId xmlns:a16="http://schemas.microsoft.com/office/drawing/2014/main" id="{19332C61-342E-8DC8-AF9B-13E774C68D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91211" y="4557777"/>
                <a:ext cx="870489" cy="9100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5" name="Picture 14" descr="Tor_project_logo_hq.png">
              <a:extLst>
                <a:ext uri="{FF2B5EF4-FFF2-40B4-BE49-F238E27FC236}">
                  <a16:creationId xmlns:a16="http://schemas.microsoft.com/office/drawing/2014/main" id="{26C5FCFB-AD37-12AD-3638-7EE12B12E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627" y="2761707"/>
              <a:ext cx="860623" cy="535260"/>
            </a:xfrm>
            <a:prstGeom prst="rect">
              <a:avLst/>
            </a:prstGeom>
          </p:spPr>
        </p:pic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659FF7-6794-6B0F-97C5-1303071F4D6B}"/>
              </a:ext>
            </a:extLst>
          </p:cNvPr>
          <p:cNvCxnSpPr>
            <a:cxnSpLocks/>
          </p:cNvCxnSpPr>
          <p:nvPr/>
        </p:nvCxnSpPr>
        <p:spPr>
          <a:xfrm flipV="1">
            <a:off x="1697492" y="3769399"/>
            <a:ext cx="0" cy="121350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C4C3E04-AD64-0852-A975-4F7F220EA3DD}"/>
              </a:ext>
            </a:extLst>
          </p:cNvPr>
          <p:cNvSpPr txBox="1"/>
          <p:nvPr/>
        </p:nvSpPr>
        <p:spPr>
          <a:xfrm>
            <a:off x="1893616" y="3886200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?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63A212F-3EF3-C2AF-35C4-48470BC7E245}"/>
              </a:ext>
            </a:extLst>
          </p:cNvPr>
          <p:cNvGrpSpPr/>
          <p:nvPr/>
        </p:nvGrpSpPr>
        <p:grpSpPr>
          <a:xfrm>
            <a:off x="941664" y="5005186"/>
            <a:ext cx="1662182" cy="1875531"/>
            <a:chOff x="941664" y="5005186"/>
            <a:chExt cx="1662182" cy="18755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9462C57-7E19-040D-3FCC-A34266B9665A}"/>
                </a:ext>
              </a:extLst>
            </p:cNvPr>
            <p:cNvGrpSpPr/>
            <p:nvPr/>
          </p:nvGrpSpPr>
          <p:grpSpPr>
            <a:xfrm>
              <a:off x="941664" y="5005186"/>
              <a:ext cx="1662182" cy="1875531"/>
              <a:chOff x="3016883" y="5613044"/>
              <a:chExt cx="1146910" cy="1294121"/>
            </a:xfrm>
          </p:grpSpPr>
          <p:pic>
            <p:nvPicPr>
              <p:cNvPr id="19" name="Picture 4">
                <a:extLst>
                  <a:ext uri="{FF2B5EF4-FFF2-40B4-BE49-F238E27FC236}">
                    <a16:creationId xmlns:a16="http://schemas.microsoft.com/office/drawing/2014/main" id="{2829B1E6-0238-97CC-1E14-1D294BE82B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6883" y="5613044"/>
                <a:ext cx="1044791" cy="1255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3" descr="Tor_project_logo_hq.png">
                <a:extLst>
                  <a:ext uri="{FF2B5EF4-FFF2-40B4-BE49-F238E27FC236}">
                    <a16:creationId xmlns:a16="http://schemas.microsoft.com/office/drawing/2014/main" id="{26AE4842-A1A0-B410-209B-EB50829D74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03170" y="6371905"/>
                <a:ext cx="860623" cy="535260"/>
              </a:xfrm>
              <a:prstGeom prst="rect">
                <a:avLst/>
              </a:prstGeom>
            </p:spPr>
          </p:pic>
        </p:grpSp>
        <p:pic>
          <p:nvPicPr>
            <p:cNvPr id="38" name="Content Placeholder 6">
              <a:extLst>
                <a:ext uri="{FF2B5EF4-FFF2-40B4-BE49-F238E27FC236}">
                  <a16:creationId xmlns:a16="http://schemas.microsoft.com/office/drawing/2014/main" id="{AE9EEFBF-573D-FE54-03E9-187706B08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6565" y="5353978"/>
              <a:ext cx="1434889" cy="4932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4979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58AEF0-F9CD-C7CB-43D5-23A60B6F7F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Data-Explainable Website Fingerprinting with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14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4CB23-7870-D112-499C-61C91423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1633B1-09DE-6E41-6398-4ACEA5A3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RQ1: How well can WF attacks be simulated in Shadow?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12346-BCA1-F229-ABAE-533F48F84AAC}"/>
              </a:ext>
            </a:extLst>
          </p:cNvPr>
          <p:cNvSpPr txBox="1"/>
          <p:nvPr/>
        </p:nvSpPr>
        <p:spPr>
          <a:xfrm>
            <a:off x="2688422" y="5663048"/>
            <a:ext cx="112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Test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C53E204-B412-716E-AC79-32A3C253F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588" y="4669041"/>
            <a:ext cx="8729393" cy="218977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E4B28AB-8836-011E-E2E4-5CE71506402D}"/>
              </a:ext>
            </a:extLst>
          </p:cNvPr>
          <p:cNvSpPr txBox="1"/>
          <p:nvPr/>
        </p:nvSpPr>
        <p:spPr>
          <a:xfrm>
            <a:off x="8260764" y="3916145"/>
            <a:ext cx="13342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Train</a:t>
            </a:r>
          </a:p>
        </p:txBody>
      </p:sp>
      <p:sp>
        <p:nvSpPr>
          <p:cNvPr id="46" name="Content Placeholder 4">
            <a:extLst>
              <a:ext uri="{FF2B5EF4-FFF2-40B4-BE49-F238E27FC236}">
                <a16:creationId xmlns:a16="http://schemas.microsoft.com/office/drawing/2014/main" id="{39E4D476-AAE5-1E9D-9728-A31835010739}"/>
              </a:ext>
            </a:extLst>
          </p:cNvPr>
          <p:cNvSpPr txBox="1">
            <a:spLocks/>
          </p:cNvSpPr>
          <p:nvPr/>
        </p:nvSpPr>
        <p:spPr>
          <a:xfrm>
            <a:off x="857017" y="2508314"/>
            <a:ext cx="6710042" cy="31459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Multiclass closed world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60% train, 40% test (stratified)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Metric: accuracy</a:t>
            </a:r>
            <a:br>
              <a:rPr lang="en-US" dirty="0"/>
            </a:br>
            <a:r>
              <a:rPr lang="en-US" dirty="0"/>
              <a:t>(1/98 = random guess)</a:t>
            </a:r>
          </a:p>
          <a:p>
            <a:pPr marL="692113" lvl="2" indent="-230188"/>
            <a:endParaRPr lang="en-US" dirty="0"/>
          </a:p>
        </p:txBody>
      </p:sp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E55FFF6E-9369-EE3F-4076-AC881E440871}"/>
              </a:ext>
            </a:extLst>
          </p:cNvPr>
          <p:cNvSpPr/>
          <p:nvPr/>
        </p:nvSpPr>
        <p:spPr>
          <a:xfrm>
            <a:off x="726932" y="1571202"/>
            <a:ext cx="4459431" cy="836786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dirty="0"/>
              <a:t>Classification experiment: </a:t>
            </a:r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2CB80D4-A543-6B91-42F0-027724CD3313}"/>
              </a:ext>
            </a:extLst>
          </p:cNvPr>
          <p:cNvGrpSpPr/>
          <p:nvPr/>
        </p:nvGrpSpPr>
        <p:grpSpPr>
          <a:xfrm>
            <a:off x="6358557" y="3430661"/>
            <a:ext cx="1053053" cy="1188217"/>
            <a:chOff x="941664" y="5005186"/>
            <a:chExt cx="1662182" cy="1875531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27E7381-B3D9-D2C4-D13A-19595EC6855B}"/>
                </a:ext>
              </a:extLst>
            </p:cNvPr>
            <p:cNvGrpSpPr/>
            <p:nvPr/>
          </p:nvGrpSpPr>
          <p:grpSpPr>
            <a:xfrm>
              <a:off x="941664" y="5005186"/>
              <a:ext cx="1662182" cy="1875531"/>
              <a:chOff x="3016883" y="5613044"/>
              <a:chExt cx="1146910" cy="1294121"/>
            </a:xfrm>
          </p:grpSpPr>
          <p:pic>
            <p:nvPicPr>
              <p:cNvPr id="51" name="Picture 4">
                <a:extLst>
                  <a:ext uri="{FF2B5EF4-FFF2-40B4-BE49-F238E27FC236}">
                    <a16:creationId xmlns:a16="http://schemas.microsoft.com/office/drawing/2014/main" id="{03F75C0B-5A24-D60B-74EC-1BEDF6B5FD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6883" y="5613044"/>
                <a:ext cx="1044791" cy="1255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51" descr="Tor_project_logo_hq.png">
                <a:extLst>
                  <a:ext uri="{FF2B5EF4-FFF2-40B4-BE49-F238E27FC236}">
                    <a16:creationId xmlns:a16="http://schemas.microsoft.com/office/drawing/2014/main" id="{8EFBA412-44AE-C49D-5752-C86671A36C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03170" y="6371905"/>
                <a:ext cx="860623" cy="535260"/>
              </a:xfrm>
              <a:prstGeom prst="rect">
                <a:avLst/>
              </a:prstGeom>
            </p:spPr>
          </p:pic>
        </p:grpSp>
        <p:pic>
          <p:nvPicPr>
            <p:cNvPr id="50" name="Content Placeholder 6">
              <a:extLst>
                <a:ext uri="{FF2B5EF4-FFF2-40B4-BE49-F238E27FC236}">
                  <a16:creationId xmlns:a16="http://schemas.microsoft.com/office/drawing/2014/main" id="{48317FBE-E2EA-DECD-EE93-CF6A22141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6565" y="5353978"/>
              <a:ext cx="1434889" cy="493242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4304AAB-B4D2-4C47-123D-860517020893}"/>
              </a:ext>
            </a:extLst>
          </p:cNvPr>
          <p:cNvGrpSpPr/>
          <p:nvPr/>
        </p:nvGrpSpPr>
        <p:grpSpPr>
          <a:xfrm>
            <a:off x="3829718" y="5253786"/>
            <a:ext cx="760421" cy="858024"/>
            <a:chOff x="941664" y="5005186"/>
            <a:chExt cx="1662182" cy="1875531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411544B-64F9-B399-A841-8344DAD815BE}"/>
                </a:ext>
              </a:extLst>
            </p:cNvPr>
            <p:cNvGrpSpPr/>
            <p:nvPr/>
          </p:nvGrpSpPr>
          <p:grpSpPr>
            <a:xfrm>
              <a:off x="941664" y="5005186"/>
              <a:ext cx="1662182" cy="1875531"/>
              <a:chOff x="3016883" y="5613044"/>
              <a:chExt cx="1146910" cy="1294121"/>
            </a:xfrm>
          </p:grpSpPr>
          <p:pic>
            <p:nvPicPr>
              <p:cNvPr id="56" name="Picture 4">
                <a:extLst>
                  <a:ext uri="{FF2B5EF4-FFF2-40B4-BE49-F238E27FC236}">
                    <a16:creationId xmlns:a16="http://schemas.microsoft.com/office/drawing/2014/main" id="{6E762A2B-B694-4BBE-8D17-4013C48F79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6883" y="5613044"/>
                <a:ext cx="1044791" cy="1255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56" descr="Tor_project_logo_hq.png">
                <a:extLst>
                  <a:ext uri="{FF2B5EF4-FFF2-40B4-BE49-F238E27FC236}">
                    <a16:creationId xmlns:a16="http://schemas.microsoft.com/office/drawing/2014/main" id="{349B885C-CE67-1405-2B3B-5D5E7C3E91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03170" y="6371905"/>
                <a:ext cx="860623" cy="535260"/>
              </a:xfrm>
              <a:prstGeom prst="rect">
                <a:avLst/>
              </a:prstGeom>
            </p:spPr>
          </p:pic>
        </p:grpSp>
        <p:pic>
          <p:nvPicPr>
            <p:cNvPr id="55" name="Content Placeholder 6">
              <a:extLst>
                <a:ext uri="{FF2B5EF4-FFF2-40B4-BE49-F238E27FC236}">
                  <a16:creationId xmlns:a16="http://schemas.microsoft.com/office/drawing/2014/main" id="{443A1A1F-75B5-D5E9-897F-33EA895C8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6565" y="5353978"/>
              <a:ext cx="1434889" cy="493242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A4695D1-6FD7-694D-E091-72D977F0DA6B}"/>
              </a:ext>
            </a:extLst>
          </p:cNvPr>
          <p:cNvGrpSpPr/>
          <p:nvPr/>
        </p:nvGrpSpPr>
        <p:grpSpPr>
          <a:xfrm>
            <a:off x="10711251" y="3455808"/>
            <a:ext cx="1087859" cy="1213233"/>
            <a:chOff x="4783288" y="5609480"/>
            <a:chExt cx="1201611" cy="1340095"/>
          </a:xfrm>
        </p:grpSpPr>
        <p:pic>
          <p:nvPicPr>
            <p:cNvPr id="59" name="Picture 4">
              <a:extLst>
                <a:ext uri="{FF2B5EF4-FFF2-40B4-BE49-F238E27FC236}">
                  <a16:creationId xmlns:a16="http://schemas.microsoft.com/office/drawing/2014/main" id="{23DBC266-F7A3-8C95-B39B-427A687B17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3288" y="5609480"/>
              <a:ext cx="1044791" cy="1255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>
              <a:extLst>
                <a:ext uri="{FF2B5EF4-FFF2-40B4-BE49-F238E27FC236}">
                  <a16:creationId xmlns:a16="http://schemas.microsoft.com/office/drawing/2014/main" id="{AD8B2921-237F-648B-8556-BE89E72078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4276" y="6303512"/>
              <a:ext cx="860623" cy="646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Content Placeholder 6">
              <a:extLst>
                <a:ext uri="{FF2B5EF4-FFF2-40B4-BE49-F238E27FC236}">
                  <a16:creationId xmlns:a16="http://schemas.microsoft.com/office/drawing/2014/main" id="{936887AD-0304-FF4B-C765-ABFF0ABD7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44391" y="5847985"/>
              <a:ext cx="925831" cy="318254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8090B22-4CD6-1C8E-1996-FCC5FF9BCE60}"/>
              </a:ext>
            </a:extLst>
          </p:cNvPr>
          <p:cNvGrpSpPr/>
          <p:nvPr/>
        </p:nvGrpSpPr>
        <p:grpSpPr>
          <a:xfrm>
            <a:off x="3829718" y="6136553"/>
            <a:ext cx="806284" cy="899207"/>
            <a:chOff x="4783288" y="5609480"/>
            <a:chExt cx="1201611" cy="1340095"/>
          </a:xfrm>
        </p:grpSpPr>
        <p:pic>
          <p:nvPicPr>
            <p:cNvPr id="63" name="Picture 4">
              <a:extLst>
                <a:ext uri="{FF2B5EF4-FFF2-40B4-BE49-F238E27FC236}">
                  <a16:creationId xmlns:a16="http://schemas.microsoft.com/office/drawing/2014/main" id="{91C248BE-23E0-2CC9-23E5-4E81FE7B35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3288" y="5609480"/>
              <a:ext cx="1044791" cy="1255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>
              <a:extLst>
                <a:ext uri="{FF2B5EF4-FFF2-40B4-BE49-F238E27FC236}">
                  <a16:creationId xmlns:a16="http://schemas.microsoft.com/office/drawing/2014/main" id="{E8054932-64C5-7733-9862-B22F1D932D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4276" y="6303512"/>
              <a:ext cx="860623" cy="646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Content Placeholder 6">
              <a:extLst>
                <a:ext uri="{FF2B5EF4-FFF2-40B4-BE49-F238E27FC236}">
                  <a16:creationId xmlns:a16="http://schemas.microsoft.com/office/drawing/2014/main" id="{B4C313E8-197C-4276-33CD-009B2F211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44391" y="5847985"/>
              <a:ext cx="925831" cy="3182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296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58AEF0-F9CD-C7CB-43D5-23A60B6F7F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Data-Explainable Website Fingerprinting with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15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4CB23-7870-D112-499C-61C91423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1633B1-09DE-6E41-6398-4ACEA5A3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RQ1: How well can WF attacks be simulated in Shadow?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12346-BCA1-F229-ABAE-533F48F84AAC}"/>
              </a:ext>
            </a:extLst>
          </p:cNvPr>
          <p:cNvSpPr txBox="1"/>
          <p:nvPr/>
        </p:nvSpPr>
        <p:spPr>
          <a:xfrm>
            <a:off x="2688422" y="5663048"/>
            <a:ext cx="112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Test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C53E204-B412-716E-AC79-32A3C253F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588" y="4669041"/>
            <a:ext cx="8729393" cy="218977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E4B28AB-8836-011E-E2E4-5CE71506402D}"/>
              </a:ext>
            </a:extLst>
          </p:cNvPr>
          <p:cNvSpPr txBox="1"/>
          <p:nvPr/>
        </p:nvSpPr>
        <p:spPr>
          <a:xfrm>
            <a:off x="8260764" y="3916145"/>
            <a:ext cx="13342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Train</a:t>
            </a:r>
          </a:p>
        </p:txBody>
      </p:sp>
      <p:sp>
        <p:nvSpPr>
          <p:cNvPr id="46" name="Content Placeholder 4">
            <a:extLst>
              <a:ext uri="{FF2B5EF4-FFF2-40B4-BE49-F238E27FC236}">
                <a16:creationId xmlns:a16="http://schemas.microsoft.com/office/drawing/2014/main" id="{39E4D476-AAE5-1E9D-9728-A31835010739}"/>
              </a:ext>
            </a:extLst>
          </p:cNvPr>
          <p:cNvSpPr txBox="1">
            <a:spLocks/>
          </p:cNvSpPr>
          <p:nvPr/>
        </p:nvSpPr>
        <p:spPr>
          <a:xfrm>
            <a:off x="857017" y="2508314"/>
            <a:ext cx="6710042" cy="31459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Multiclass closed world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60% train, 40% test (stratified)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Metric: accuracy</a:t>
            </a:r>
            <a:br>
              <a:rPr lang="en-US" dirty="0"/>
            </a:br>
            <a:r>
              <a:rPr lang="en-US" dirty="0"/>
              <a:t>(1/98 = random guess)</a:t>
            </a:r>
          </a:p>
          <a:p>
            <a:pPr marL="692113" lvl="2" indent="-230188"/>
            <a:endParaRPr lang="en-US" dirty="0"/>
          </a:p>
        </p:txBody>
      </p:sp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E55FFF6E-9369-EE3F-4076-AC881E440871}"/>
              </a:ext>
            </a:extLst>
          </p:cNvPr>
          <p:cNvSpPr/>
          <p:nvPr/>
        </p:nvSpPr>
        <p:spPr>
          <a:xfrm>
            <a:off x="726932" y="1571202"/>
            <a:ext cx="4459431" cy="836786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dirty="0"/>
              <a:t>Classification experiment: </a:t>
            </a:r>
            <a:endParaRPr lang="en-US" dirty="0"/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3FE3E86C-D3DD-E1B5-E63A-AA0C3337D97E}"/>
              </a:ext>
            </a:extLst>
          </p:cNvPr>
          <p:cNvSpPr/>
          <p:nvPr/>
        </p:nvSpPr>
        <p:spPr>
          <a:xfrm>
            <a:off x="7261092" y="2300923"/>
            <a:ext cx="4139874" cy="836786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dirty="0"/>
              <a:t>High accuracy: </a:t>
            </a:r>
            <a:br>
              <a:rPr lang="en-US" sz="2800" dirty="0"/>
            </a:br>
            <a:r>
              <a:rPr lang="en-US" dirty="0"/>
              <a:t>(when train-test on same data source)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DB957D-1FF4-C36C-4D66-C8C55FA94D9C}"/>
              </a:ext>
            </a:extLst>
          </p:cNvPr>
          <p:cNvCxnSpPr>
            <a:cxnSpLocks/>
          </p:cNvCxnSpPr>
          <p:nvPr/>
        </p:nvCxnSpPr>
        <p:spPr>
          <a:xfrm flipH="1">
            <a:off x="8042854" y="3137709"/>
            <a:ext cx="282990" cy="2420355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9E17F9-6322-9872-36FD-60BBCF075567}"/>
              </a:ext>
            </a:extLst>
          </p:cNvPr>
          <p:cNvCxnSpPr>
            <a:cxnSpLocks/>
          </p:cNvCxnSpPr>
          <p:nvPr/>
        </p:nvCxnSpPr>
        <p:spPr>
          <a:xfrm>
            <a:off x="10206568" y="3103359"/>
            <a:ext cx="469741" cy="2961874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8D373BA-7DB5-88B7-6945-A29482DD5808}"/>
              </a:ext>
            </a:extLst>
          </p:cNvPr>
          <p:cNvGrpSpPr/>
          <p:nvPr/>
        </p:nvGrpSpPr>
        <p:grpSpPr>
          <a:xfrm>
            <a:off x="6358557" y="3430661"/>
            <a:ext cx="1053053" cy="1188217"/>
            <a:chOff x="941664" y="5005186"/>
            <a:chExt cx="1662182" cy="187553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7D6AFC1-D9C9-A2C0-08C3-816787375CBB}"/>
                </a:ext>
              </a:extLst>
            </p:cNvPr>
            <p:cNvGrpSpPr/>
            <p:nvPr/>
          </p:nvGrpSpPr>
          <p:grpSpPr>
            <a:xfrm>
              <a:off x="941664" y="5005186"/>
              <a:ext cx="1662182" cy="1875531"/>
              <a:chOff x="3016883" y="5613044"/>
              <a:chExt cx="1146910" cy="1294121"/>
            </a:xfrm>
          </p:grpSpPr>
          <p:pic>
            <p:nvPicPr>
              <p:cNvPr id="34" name="Picture 4">
                <a:extLst>
                  <a:ext uri="{FF2B5EF4-FFF2-40B4-BE49-F238E27FC236}">
                    <a16:creationId xmlns:a16="http://schemas.microsoft.com/office/drawing/2014/main" id="{52BCABCA-0BF2-C268-3179-07F6583A61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6883" y="5613044"/>
                <a:ext cx="1044791" cy="1255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36" descr="Tor_project_logo_hq.png">
                <a:extLst>
                  <a:ext uri="{FF2B5EF4-FFF2-40B4-BE49-F238E27FC236}">
                    <a16:creationId xmlns:a16="http://schemas.microsoft.com/office/drawing/2014/main" id="{DC1CF406-018C-C3B9-E7B3-6153C4471F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03170" y="6371905"/>
                <a:ext cx="860623" cy="535260"/>
              </a:xfrm>
              <a:prstGeom prst="rect">
                <a:avLst/>
              </a:prstGeom>
            </p:spPr>
          </p:pic>
        </p:grpSp>
        <p:pic>
          <p:nvPicPr>
            <p:cNvPr id="32" name="Content Placeholder 6">
              <a:extLst>
                <a:ext uri="{FF2B5EF4-FFF2-40B4-BE49-F238E27FC236}">
                  <a16:creationId xmlns:a16="http://schemas.microsoft.com/office/drawing/2014/main" id="{5DDC6288-EBF8-7BB1-E9F1-21077F80F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6565" y="5353978"/>
              <a:ext cx="1434889" cy="493242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04B6B2D-D455-1E76-2AB6-AC117346D7B2}"/>
              </a:ext>
            </a:extLst>
          </p:cNvPr>
          <p:cNvGrpSpPr/>
          <p:nvPr/>
        </p:nvGrpSpPr>
        <p:grpSpPr>
          <a:xfrm>
            <a:off x="3829718" y="5253786"/>
            <a:ext cx="760421" cy="858024"/>
            <a:chOff x="941664" y="5005186"/>
            <a:chExt cx="1662182" cy="1875531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7A3B37A-4A10-6E49-C625-3C648F2D7A8F}"/>
                </a:ext>
              </a:extLst>
            </p:cNvPr>
            <p:cNvGrpSpPr/>
            <p:nvPr/>
          </p:nvGrpSpPr>
          <p:grpSpPr>
            <a:xfrm>
              <a:off x="941664" y="5005186"/>
              <a:ext cx="1662182" cy="1875531"/>
              <a:chOff x="3016883" y="5613044"/>
              <a:chExt cx="1146910" cy="1294121"/>
            </a:xfrm>
          </p:grpSpPr>
          <p:pic>
            <p:nvPicPr>
              <p:cNvPr id="51" name="Picture 4">
                <a:extLst>
                  <a:ext uri="{FF2B5EF4-FFF2-40B4-BE49-F238E27FC236}">
                    <a16:creationId xmlns:a16="http://schemas.microsoft.com/office/drawing/2014/main" id="{CD9F58D3-84BC-17BF-1BD5-77C990907D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6883" y="5613044"/>
                <a:ext cx="1044791" cy="1255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51" descr="Tor_project_logo_hq.png">
                <a:extLst>
                  <a:ext uri="{FF2B5EF4-FFF2-40B4-BE49-F238E27FC236}">
                    <a16:creationId xmlns:a16="http://schemas.microsoft.com/office/drawing/2014/main" id="{1F43A674-B3B9-63E8-89A5-047E94343D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03170" y="6371905"/>
                <a:ext cx="860623" cy="535260"/>
              </a:xfrm>
              <a:prstGeom prst="rect">
                <a:avLst/>
              </a:prstGeom>
            </p:spPr>
          </p:pic>
        </p:grpSp>
        <p:pic>
          <p:nvPicPr>
            <p:cNvPr id="50" name="Content Placeholder 6">
              <a:extLst>
                <a:ext uri="{FF2B5EF4-FFF2-40B4-BE49-F238E27FC236}">
                  <a16:creationId xmlns:a16="http://schemas.microsoft.com/office/drawing/2014/main" id="{06D24963-BE4D-3C0E-0712-88DDAADCE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6565" y="5353978"/>
              <a:ext cx="1434889" cy="493242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E32BEDC-D928-5BD0-2528-103D5569BFA5}"/>
              </a:ext>
            </a:extLst>
          </p:cNvPr>
          <p:cNvGrpSpPr/>
          <p:nvPr/>
        </p:nvGrpSpPr>
        <p:grpSpPr>
          <a:xfrm>
            <a:off x="10711251" y="3455808"/>
            <a:ext cx="1087859" cy="1213233"/>
            <a:chOff x="4783288" y="5609480"/>
            <a:chExt cx="1201611" cy="1340095"/>
          </a:xfrm>
        </p:grpSpPr>
        <p:pic>
          <p:nvPicPr>
            <p:cNvPr id="54" name="Picture 4">
              <a:extLst>
                <a:ext uri="{FF2B5EF4-FFF2-40B4-BE49-F238E27FC236}">
                  <a16:creationId xmlns:a16="http://schemas.microsoft.com/office/drawing/2014/main" id="{AA1771F2-51BF-8A25-3B21-8D14577313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3288" y="5609480"/>
              <a:ext cx="1044791" cy="1255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62AF27C9-5D4D-AE00-44E0-15E33FF668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4276" y="6303512"/>
              <a:ext cx="860623" cy="646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Content Placeholder 6">
              <a:extLst>
                <a:ext uri="{FF2B5EF4-FFF2-40B4-BE49-F238E27FC236}">
                  <a16:creationId xmlns:a16="http://schemas.microsoft.com/office/drawing/2014/main" id="{73BDF066-3E5E-0145-B1C3-A8B30C989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44391" y="5847985"/>
              <a:ext cx="925831" cy="318254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B96623E-F85B-623D-C42E-6E80A754D5CB}"/>
              </a:ext>
            </a:extLst>
          </p:cNvPr>
          <p:cNvGrpSpPr/>
          <p:nvPr/>
        </p:nvGrpSpPr>
        <p:grpSpPr>
          <a:xfrm>
            <a:off x="3829718" y="6136553"/>
            <a:ext cx="806284" cy="899207"/>
            <a:chOff x="4783288" y="5609480"/>
            <a:chExt cx="1201611" cy="1340095"/>
          </a:xfrm>
        </p:grpSpPr>
        <p:pic>
          <p:nvPicPr>
            <p:cNvPr id="58" name="Picture 4">
              <a:extLst>
                <a:ext uri="{FF2B5EF4-FFF2-40B4-BE49-F238E27FC236}">
                  <a16:creationId xmlns:a16="http://schemas.microsoft.com/office/drawing/2014/main" id="{0495E14F-3FCA-6DD9-FA50-D73C71CC46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3288" y="5609480"/>
              <a:ext cx="1044791" cy="1255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D288C1EB-79CF-67EF-5918-53293DC2A2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4276" y="6303512"/>
              <a:ext cx="860623" cy="646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Content Placeholder 6">
              <a:extLst>
                <a:ext uri="{FF2B5EF4-FFF2-40B4-BE49-F238E27FC236}">
                  <a16:creationId xmlns:a16="http://schemas.microsoft.com/office/drawing/2014/main" id="{B393D675-BFE8-5E27-3EBA-74087622E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44391" y="5847985"/>
              <a:ext cx="925831" cy="318254"/>
            </a:xfrm>
            <a:prstGeom prst="rect">
              <a:avLst/>
            </a:prstGeom>
          </p:spPr>
        </p:pic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6A1E7C77-49B6-8FB1-0422-FB79886FC779}"/>
              </a:ext>
            </a:extLst>
          </p:cNvPr>
          <p:cNvSpPr/>
          <p:nvPr/>
        </p:nvSpPr>
        <p:spPr>
          <a:xfrm>
            <a:off x="5014914" y="5572675"/>
            <a:ext cx="4000500" cy="559902"/>
          </a:xfrm>
          <a:prstGeom prst="rect">
            <a:avLst/>
          </a:prstGeom>
          <a:noFill/>
          <a:ln w="1016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7F7C1E7-11E7-AA61-0D84-75743722F199}"/>
              </a:ext>
            </a:extLst>
          </p:cNvPr>
          <p:cNvSpPr/>
          <p:nvPr/>
        </p:nvSpPr>
        <p:spPr>
          <a:xfrm>
            <a:off x="9340741" y="6123413"/>
            <a:ext cx="4000500" cy="559902"/>
          </a:xfrm>
          <a:prstGeom prst="rect">
            <a:avLst/>
          </a:prstGeom>
          <a:noFill/>
          <a:ln w="1016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97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58AEF0-F9CD-C7CB-43D5-23A60B6F7F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Data-Explainable Website Fingerprinting with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16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4CB23-7870-D112-499C-61C91423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1633B1-09DE-6E41-6398-4ACEA5A3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RQ1: How well can WF attacks be simulated in Shadow?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12346-BCA1-F229-ABAE-533F48F84AAC}"/>
              </a:ext>
            </a:extLst>
          </p:cNvPr>
          <p:cNvSpPr txBox="1"/>
          <p:nvPr/>
        </p:nvSpPr>
        <p:spPr>
          <a:xfrm>
            <a:off x="2688422" y="5663048"/>
            <a:ext cx="112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Test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C53E204-B412-716E-AC79-32A3C253F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588" y="4669041"/>
            <a:ext cx="8729393" cy="218977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E4B28AB-8836-011E-E2E4-5CE71506402D}"/>
              </a:ext>
            </a:extLst>
          </p:cNvPr>
          <p:cNvSpPr txBox="1"/>
          <p:nvPr/>
        </p:nvSpPr>
        <p:spPr>
          <a:xfrm>
            <a:off x="8260764" y="3916145"/>
            <a:ext cx="13342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Train</a:t>
            </a:r>
          </a:p>
        </p:txBody>
      </p:sp>
      <p:sp>
        <p:nvSpPr>
          <p:cNvPr id="46" name="Content Placeholder 4">
            <a:extLst>
              <a:ext uri="{FF2B5EF4-FFF2-40B4-BE49-F238E27FC236}">
                <a16:creationId xmlns:a16="http://schemas.microsoft.com/office/drawing/2014/main" id="{39E4D476-AAE5-1E9D-9728-A31835010739}"/>
              </a:ext>
            </a:extLst>
          </p:cNvPr>
          <p:cNvSpPr txBox="1">
            <a:spLocks/>
          </p:cNvSpPr>
          <p:nvPr/>
        </p:nvSpPr>
        <p:spPr>
          <a:xfrm>
            <a:off x="857017" y="2508314"/>
            <a:ext cx="6710042" cy="31459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Multiclass closed world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60% train, 40% test (stratified)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Metric: accuracy</a:t>
            </a:r>
            <a:br>
              <a:rPr lang="en-US" dirty="0"/>
            </a:br>
            <a:r>
              <a:rPr lang="en-US" dirty="0"/>
              <a:t>(1/98 = random guess)</a:t>
            </a:r>
          </a:p>
          <a:p>
            <a:pPr marL="692113" lvl="2" indent="-230188"/>
            <a:endParaRPr lang="en-US" dirty="0"/>
          </a:p>
        </p:txBody>
      </p:sp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E55FFF6E-9369-EE3F-4076-AC881E440871}"/>
              </a:ext>
            </a:extLst>
          </p:cNvPr>
          <p:cNvSpPr/>
          <p:nvPr/>
        </p:nvSpPr>
        <p:spPr>
          <a:xfrm>
            <a:off x="726932" y="1571202"/>
            <a:ext cx="4459431" cy="836786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dirty="0"/>
              <a:t>Classification experiment: </a:t>
            </a:r>
            <a:endParaRPr lang="en-US" dirty="0"/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3FE3E86C-D3DD-E1B5-E63A-AA0C3337D97E}"/>
              </a:ext>
            </a:extLst>
          </p:cNvPr>
          <p:cNvSpPr/>
          <p:nvPr/>
        </p:nvSpPr>
        <p:spPr>
          <a:xfrm>
            <a:off x="7261091" y="2027734"/>
            <a:ext cx="4330919" cy="1109975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dirty="0"/>
              <a:t>&gt;85% when training completely in simulation!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9E17F9-6322-9872-36FD-60BBCF07556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426551" y="3137709"/>
            <a:ext cx="374978" cy="1419477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2A2F4E-A427-4A32-7F77-D15A6AA448BE}"/>
              </a:ext>
            </a:extLst>
          </p:cNvPr>
          <p:cNvGrpSpPr/>
          <p:nvPr/>
        </p:nvGrpSpPr>
        <p:grpSpPr>
          <a:xfrm>
            <a:off x="6358557" y="3430661"/>
            <a:ext cx="1053053" cy="1188217"/>
            <a:chOff x="941664" y="5005186"/>
            <a:chExt cx="1662182" cy="187553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65F2225-6A5C-3B7B-763B-A25280D98D99}"/>
                </a:ext>
              </a:extLst>
            </p:cNvPr>
            <p:cNvGrpSpPr/>
            <p:nvPr/>
          </p:nvGrpSpPr>
          <p:grpSpPr>
            <a:xfrm>
              <a:off x="941664" y="5005186"/>
              <a:ext cx="1662182" cy="1875531"/>
              <a:chOff x="3016883" y="5613044"/>
              <a:chExt cx="1146910" cy="1294121"/>
            </a:xfrm>
          </p:grpSpPr>
          <p:pic>
            <p:nvPicPr>
              <p:cNvPr id="15" name="Picture 4">
                <a:extLst>
                  <a:ext uri="{FF2B5EF4-FFF2-40B4-BE49-F238E27FC236}">
                    <a16:creationId xmlns:a16="http://schemas.microsoft.com/office/drawing/2014/main" id="{C06A7F47-774D-BCC9-E57E-B7D91A1193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6883" y="5613044"/>
                <a:ext cx="1044791" cy="1255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15" descr="Tor_project_logo_hq.png">
                <a:extLst>
                  <a:ext uri="{FF2B5EF4-FFF2-40B4-BE49-F238E27FC236}">
                    <a16:creationId xmlns:a16="http://schemas.microsoft.com/office/drawing/2014/main" id="{1634C172-0268-0B4E-65DC-3177169561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03170" y="6371905"/>
                <a:ext cx="860623" cy="535260"/>
              </a:xfrm>
              <a:prstGeom prst="rect">
                <a:avLst/>
              </a:prstGeom>
            </p:spPr>
          </p:pic>
        </p:grpSp>
        <p:pic>
          <p:nvPicPr>
            <p:cNvPr id="14" name="Content Placeholder 6">
              <a:extLst>
                <a:ext uri="{FF2B5EF4-FFF2-40B4-BE49-F238E27FC236}">
                  <a16:creationId xmlns:a16="http://schemas.microsoft.com/office/drawing/2014/main" id="{FFFDC3FF-75BB-134D-A902-0FF504630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6565" y="5353978"/>
              <a:ext cx="1434889" cy="49324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27B980-FFE8-2E2A-EE81-C11E74CD7FED}"/>
              </a:ext>
            </a:extLst>
          </p:cNvPr>
          <p:cNvGrpSpPr/>
          <p:nvPr/>
        </p:nvGrpSpPr>
        <p:grpSpPr>
          <a:xfrm>
            <a:off x="3829718" y="5253786"/>
            <a:ext cx="760421" cy="858024"/>
            <a:chOff x="941664" y="5005186"/>
            <a:chExt cx="1662182" cy="187553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F2F78D8-198C-8DFD-2E23-D5830A592FFB}"/>
                </a:ext>
              </a:extLst>
            </p:cNvPr>
            <p:cNvGrpSpPr/>
            <p:nvPr/>
          </p:nvGrpSpPr>
          <p:grpSpPr>
            <a:xfrm>
              <a:off x="941664" y="5005186"/>
              <a:ext cx="1662182" cy="1875531"/>
              <a:chOff x="3016883" y="5613044"/>
              <a:chExt cx="1146910" cy="1294121"/>
            </a:xfrm>
          </p:grpSpPr>
          <p:pic>
            <p:nvPicPr>
              <p:cNvPr id="27" name="Picture 4">
                <a:extLst>
                  <a:ext uri="{FF2B5EF4-FFF2-40B4-BE49-F238E27FC236}">
                    <a16:creationId xmlns:a16="http://schemas.microsoft.com/office/drawing/2014/main" id="{C6C6438F-F6AC-DF3D-F005-9797EE5F05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6883" y="5613044"/>
                <a:ext cx="1044791" cy="1255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8" descr="Tor_project_logo_hq.png">
                <a:extLst>
                  <a:ext uri="{FF2B5EF4-FFF2-40B4-BE49-F238E27FC236}">
                    <a16:creationId xmlns:a16="http://schemas.microsoft.com/office/drawing/2014/main" id="{2B853A68-24F3-2586-2485-20F41742EF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03170" y="6371905"/>
                <a:ext cx="860623" cy="535260"/>
              </a:xfrm>
              <a:prstGeom prst="rect">
                <a:avLst/>
              </a:prstGeom>
            </p:spPr>
          </p:pic>
        </p:grpSp>
        <p:pic>
          <p:nvPicPr>
            <p:cNvPr id="26" name="Content Placeholder 6">
              <a:extLst>
                <a:ext uri="{FF2B5EF4-FFF2-40B4-BE49-F238E27FC236}">
                  <a16:creationId xmlns:a16="http://schemas.microsoft.com/office/drawing/2014/main" id="{4BB14D6C-1C0E-9CB4-2426-08298AE9B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6565" y="5353978"/>
              <a:ext cx="1434889" cy="49324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115A39-D590-3FE0-4181-1F82ADC24B7A}"/>
              </a:ext>
            </a:extLst>
          </p:cNvPr>
          <p:cNvGrpSpPr/>
          <p:nvPr/>
        </p:nvGrpSpPr>
        <p:grpSpPr>
          <a:xfrm>
            <a:off x="10711251" y="3455808"/>
            <a:ext cx="1087859" cy="1213233"/>
            <a:chOff x="4783288" y="5609480"/>
            <a:chExt cx="1201611" cy="1340095"/>
          </a:xfrm>
        </p:grpSpPr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6750A547-33B7-3B97-E037-4541A29C3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3288" y="5609480"/>
              <a:ext cx="1044791" cy="1255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124F29B9-E5F2-0417-E3CA-54BA184895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4276" y="6303512"/>
              <a:ext cx="860623" cy="646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Content Placeholder 6">
              <a:extLst>
                <a:ext uri="{FF2B5EF4-FFF2-40B4-BE49-F238E27FC236}">
                  <a16:creationId xmlns:a16="http://schemas.microsoft.com/office/drawing/2014/main" id="{6C9DFDC2-BCB3-4E43-240F-F947C3B86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44391" y="5847985"/>
              <a:ext cx="925831" cy="318254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94CA344-6A8B-2D37-3EE7-2C2EA43D2A89}"/>
              </a:ext>
            </a:extLst>
          </p:cNvPr>
          <p:cNvGrpSpPr/>
          <p:nvPr/>
        </p:nvGrpSpPr>
        <p:grpSpPr>
          <a:xfrm>
            <a:off x="3829718" y="6136553"/>
            <a:ext cx="806284" cy="899207"/>
            <a:chOff x="4783288" y="5609480"/>
            <a:chExt cx="1201611" cy="1340095"/>
          </a:xfrm>
        </p:grpSpPr>
        <p:pic>
          <p:nvPicPr>
            <p:cNvPr id="49" name="Picture 4">
              <a:extLst>
                <a:ext uri="{FF2B5EF4-FFF2-40B4-BE49-F238E27FC236}">
                  <a16:creationId xmlns:a16="http://schemas.microsoft.com/office/drawing/2014/main" id="{9B9489BB-CAEF-2BF2-96F1-9A1C724B5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3288" y="5609480"/>
              <a:ext cx="1044791" cy="1255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B0770F4F-7FA9-FE25-0FCB-2A9E5FBAC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4276" y="6303512"/>
              <a:ext cx="860623" cy="646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Content Placeholder 6">
              <a:extLst>
                <a:ext uri="{FF2B5EF4-FFF2-40B4-BE49-F238E27FC236}">
                  <a16:creationId xmlns:a16="http://schemas.microsoft.com/office/drawing/2014/main" id="{3B7CC0F0-2E4C-06E4-F00C-9BC8C22D9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44391" y="5847985"/>
              <a:ext cx="925831" cy="318254"/>
            </a:xfrm>
            <a:prstGeom prst="rect">
              <a:avLst/>
            </a:prstGeom>
          </p:spPr>
        </p:pic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7F2FCB02-5DFD-659C-E422-7B4070ECA4B2}"/>
              </a:ext>
            </a:extLst>
          </p:cNvPr>
          <p:cNvSpPr/>
          <p:nvPr/>
        </p:nvSpPr>
        <p:spPr>
          <a:xfrm>
            <a:off x="9086850" y="4806176"/>
            <a:ext cx="1452910" cy="1349187"/>
          </a:xfrm>
          <a:prstGeom prst="rect">
            <a:avLst/>
          </a:prstGeom>
          <a:noFill/>
          <a:ln w="1016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16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829BF4BF-C89E-185D-BEA5-CE1B2CB72447}"/>
              </a:ext>
            </a:extLst>
          </p:cNvPr>
          <p:cNvSpPr txBox="1">
            <a:spLocks/>
          </p:cNvSpPr>
          <p:nvPr/>
        </p:nvSpPr>
        <p:spPr>
          <a:xfrm>
            <a:off x="942783" y="2643630"/>
            <a:ext cx="6710042" cy="31459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Tor is constantly changing</a:t>
            </a:r>
          </a:p>
          <a:p>
            <a:pPr marL="692113" lvl="2" indent="-230188"/>
            <a:r>
              <a:rPr lang="en-US" dirty="0"/>
              <a:t>Composition: high relay churn</a:t>
            </a:r>
          </a:p>
          <a:p>
            <a:pPr marL="692113" lvl="2" indent="-230188"/>
            <a:r>
              <a:rPr lang="en-US" dirty="0"/>
              <a:t>Congestion: variable network usage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Model with 9 private networks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A26F1-4FD2-B146-29AC-2E2E04504D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Data-Explainable Website Fingerprinting with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17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56602-A660-4EC9-4ADE-AAD5DE902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52A8AC-4CB8-6517-F088-84000316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RQ2: How sensitive is WF to changing network conditions?</a:t>
            </a: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341C0FC0-D722-A31D-89A5-9301AE68CB89}"/>
              </a:ext>
            </a:extLst>
          </p:cNvPr>
          <p:cNvSpPr/>
          <p:nvPr/>
        </p:nvSpPr>
        <p:spPr>
          <a:xfrm>
            <a:off x="942782" y="1578637"/>
            <a:ext cx="5482997" cy="836786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dirty="0"/>
              <a:t>Simulation: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FF4723-1B56-26D6-3935-546697548E92}"/>
              </a:ext>
            </a:extLst>
          </p:cNvPr>
          <p:cNvSpPr txBox="1"/>
          <p:nvPr/>
        </p:nvSpPr>
        <p:spPr>
          <a:xfrm>
            <a:off x="3074476" y="4843769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Composition: re-randomize relays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8CDD6F-43D0-9C97-E65F-AE845C6BD2E7}"/>
              </a:ext>
            </a:extLst>
          </p:cNvPr>
          <p:cNvSpPr txBox="1"/>
          <p:nvPr/>
        </p:nvSpPr>
        <p:spPr>
          <a:xfrm>
            <a:off x="213959" y="5586675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Congestion:</a:t>
            </a:r>
            <a:br>
              <a:rPr lang="en-US" dirty="0"/>
            </a:br>
            <a:r>
              <a:rPr lang="en-US" dirty="0"/>
              <a:t>change</a:t>
            </a:r>
            <a:br>
              <a:rPr lang="en-US" dirty="0"/>
            </a:br>
            <a:r>
              <a:rPr lang="en-US" dirty="0"/>
              <a:t>traffic</a:t>
            </a:r>
            <a:br>
              <a:rPr lang="en-US" dirty="0"/>
            </a:br>
            <a:r>
              <a:rPr lang="en-US" dirty="0"/>
              <a:t>load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3F44849F-26FE-D1F2-55C4-06F351F63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337296"/>
              </p:ext>
            </p:extLst>
          </p:nvPr>
        </p:nvGraphicFramePr>
        <p:xfrm>
          <a:off x="1629731" y="5213101"/>
          <a:ext cx="5056771" cy="160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480">
                  <a:extLst>
                    <a:ext uri="{9D8B030D-6E8A-4147-A177-3AD203B41FA5}">
                      <a16:colId xmlns:a16="http://schemas.microsoft.com/office/drawing/2014/main" val="4141928353"/>
                    </a:ext>
                  </a:extLst>
                </a:gridCol>
                <a:gridCol w="1137424">
                  <a:extLst>
                    <a:ext uri="{9D8B030D-6E8A-4147-A177-3AD203B41FA5}">
                      <a16:colId xmlns:a16="http://schemas.microsoft.com/office/drawing/2014/main" val="1757353074"/>
                    </a:ext>
                  </a:extLst>
                </a:gridCol>
                <a:gridCol w="1159727">
                  <a:extLst>
                    <a:ext uri="{9D8B030D-6E8A-4147-A177-3AD203B41FA5}">
                      <a16:colId xmlns:a16="http://schemas.microsoft.com/office/drawing/2014/main" val="2906491925"/>
                    </a:ext>
                  </a:extLst>
                </a:gridCol>
                <a:gridCol w="1129140">
                  <a:extLst>
                    <a:ext uri="{9D8B030D-6E8A-4147-A177-3AD203B41FA5}">
                      <a16:colId xmlns:a16="http://schemas.microsoft.com/office/drawing/2014/main" val="4084989303"/>
                    </a:ext>
                  </a:extLst>
                </a:gridCol>
              </a:tblGrid>
              <a:tr h="3915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Seed=1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Seed=2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Seed=3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51130"/>
                  </a:ext>
                </a:extLst>
              </a:tr>
              <a:tr h="391581">
                <a:tc>
                  <a:txBody>
                    <a:bodyPr/>
                    <a:lstStyle/>
                    <a:p>
                      <a:r>
                        <a:rPr lang="en-US" dirty="0"/>
                        <a:t>Low (-25%)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722579"/>
                  </a:ext>
                </a:extLst>
              </a:tr>
              <a:tr h="391581"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563773"/>
                  </a:ext>
                </a:extLst>
              </a:tr>
              <a:tr h="391581">
                <a:tc>
                  <a:txBody>
                    <a:bodyPr/>
                    <a:lstStyle/>
                    <a:p>
                      <a:r>
                        <a:rPr lang="en-US" dirty="0"/>
                        <a:t>High (+25%)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366833"/>
                  </a:ext>
                </a:extLst>
              </a:tr>
            </a:tbl>
          </a:graphicData>
        </a:graphic>
      </p:graphicFrame>
      <p:pic>
        <p:nvPicPr>
          <p:cNvPr id="29" name="Picture 2">
            <a:extLst>
              <a:ext uri="{FF2B5EF4-FFF2-40B4-BE49-F238E27FC236}">
                <a16:creationId xmlns:a16="http://schemas.microsoft.com/office/drawing/2014/main" id="{39692DF0-7E79-B607-D604-3EE7D56CE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226" y="5582433"/>
            <a:ext cx="621579" cy="46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463F7502-749B-A21E-3F86-4AF65965B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751" y="5594520"/>
            <a:ext cx="621579" cy="46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AB406F30-A6B7-E06E-140A-5ED9E63E2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200" y="5576865"/>
            <a:ext cx="621579" cy="46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3D9250CC-7EFD-C449-FBC8-C4933CB63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409" y="5987230"/>
            <a:ext cx="621579" cy="46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E1632C8D-F957-7B57-BA61-E4926C4C8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934" y="5999317"/>
            <a:ext cx="621579" cy="46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378469C5-1B1A-49C6-25B1-3B374C4EE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383" y="5981662"/>
            <a:ext cx="621579" cy="46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ECE9C3FD-50FC-204D-7F17-4FB39CF49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409" y="6392538"/>
            <a:ext cx="621579" cy="46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E30D9A70-39B9-BFD9-A2BF-1196BF9CF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934" y="6404625"/>
            <a:ext cx="621579" cy="46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F3B43BD5-044C-5572-249C-D5A57B7E7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383" y="6386970"/>
            <a:ext cx="621579" cy="46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976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829BF4BF-C89E-185D-BEA5-CE1B2CB72447}"/>
              </a:ext>
            </a:extLst>
          </p:cNvPr>
          <p:cNvSpPr txBox="1">
            <a:spLocks/>
          </p:cNvSpPr>
          <p:nvPr/>
        </p:nvSpPr>
        <p:spPr>
          <a:xfrm>
            <a:off x="942783" y="2643630"/>
            <a:ext cx="6710042" cy="31459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Tor is constantly changing</a:t>
            </a:r>
          </a:p>
          <a:p>
            <a:pPr marL="692113" lvl="2" indent="-230188"/>
            <a:r>
              <a:rPr lang="en-US" dirty="0"/>
              <a:t>Composition: high relay churn</a:t>
            </a:r>
          </a:p>
          <a:p>
            <a:pPr marL="692113" lvl="2" indent="-230188"/>
            <a:r>
              <a:rPr lang="en-US" dirty="0"/>
              <a:t>Congestion: variable network usage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Model with 9 private networks</a:t>
            </a:r>
          </a:p>
          <a:p>
            <a:pPr marL="692113" lvl="2" indent="-230188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A26F1-4FD2-B146-29AC-2E2E04504D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Data-Explainable Website Fingerprinting with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18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56602-A660-4EC9-4ADE-AAD5DE902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52A8AC-4CB8-6517-F088-84000316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RQ2: How sensitive is WF to changing network conditions?</a:t>
            </a: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341C0FC0-D722-A31D-89A5-9301AE68CB89}"/>
              </a:ext>
            </a:extLst>
          </p:cNvPr>
          <p:cNvSpPr/>
          <p:nvPr/>
        </p:nvSpPr>
        <p:spPr>
          <a:xfrm>
            <a:off x="942782" y="1578637"/>
            <a:ext cx="5482997" cy="836786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dirty="0"/>
              <a:t>Simulation: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CE2A44-F33F-791D-DB62-3BD380CA7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986" y="2434068"/>
            <a:ext cx="4570427" cy="36390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32F288FD-3E56-A2DD-F2DA-513BCBABAF6D}"/>
              </a:ext>
            </a:extLst>
          </p:cNvPr>
          <p:cNvGrpSpPr/>
          <p:nvPr/>
        </p:nvGrpSpPr>
        <p:grpSpPr>
          <a:xfrm>
            <a:off x="7373450" y="2797976"/>
            <a:ext cx="5732354" cy="3588994"/>
            <a:chOff x="8050178" y="4516824"/>
            <a:chExt cx="4398612" cy="275394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50B8913-7FEC-A2EF-297F-2EB6DD37B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32994" y="4552636"/>
              <a:ext cx="3315796" cy="271813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1B07511-9090-1B60-FF0A-E4590C6CC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50178" y="4516824"/>
              <a:ext cx="460023" cy="199343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158C909-9F3E-DDE2-3544-96CFB2864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40220" y="4538583"/>
              <a:ext cx="592774" cy="194991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A79D681-056B-31CB-5832-22432AA1C56A}"/>
              </a:ext>
            </a:extLst>
          </p:cNvPr>
          <p:cNvSpPr txBox="1"/>
          <p:nvPr/>
        </p:nvSpPr>
        <p:spPr>
          <a:xfrm>
            <a:off x="3074476" y="4843769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Composition: re-randomize relays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0D3BA-EB0C-0D59-4E1F-A66E0596E399}"/>
              </a:ext>
            </a:extLst>
          </p:cNvPr>
          <p:cNvSpPr txBox="1"/>
          <p:nvPr/>
        </p:nvSpPr>
        <p:spPr>
          <a:xfrm>
            <a:off x="213959" y="5586675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Congestion:</a:t>
            </a:r>
            <a:br>
              <a:rPr lang="en-US" dirty="0"/>
            </a:br>
            <a:r>
              <a:rPr lang="en-US" dirty="0"/>
              <a:t>change</a:t>
            </a:r>
            <a:br>
              <a:rPr lang="en-US" dirty="0"/>
            </a:br>
            <a:r>
              <a:rPr lang="en-US" dirty="0"/>
              <a:t>traffic</a:t>
            </a:r>
            <a:br>
              <a:rPr lang="en-US" dirty="0"/>
            </a:br>
            <a:r>
              <a:rPr lang="en-US" dirty="0"/>
              <a:t>load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D291643-D3D5-0980-97F2-F25189398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337296"/>
              </p:ext>
            </p:extLst>
          </p:nvPr>
        </p:nvGraphicFramePr>
        <p:xfrm>
          <a:off x="1629731" y="5213101"/>
          <a:ext cx="5056771" cy="160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480">
                  <a:extLst>
                    <a:ext uri="{9D8B030D-6E8A-4147-A177-3AD203B41FA5}">
                      <a16:colId xmlns:a16="http://schemas.microsoft.com/office/drawing/2014/main" val="4141928353"/>
                    </a:ext>
                  </a:extLst>
                </a:gridCol>
                <a:gridCol w="1137424">
                  <a:extLst>
                    <a:ext uri="{9D8B030D-6E8A-4147-A177-3AD203B41FA5}">
                      <a16:colId xmlns:a16="http://schemas.microsoft.com/office/drawing/2014/main" val="1757353074"/>
                    </a:ext>
                  </a:extLst>
                </a:gridCol>
                <a:gridCol w="1159727">
                  <a:extLst>
                    <a:ext uri="{9D8B030D-6E8A-4147-A177-3AD203B41FA5}">
                      <a16:colId xmlns:a16="http://schemas.microsoft.com/office/drawing/2014/main" val="2906491925"/>
                    </a:ext>
                  </a:extLst>
                </a:gridCol>
                <a:gridCol w="1129140">
                  <a:extLst>
                    <a:ext uri="{9D8B030D-6E8A-4147-A177-3AD203B41FA5}">
                      <a16:colId xmlns:a16="http://schemas.microsoft.com/office/drawing/2014/main" val="4084989303"/>
                    </a:ext>
                  </a:extLst>
                </a:gridCol>
              </a:tblGrid>
              <a:tr h="3915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Seed=1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Seed=2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Seed=3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51130"/>
                  </a:ext>
                </a:extLst>
              </a:tr>
              <a:tr h="391581">
                <a:tc>
                  <a:txBody>
                    <a:bodyPr/>
                    <a:lstStyle/>
                    <a:p>
                      <a:r>
                        <a:rPr lang="en-US" dirty="0"/>
                        <a:t>Low (-25%)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722579"/>
                  </a:ext>
                </a:extLst>
              </a:tr>
              <a:tr h="391581"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563773"/>
                  </a:ext>
                </a:extLst>
              </a:tr>
              <a:tr h="391581">
                <a:tc>
                  <a:txBody>
                    <a:bodyPr/>
                    <a:lstStyle/>
                    <a:p>
                      <a:r>
                        <a:rPr lang="en-US" dirty="0"/>
                        <a:t>High (+25%)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366833"/>
                  </a:ext>
                </a:extLst>
              </a:tr>
            </a:tbl>
          </a:graphicData>
        </a:graphic>
      </p:graphicFrame>
      <p:pic>
        <p:nvPicPr>
          <p:cNvPr id="21" name="Picture 2">
            <a:extLst>
              <a:ext uri="{FF2B5EF4-FFF2-40B4-BE49-F238E27FC236}">
                <a16:creationId xmlns:a16="http://schemas.microsoft.com/office/drawing/2014/main" id="{DA2D1C50-8F1C-F9D6-B7A6-E3C869683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226" y="5582433"/>
            <a:ext cx="621579" cy="46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44FE4AC8-D675-4BD0-7ED2-16D207A27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751" y="5594520"/>
            <a:ext cx="621579" cy="46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D667A8B2-F06F-92F1-B6A1-8EA9DA75B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200" y="5576865"/>
            <a:ext cx="621579" cy="46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179349EC-BEEA-CD6E-82AF-84359001C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409" y="5987230"/>
            <a:ext cx="621579" cy="46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D94831D2-672A-2609-8C18-2F779F156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934" y="5999317"/>
            <a:ext cx="621579" cy="46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5F392CE-4944-6901-B687-ACE5A9836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383" y="5981662"/>
            <a:ext cx="621579" cy="46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1D005B2D-238C-FC4E-1452-F7FF6DD9E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409" y="6392538"/>
            <a:ext cx="621579" cy="46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51A20B22-1097-A256-CC1C-D849F1ACE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934" y="6404625"/>
            <a:ext cx="621579" cy="46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F483F98-164E-4E65-72F2-A0912833A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383" y="6386970"/>
            <a:ext cx="621579" cy="46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684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829BF4BF-C89E-185D-BEA5-CE1B2CB72447}"/>
              </a:ext>
            </a:extLst>
          </p:cNvPr>
          <p:cNvSpPr txBox="1">
            <a:spLocks/>
          </p:cNvSpPr>
          <p:nvPr/>
        </p:nvSpPr>
        <p:spPr>
          <a:xfrm>
            <a:off x="942783" y="2643630"/>
            <a:ext cx="6710042" cy="31459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Tor is constantly changing</a:t>
            </a:r>
          </a:p>
          <a:p>
            <a:pPr marL="692113" lvl="2" indent="-230188"/>
            <a:r>
              <a:rPr lang="en-US" dirty="0"/>
              <a:t>Composition: high relay churn</a:t>
            </a:r>
          </a:p>
          <a:p>
            <a:pPr marL="692113" lvl="2" indent="-230188"/>
            <a:r>
              <a:rPr lang="en-US" dirty="0"/>
              <a:t>Congestion: variable network usage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Model with 9 private networks</a:t>
            </a:r>
          </a:p>
          <a:p>
            <a:pPr marL="692113" lvl="2" indent="-230188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A26F1-4FD2-B146-29AC-2E2E04504D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Data-Explainable Website Fingerprinting with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19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56602-A660-4EC9-4ADE-AAD5DE902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52A8AC-4CB8-6517-F088-84000316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RQ2: How sensitive is WF to changing network conditions?</a:t>
            </a: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341C0FC0-D722-A31D-89A5-9301AE68CB89}"/>
              </a:ext>
            </a:extLst>
          </p:cNvPr>
          <p:cNvSpPr/>
          <p:nvPr/>
        </p:nvSpPr>
        <p:spPr>
          <a:xfrm>
            <a:off x="942782" y="1578637"/>
            <a:ext cx="5482997" cy="836786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dirty="0"/>
              <a:t>Simulation: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77FD4B-45AB-3868-1874-B775C7F97D41}"/>
              </a:ext>
            </a:extLst>
          </p:cNvPr>
          <p:cNvSpPr txBox="1"/>
          <p:nvPr/>
        </p:nvSpPr>
        <p:spPr>
          <a:xfrm>
            <a:off x="3074476" y="4843769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Composition: re-randomize relays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28A7DE-D115-FD07-E7DF-0F19722E4E35}"/>
              </a:ext>
            </a:extLst>
          </p:cNvPr>
          <p:cNvSpPr txBox="1"/>
          <p:nvPr/>
        </p:nvSpPr>
        <p:spPr>
          <a:xfrm>
            <a:off x="213959" y="5586675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Congestion:</a:t>
            </a:r>
            <a:br>
              <a:rPr lang="en-US" dirty="0"/>
            </a:br>
            <a:r>
              <a:rPr lang="en-US" dirty="0"/>
              <a:t>change</a:t>
            </a:r>
            <a:br>
              <a:rPr lang="en-US" dirty="0"/>
            </a:br>
            <a:r>
              <a:rPr lang="en-US" dirty="0"/>
              <a:t>traffic</a:t>
            </a:r>
            <a:br>
              <a:rPr lang="en-US" dirty="0"/>
            </a:br>
            <a:r>
              <a:rPr lang="en-US" dirty="0"/>
              <a:t>load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F55E762D-B49C-B88C-46E3-9B2A1D211B91}"/>
              </a:ext>
            </a:extLst>
          </p:cNvPr>
          <p:cNvSpPr/>
          <p:nvPr/>
        </p:nvSpPr>
        <p:spPr>
          <a:xfrm>
            <a:off x="7391823" y="1578637"/>
            <a:ext cx="5482997" cy="836786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dirty="0"/>
              <a:t>Datasets:</a:t>
            </a:r>
            <a:endParaRPr lang="en-US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02ED7C09-B2A7-7DFA-8FF4-46F7736404C0}"/>
              </a:ext>
            </a:extLst>
          </p:cNvPr>
          <p:cNvSpPr txBox="1">
            <a:spLocks/>
          </p:cNvSpPr>
          <p:nvPr/>
        </p:nvSpPr>
        <p:spPr>
          <a:xfrm>
            <a:off x="7391823" y="2530318"/>
            <a:ext cx="6023094" cy="18391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Collect webpage traces (Shadow):</a:t>
            </a:r>
          </a:p>
          <a:p>
            <a:pPr marL="919125" lvl="2" indent="-457200">
              <a:buFont typeface="+mj-lt"/>
              <a:buAutoNum type="arabicPeriod"/>
            </a:pPr>
            <a:r>
              <a:rPr lang="en-US" dirty="0"/>
              <a:t>Labeled sensitive by adversary</a:t>
            </a:r>
            <a:br>
              <a:rPr lang="en-US" dirty="0"/>
            </a:br>
            <a:r>
              <a:rPr lang="en-US" dirty="0"/>
              <a:t>(5 pages, 300⨉)</a:t>
            </a:r>
          </a:p>
          <a:p>
            <a:pPr marL="919125" lvl="2" indent="-457200">
              <a:buFont typeface="+mj-lt"/>
              <a:buAutoNum type="arabicPeriod"/>
            </a:pPr>
            <a:r>
              <a:rPr lang="en-US" dirty="0"/>
              <a:t>Benign or unlabeled (30,000⨉)</a:t>
            </a:r>
          </a:p>
          <a:p>
            <a:pPr marL="692113" lvl="2" indent="-230188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07B422-65ED-1DF3-2E8C-932D2E59D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337296"/>
              </p:ext>
            </p:extLst>
          </p:nvPr>
        </p:nvGraphicFramePr>
        <p:xfrm>
          <a:off x="1629731" y="5213101"/>
          <a:ext cx="5056771" cy="160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480">
                  <a:extLst>
                    <a:ext uri="{9D8B030D-6E8A-4147-A177-3AD203B41FA5}">
                      <a16:colId xmlns:a16="http://schemas.microsoft.com/office/drawing/2014/main" val="4141928353"/>
                    </a:ext>
                  </a:extLst>
                </a:gridCol>
                <a:gridCol w="1137424">
                  <a:extLst>
                    <a:ext uri="{9D8B030D-6E8A-4147-A177-3AD203B41FA5}">
                      <a16:colId xmlns:a16="http://schemas.microsoft.com/office/drawing/2014/main" val="1757353074"/>
                    </a:ext>
                  </a:extLst>
                </a:gridCol>
                <a:gridCol w="1159727">
                  <a:extLst>
                    <a:ext uri="{9D8B030D-6E8A-4147-A177-3AD203B41FA5}">
                      <a16:colId xmlns:a16="http://schemas.microsoft.com/office/drawing/2014/main" val="2906491925"/>
                    </a:ext>
                  </a:extLst>
                </a:gridCol>
                <a:gridCol w="1129140">
                  <a:extLst>
                    <a:ext uri="{9D8B030D-6E8A-4147-A177-3AD203B41FA5}">
                      <a16:colId xmlns:a16="http://schemas.microsoft.com/office/drawing/2014/main" val="4084989303"/>
                    </a:ext>
                  </a:extLst>
                </a:gridCol>
              </a:tblGrid>
              <a:tr h="3915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Seed=1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Seed=2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Seed=3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51130"/>
                  </a:ext>
                </a:extLst>
              </a:tr>
              <a:tr h="391581">
                <a:tc>
                  <a:txBody>
                    <a:bodyPr/>
                    <a:lstStyle/>
                    <a:p>
                      <a:r>
                        <a:rPr lang="en-US" dirty="0"/>
                        <a:t>Low (-25%)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722579"/>
                  </a:ext>
                </a:extLst>
              </a:tr>
              <a:tr h="391581"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563773"/>
                  </a:ext>
                </a:extLst>
              </a:tr>
              <a:tr h="391581">
                <a:tc>
                  <a:txBody>
                    <a:bodyPr/>
                    <a:lstStyle/>
                    <a:p>
                      <a:r>
                        <a:rPr lang="en-US" dirty="0"/>
                        <a:t>High (+25%)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366833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792A0543-1810-50EF-EA96-6BE9E75DF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226" y="5582433"/>
            <a:ext cx="621579" cy="46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9D07246-9540-A4A5-4F81-1DF850D2A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751" y="5594520"/>
            <a:ext cx="621579" cy="46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21B2A0C6-2619-EBD1-2537-9CB8E1B37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200" y="5576865"/>
            <a:ext cx="621579" cy="46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8E640DF-B073-49FC-4681-B16B9DDFE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409" y="5987230"/>
            <a:ext cx="621579" cy="46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99BC4335-A854-C451-83F5-7E078363C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934" y="5999317"/>
            <a:ext cx="621579" cy="46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20D698EC-9915-9565-937B-613CB90DB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383" y="5981662"/>
            <a:ext cx="621579" cy="46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30DAD5FC-DA69-5A66-2887-E5E658E8D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409" y="6392538"/>
            <a:ext cx="621579" cy="46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CE7D1B4B-212F-821B-788C-8ECE53D68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934" y="6404625"/>
            <a:ext cx="621579" cy="46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A0FA95A-4ED4-7290-8194-418F23FCA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383" y="6386970"/>
            <a:ext cx="621579" cy="46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86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DCD63-46BE-1B7B-744C-FC803CD9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41" y="1148603"/>
            <a:ext cx="8550433" cy="2601798"/>
          </a:xfrm>
        </p:spPr>
        <p:txBody>
          <a:bodyPr/>
          <a:lstStyle/>
          <a:p>
            <a:r>
              <a:rPr lang="en-US" dirty="0"/>
              <a:t>How to Accelerate</a:t>
            </a:r>
            <a:br>
              <a:rPr lang="en-US" dirty="0"/>
            </a:br>
            <a:r>
              <a:rPr lang="en-US" dirty="0"/>
              <a:t>Website Fingerprinting Research!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8E707-5721-99E7-D464-30B25DC4AF5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48841" y="2449502"/>
            <a:ext cx="1148970" cy="271853"/>
          </a:xfrm>
        </p:spPr>
        <p:txBody>
          <a:bodyPr>
            <a:normAutofit fontScale="92500"/>
          </a:bodyPr>
          <a:lstStyle/>
          <a:p>
            <a:r>
              <a:rPr lang="en-US" dirty="0"/>
              <a:t>sexy version: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9EFC41-0AB3-4D76-F960-94B7234DE7EF}"/>
              </a:ext>
            </a:extLst>
          </p:cNvPr>
          <p:cNvSpPr txBox="1">
            <a:spLocks/>
          </p:cNvSpPr>
          <p:nvPr/>
        </p:nvSpPr>
        <p:spPr>
          <a:xfrm>
            <a:off x="748841" y="4439336"/>
            <a:ext cx="8350369" cy="356270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1036204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 b="1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 b="1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1036204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 b="0" kern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ts val="264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−"/>
              <a:defRPr sz="2200" b="0" kern="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kern="1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Hint: stop crawling Tor to gather datasets, </a:t>
            </a:r>
            <a:br>
              <a:rPr lang="en-US" dirty="0"/>
            </a:br>
            <a:r>
              <a:rPr lang="en-US" dirty="0"/>
              <a:t>use network simulation instead</a:t>
            </a:r>
          </a:p>
          <a:p>
            <a:pPr marL="230188" lvl="2" indent="-230188">
              <a:buFont typeface="Arial" panose="020B0604020202020204" pitchFamily="34" charset="0"/>
              <a:buChar char="•"/>
            </a:pPr>
            <a:r>
              <a:rPr lang="en-US" dirty="0"/>
              <a:t>perfectly privacy preserving, no risk/load on Tor </a:t>
            </a:r>
          </a:p>
          <a:p>
            <a:pPr marL="230188" lvl="2" indent="-230188">
              <a:buFont typeface="Arial" panose="020B0604020202020204" pitchFamily="34" charset="0"/>
              <a:buChar char="•"/>
            </a:pPr>
            <a:r>
              <a:rPr lang="en-US" dirty="0"/>
              <a:t>unlimited source of accurately labeled data</a:t>
            </a:r>
          </a:p>
          <a:p>
            <a:pPr marL="230188" lvl="2" indent="-230188">
              <a:buFont typeface="Arial" panose="020B0604020202020204" pitchFamily="34" charset="0"/>
              <a:buChar char="•"/>
            </a:pPr>
            <a:r>
              <a:rPr lang="en-US" dirty="0"/>
              <a:t>higher data diversity</a:t>
            </a:r>
          </a:p>
          <a:p>
            <a:pPr marL="230188" lvl="2" indent="-230188">
              <a:buFont typeface="Arial" panose="020B0604020202020204" pitchFamily="34" charset="0"/>
              <a:buChar char="•"/>
            </a:pPr>
            <a:r>
              <a:rPr lang="en-US" dirty="0"/>
              <a:t>controlled network </a:t>
            </a:r>
            <a:r>
              <a:rPr lang="en-US" dirty="0">
                <a:sym typeface="Wingdings" pitchFamily="2" charset="2"/>
              </a:rPr>
              <a:t> explainable data</a:t>
            </a:r>
            <a:endParaRPr lang="en-US" dirty="0"/>
          </a:p>
          <a:p>
            <a:pPr marL="230188" lvl="2" indent="-230188">
              <a:buFont typeface="Arial" panose="020B0604020202020204" pitchFamily="34" charset="0"/>
              <a:buChar char="•"/>
            </a:pPr>
            <a:r>
              <a:rPr lang="en-US" dirty="0"/>
              <a:t>simulation-assisted WF outperforms standard methods</a:t>
            </a:r>
          </a:p>
        </p:txBody>
      </p:sp>
    </p:spTree>
    <p:extLst>
      <p:ext uri="{BB962C8B-B14F-4D97-AF65-F5344CB8AC3E}">
        <p14:creationId xmlns:p14="http://schemas.microsoft.com/office/powerpoint/2010/main" val="2502158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829BF4BF-C89E-185D-BEA5-CE1B2CB72447}"/>
              </a:ext>
            </a:extLst>
          </p:cNvPr>
          <p:cNvSpPr txBox="1">
            <a:spLocks/>
          </p:cNvSpPr>
          <p:nvPr/>
        </p:nvSpPr>
        <p:spPr>
          <a:xfrm>
            <a:off x="942783" y="2643630"/>
            <a:ext cx="6710042" cy="31459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Tor is constantly changing</a:t>
            </a:r>
          </a:p>
          <a:p>
            <a:pPr marL="692113" lvl="2" indent="-230188"/>
            <a:r>
              <a:rPr lang="en-US" dirty="0"/>
              <a:t>Composition: high relay churn</a:t>
            </a:r>
          </a:p>
          <a:p>
            <a:pPr marL="692113" lvl="2" indent="-230188"/>
            <a:r>
              <a:rPr lang="en-US" dirty="0"/>
              <a:t>Congestion: variable network usage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Model with 9 private networks</a:t>
            </a:r>
          </a:p>
          <a:p>
            <a:pPr marL="692113" lvl="2" indent="-230188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A26F1-4FD2-B146-29AC-2E2E04504D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Data-Explainable Website Fingerprinting with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20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56602-A660-4EC9-4ADE-AAD5DE902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52A8AC-4CB8-6517-F088-84000316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RQ2: How sensitive is WF to changing network conditions?</a:t>
            </a: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341C0FC0-D722-A31D-89A5-9301AE68CB89}"/>
              </a:ext>
            </a:extLst>
          </p:cNvPr>
          <p:cNvSpPr/>
          <p:nvPr/>
        </p:nvSpPr>
        <p:spPr>
          <a:xfrm>
            <a:off x="942782" y="1578637"/>
            <a:ext cx="5482997" cy="836786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dirty="0"/>
              <a:t>Simulation: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77FD4B-45AB-3868-1874-B775C7F97D41}"/>
              </a:ext>
            </a:extLst>
          </p:cNvPr>
          <p:cNvSpPr txBox="1"/>
          <p:nvPr/>
        </p:nvSpPr>
        <p:spPr>
          <a:xfrm>
            <a:off x="3074476" y="4843769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Composition: re-randomize relays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28A7DE-D115-FD07-E7DF-0F19722E4E35}"/>
              </a:ext>
            </a:extLst>
          </p:cNvPr>
          <p:cNvSpPr txBox="1"/>
          <p:nvPr/>
        </p:nvSpPr>
        <p:spPr>
          <a:xfrm>
            <a:off x="213959" y="5586675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Congestion:</a:t>
            </a:r>
            <a:br>
              <a:rPr lang="en-US" dirty="0"/>
            </a:br>
            <a:r>
              <a:rPr lang="en-US" dirty="0"/>
              <a:t>change</a:t>
            </a:r>
            <a:br>
              <a:rPr lang="en-US" dirty="0"/>
            </a:br>
            <a:r>
              <a:rPr lang="en-US" dirty="0"/>
              <a:t>traffic</a:t>
            </a:r>
            <a:br>
              <a:rPr lang="en-US" dirty="0"/>
            </a:br>
            <a:r>
              <a:rPr lang="en-US" dirty="0"/>
              <a:t>load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F55E762D-B49C-B88C-46E3-9B2A1D211B91}"/>
              </a:ext>
            </a:extLst>
          </p:cNvPr>
          <p:cNvSpPr/>
          <p:nvPr/>
        </p:nvSpPr>
        <p:spPr>
          <a:xfrm>
            <a:off x="7391823" y="1578637"/>
            <a:ext cx="5482997" cy="836786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dirty="0"/>
              <a:t>Datasets:</a:t>
            </a:r>
            <a:endParaRPr lang="en-US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02ED7C09-B2A7-7DFA-8FF4-46F7736404C0}"/>
              </a:ext>
            </a:extLst>
          </p:cNvPr>
          <p:cNvSpPr txBox="1">
            <a:spLocks/>
          </p:cNvSpPr>
          <p:nvPr/>
        </p:nvSpPr>
        <p:spPr>
          <a:xfrm>
            <a:off x="7391823" y="2530318"/>
            <a:ext cx="6023094" cy="18391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Collect webpage traces (Shadow):</a:t>
            </a:r>
          </a:p>
          <a:p>
            <a:pPr marL="919125" lvl="2" indent="-457200">
              <a:buFont typeface="+mj-lt"/>
              <a:buAutoNum type="arabicPeriod"/>
            </a:pPr>
            <a:r>
              <a:rPr lang="en-US" dirty="0"/>
              <a:t>Labeled sensitive by adversary</a:t>
            </a:r>
            <a:br>
              <a:rPr lang="en-US" dirty="0"/>
            </a:br>
            <a:r>
              <a:rPr lang="en-US" dirty="0"/>
              <a:t>(5 pages, 300⨉)</a:t>
            </a:r>
          </a:p>
          <a:p>
            <a:pPr marL="919125" lvl="2" indent="-457200">
              <a:buFont typeface="+mj-lt"/>
              <a:buAutoNum type="arabicPeriod"/>
            </a:pPr>
            <a:r>
              <a:rPr lang="en-US" dirty="0"/>
              <a:t>Benign or unlabeled (30,000⨉)</a:t>
            </a:r>
          </a:p>
          <a:p>
            <a:pPr marL="692113" lvl="2" indent="-230188"/>
            <a:endParaRPr lang="en-US" dirty="0"/>
          </a:p>
        </p:txBody>
      </p:sp>
      <p:sp>
        <p:nvSpPr>
          <p:cNvPr id="21" name="Rounded Rectangular Callout 20">
            <a:extLst>
              <a:ext uri="{FF2B5EF4-FFF2-40B4-BE49-F238E27FC236}">
                <a16:creationId xmlns:a16="http://schemas.microsoft.com/office/drawing/2014/main" id="{865B91AC-1A4F-885B-D6B6-D1C4223A42FD}"/>
              </a:ext>
            </a:extLst>
          </p:cNvPr>
          <p:cNvSpPr/>
          <p:nvPr/>
        </p:nvSpPr>
        <p:spPr>
          <a:xfrm>
            <a:off x="7391823" y="4482791"/>
            <a:ext cx="5482997" cy="836786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dirty="0"/>
              <a:t>Classification:</a:t>
            </a:r>
            <a:endParaRPr lang="en-US" dirty="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8502D6F-F8DA-C1AF-F9E0-A47F05F71867}"/>
              </a:ext>
            </a:extLst>
          </p:cNvPr>
          <p:cNvSpPr txBox="1">
            <a:spLocks/>
          </p:cNvSpPr>
          <p:nvPr/>
        </p:nvSpPr>
        <p:spPr>
          <a:xfrm>
            <a:off x="7391823" y="5432890"/>
            <a:ext cx="6023094" cy="1839160"/>
          </a:xfrm>
          <a:prstGeom prst="rect">
            <a:avLst/>
          </a:prstGeom>
        </p:spPr>
        <p:txBody>
          <a:bodyPr vert="horz" lIns="0" tIns="0" rIns="0" bIns="0" rtlCol="0">
            <a:normAutofit fontScale="92500"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Binary open world (is page sensitive?)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60% train, 40% test (stratified)</a:t>
            </a:r>
          </a:p>
          <a:p>
            <a:pPr marL="692113" lvl="2" indent="-230188"/>
            <a:r>
              <a:rPr lang="en-US" dirty="0"/>
              <a:t>Train 4 classifiers in each of 9 networks</a:t>
            </a:r>
          </a:p>
          <a:p>
            <a:pPr marL="692113" lvl="2" indent="-230188"/>
            <a:r>
              <a:rPr lang="en-US" dirty="0"/>
              <a:t>Test the 36 classifiers in each network</a:t>
            </a:r>
          </a:p>
          <a:p>
            <a:pPr marL="230188" lvl="1" indent="-230188"/>
            <a:endParaRPr lang="en-US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04D98AD-A6D9-55E8-0945-B74F72A08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337296"/>
              </p:ext>
            </p:extLst>
          </p:nvPr>
        </p:nvGraphicFramePr>
        <p:xfrm>
          <a:off x="1629731" y="5213101"/>
          <a:ext cx="5056771" cy="160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480">
                  <a:extLst>
                    <a:ext uri="{9D8B030D-6E8A-4147-A177-3AD203B41FA5}">
                      <a16:colId xmlns:a16="http://schemas.microsoft.com/office/drawing/2014/main" val="4141928353"/>
                    </a:ext>
                  </a:extLst>
                </a:gridCol>
                <a:gridCol w="1137424">
                  <a:extLst>
                    <a:ext uri="{9D8B030D-6E8A-4147-A177-3AD203B41FA5}">
                      <a16:colId xmlns:a16="http://schemas.microsoft.com/office/drawing/2014/main" val="1757353074"/>
                    </a:ext>
                  </a:extLst>
                </a:gridCol>
                <a:gridCol w="1159727">
                  <a:extLst>
                    <a:ext uri="{9D8B030D-6E8A-4147-A177-3AD203B41FA5}">
                      <a16:colId xmlns:a16="http://schemas.microsoft.com/office/drawing/2014/main" val="2906491925"/>
                    </a:ext>
                  </a:extLst>
                </a:gridCol>
                <a:gridCol w="1129140">
                  <a:extLst>
                    <a:ext uri="{9D8B030D-6E8A-4147-A177-3AD203B41FA5}">
                      <a16:colId xmlns:a16="http://schemas.microsoft.com/office/drawing/2014/main" val="4084989303"/>
                    </a:ext>
                  </a:extLst>
                </a:gridCol>
              </a:tblGrid>
              <a:tr h="3915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Seed=1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Seed=2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Seed=3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51130"/>
                  </a:ext>
                </a:extLst>
              </a:tr>
              <a:tr h="391581">
                <a:tc>
                  <a:txBody>
                    <a:bodyPr/>
                    <a:lstStyle/>
                    <a:p>
                      <a:r>
                        <a:rPr lang="en-US" dirty="0"/>
                        <a:t>Low (-25%)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722579"/>
                  </a:ext>
                </a:extLst>
              </a:tr>
              <a:tr h="391581"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563773"/>
                  </a:ext>
                </a:extLst>
              </a:tr>
              <a:tr h="391581">
                <a:tc>
                  <a:txBody>
                    <a:bodyPr/>
                    <a:lstStyle/>
                    <a:p>
                      <a:r>
                        <a:rPr lang="en-US" dirty="0"/>
                        <a:t>High (+25%)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366833"/>
                  </a:ext>
                </a:extLst>
              </a:tr>
            </a:tbl>
          </a:graphicData>
        </a:graphic>
      </p:graphicFrame>
      <p:pic>
        <p:nvPicPr>
          <p:cNvPr id="25" name="Picture 2">
            <a:extLst>
              <a:ext uri="{FF2B5EF4-FFF2-40B4-BE49-F238E27FC236}">
                <a16:creationId xmlns:a16="http://schemas.microsoft.com/office/drawing/2014/main" id="{B686F344-96EE-73CD-B7BB-28C6A2F48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226" y="5582433"/>
            <a:ext cx="621579" cy="46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D1623DE6-1093-7D55-8BFA-220E6A067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751" y="5594520"/>
            <a:ext cx="621579" cy="46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B678CB6A-EEA1-C56D-C358-11C2AE883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200" y="5576865"/>
            <a:ext cx="621579" cy="46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CC88F4D-A0B8-D57F-CA81-83E29D785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409" y="5987230"/>
            <a:ext cx="621579" cy="46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3E6917A-B6A9-BC5A-58BE-88E299524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934" y="5999317"/>
            <a:ext cx="621579" cy="46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D92C14A-2B18-037A-8916-1400D70FC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383" y="5981662"/>
            <a:ext cx="621579" cy="46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DA828258-C966-BFDA-973A-51B6162C0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409" y="6392538"/>
            <a:ext cx="621579" cy="46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0ABA5DC-2715-6097-45A0-8881A792E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934" y="6404625"/>
            <a:ext cx="621579" cy="46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3A6CA428-63C2-0C39-6989-32E3DF943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383" y="6386970"/>
            <a:ext cx="621579" cy="46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748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A26F1-4FD2-B146-29AC-2E2E04504D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Data-Explainable Website Fingerprinting with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21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56602-A660-4EC9-4ADE-AAD5DE902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52A8AC-4CB8-6517-F088-84000316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RQ2: How sensitive is WF to changing network conditions?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D8380DF2-DBF9-8400-5EC5-7DD2031988EA}"/>
              </a:ext>
            </a:extLst>
          </p:cNvPr>
          <p:cNvSpPr/>
          <p:nvPr/>
        </p:nvSpPr>
        <p:spPr>
          <a:xfrm>
            <a:off x="992498" y="1414569"/>
            <a:ext cx="3150877" cy="836786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dirty="0"/>
              <a:t>Results</a:t>
            </a:r>
            <a:endParaRPr lang="en-US" dirty="0"/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D18D0B91-74B4-EAAC-6B9E-BE6F58507437}"/>
              </a:ext>
            </a:extLst>
          </p:cNvPr>
          <p:cNvSpPr txBox="1">
            <a:spLocks/>
          </p:cNvSpPr>
          <p:nvPr/>
        </p:nvSpPr>
        <p:spPr>
          <a:xfrm>
            <a:off x="1095255" y="2496684"/>
            <a:ext cx="8680719" cy="31459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Variable load had greater effect than variable seed</a:t>
            </a:r>
          </a:p>
          <a:p>
            <a:pPr marL="746125" lvl="2" indent="-285750"/>
            <a:r>
              <a:rPr lang="en-US" dirty="0"/>
              <a:t>Train low load </a:t>
            </a:r>
            <a:r>
              <a:rPr lang="en-US" dirty="0">
                <a:sym typeface="Wingdings" pitchFamily="2" charset="2"/>
              </a:rPr>
              <a:t> test high load particularly poor</a:t>
            </a:r>
          </a:p>
          <a:p>
            <a:pPr marL="976275" lvl="2" indent="-514350"/>
            <a:endParaRPr lang="en-US" dirty="0"/>
          </a:p>
          <a:p>
            <a:pPr marL="692113" lvl="2" indent="-230188"/>
            <a:endParaRPr lang="en-US" dirty="0"/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13375568-6AE4-68F8-F7F5-A4B1C038D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128981"/>
              </p:ext>
            </p:extLst>
          </p:nvPr>
        </p:nvGraphicFramePr>
        <p:xfrm>
          <a:off x="193544" y="4186344"/>
          <a:ext cx="658666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130">
                  <a:extLst>
                    <a:ext uri="{9D8B030D-6E8A-4147-A177-3AD203B41FA5}">
                      <a16:colId xmlns:a16="http://schemas.microsoft.com/office/drawing/2014/main" val="3854798784"/>
                    </a:ext>
                  </a:extLst>
                </a:gridCol>
                <a:gridCol w="1746568">
                  <a:extLst>
                    <a:ext uri="{9D8B030D-6E8A-4147-A177-3AD203B41FA5}">
                      <a16:colId xmlns:a16="http://schemas.microsoft.com/office/drawing/2014/main" val="35865802"/>
                    </a:ext>
                  </a:extLst>
                </a:gridCol>
                <a:gridCol w="1645984">
                  <a:extLst>
                    <a:ext uri="{9D8B030D-6E8A-4147-A177-3AD203B41FA5}">
                      <a16:colId xmlns:a16="http://schemas.microsoft.com/office/drawing/2014/main" val="1319162905"/>
                    </a:ext>
                  </a:extLst>
                </a:gridCol>
                <a:gridCol w="1645984">
                  <a:extLst>
                    <a:ext uri="{9D8B030D-6E8A-4147-A177-3AD203B41FA5}">
                      <a16:colId xmlns:a16="http://schemas.microsoft.com/office/drawing/2014/main" val="3008904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u="sng" dirty="0"/>
                        <a:t>TPR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Variable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Variable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Seed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618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CUMUL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432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K-FP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86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TikTok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98991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9EDF15E7-1BB0-B9C8-0A3E-C7179D8B1C81}"/>
              </a:ext>
            </a:extLst>
          </p:cNvPr>
          <p:cNvSpPr/>
          <p:nvPr/>
        </p:nvSpPr>
        <p:spPr>
          <a:xfrm>
            <a:off x="2043114" y="5642620"/>
            <a:ext cx="2914649" cy="543868"/>
          </a:xfrm>
          <a:prstGeom prst="rect">
            <a:avLst/>
          </a:prstGeom>
          <a:noFill/>
          <a:ln w="1016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91C2AA12-0FCC-F7CC-514B-F630408A0AA4}"/>
              </a:ext>
            </a:extLst>
          </p:cNvPr>
          <p:cNvSpPr/>
          <p:nvPr/>
        </p:nvSpPr>
        <p:spPr>
          <a:xfrm>
            <a:off x="7229475" y="5072478"/>
            <a:ext cx="3633872" cy="641025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dirty="0"/>
              <a:t>19 point drop in TPR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A4A7B0-0899-29CF-ECD7-D2A6468FB5F4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947291" y="5392991"/>
            <a:ext cx="2282184" cy="320512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681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A26F1-4FD2-B146-29AC-2E2E04504D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Data-Explainable Website Fingerprinting with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22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56602-A660-4EC9-4ADE-AAD5DE902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52A8AC-4CB8-6517-F088-84000316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RQ2: How sensitive is WF to changing network conditions?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D8380DF2-DBF9-8400-5EC5-7DD2031988EA}"/>
              </a:ext>
            </a:extLst>
          </p:cNvPr>
          <p:cNvSpPr/>
          <p:nvPr/>
        </p:nvSpPr>
        <p:spPr>
          <a:xfrm>
            <a:off x="992498" y="1414569"/>
            <a:ext cx="3150877" cy="836786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dirty="0"/>
              <a:t>Results</a:t>
            </a:r>
            <a:endParaRPr lang="en-US" dirty="0"/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D18D0B91-74B4-EAAC-6B9E-BE6F58507437}"/>
              </a:ext>
            </a:extLst>
          </p:cNvPr>
          <p:cNvSpPr txBox="1">
            <a:spLocks/>
          </p:cNvSpPr>
          <p:nvPr/>
        </p:nvSpPr>
        <p:spPr>
          <a:xfrm>
            <a:off x="1095255" y="2496684"/>
            <a:ext cx="8680719" cy="31459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Variable load had greater effect than variable seed</a:t>
            </a:r>
          </a:p>
          <a:p>
            <a:pPr marL="746125" lvl="2" indent="-285750"/>
            <a:r>
              <a:rPr lang="en-US" dirty="0"/>
              <a:t>Train low load </a:t>
            </a:r>
            <a:r>
              <a:rPr lang="en-US" dirty="0">
                <a:sym typeface="Wingdings" pitchFamily="2" charset="2"/>
              </a:rPr>
              <a:t> test high load particularly poor</a:t>
            </a:r>
          </a:p>
          <a:p>
            <a:pPr marL="51280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Avg. FPR increases more for time-aware classifiers</a:t>
            </a:r>
            <a:endParaRPr lang="en-US" dirty="0"/>
          </a:p>
          <a:p>
            <a:pPr marL="976275" lvl="2" indent="-514350"/>
            <a:endParaRPr lang="en-US" dirty="0"/>
          </a:p>
          <a:p>
            <a:pPr marL="692113" lvl="2" indent="-230188"/>
            <a:endParaRPr lang="en-US" dirty="0"/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3E79B252-D9BA-5EBB-6623-2B1527C17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5504"/>
              </p:ext>
            </p:extLst>
          </p:nvPr>
        </p:nvGraphicFramePr>
        <p:xfrm>
          <a:off x="7037392" y="4197995"/>
          <a:ext cx="658666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130">
                  <a:extLst>
                    <a:ext uri="{9D8B030D-6E8A-4147-A177-3AD203B41FA5}">
                      <a16:colId xmlns:a16="http://schemas.microsoft.com/office/drawing/2014/main" val="3854798784"/>
                    </a:ext>
                  </a:extLst>
                </a:gridCol>
                <a:gridCol w="1746568">
                  <a:extLst>
                    <a:ext uri="{9D8B030D-6E8A-4147-A177-3AD203B41FA5}">
                      <a16:colId xmlns:a16="http://schemas.microsoft.com/office/drawing/2014/main" val="35865802"/>
                    </a:ext>
                  </a:extLst>
                </a:gridCol>
                <a:gridCol w="1645984">
                  <a:extLst>
                    <a:ext uri="{9D8B030D-6E8A-4147-A177-3AD203B41FA5}">
                      <a16:colId xmlns:a16="http://schemas.microsoft.com/office/drawing/2014/main" val="1319162905"/>
                    </a:ext>
                  </a:extLst>
                </a:gridCol>
                <a:gridCol w="1645984">
                  <a:extLst>
                    <a:ext uri="{9D8B030D-6E8A-4147-A177-3AD203B41FA5}">
                      <a16:colId xmlns:a16="http://schemas.microsoft.com/office/drawing/2014/main" val="3008904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u="sng" dirty="0"/>
                        <a:t>FPR </a:t>
                      </a:r>
                      <a:r>
                        <a:rPr lang="en-US" sz="2800" u="none" dirty="0"/>
                        <a:t>(</a:t>
                      </a:r>
                      <a:r>
                        <a:rPr lang="en-US" sz="2800" dirty="0"/>
                        <a:t>⨉</a:t>
                      </a:r>
                      <a:r>
                        <a:rPr lang="en-US" sz="2800" u="none" dirty="0"/>
                        <a:t>10</a:t>
                      </a:r>
                      <a:r>
                        <a:rPr lang="en-US" sz="2800" u="none" baseline="30000" dirty="0"/>
                        <a:t>-2</a:t>
                      </a:r>
                      <a:r>
                        <a:rPr lang="en-US" sz="2800" u="non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Variable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Variable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Seed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618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CUMUL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432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K-FP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86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TikTok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98991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6DC3926F-6CDF-FD05-3B0C-B67113165FB7}"/>
              </a:ext>
            </a:extLst>
          </p:cNvPr>
          <p:cNvSpPr/>
          <p:nvPr/>
        </p:nvSpPr>
        <p:spPr>
          <a:xfrm>
            <a:off x="8785366" y="5642620"/>
            <a:ext cx="2967784" cy="543868"/>
          </a:xfrm>
          <a:prstGeom prst="rect">
            <a:avLst/>
          </a:prstGeom>
          <a:noFill/>
          <a:ln w="1016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409D8C-5E43-5F9B-8BE0-1750500B68A4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727890" y="6411849"/>
            <a:ext cx="2057476" cy="389858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03B248EC-2B41-F35F-03F1-6DEE0757EE66}"/>
              </a:ext>
            </a:extLst>
          </p:cNvPr>
          <p:cNvSpPr/>
          <p:nvPr/>
        </p:nvSpPr>
        <p:spPr>
          <a:xfrm>
            <a:off x="2064450" y="6091336"/>
            <a:ext cx="4663440" cy="641025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dirty="0"/>
              <a:t>400-500% increase in FPR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A40FF6-056D-3DC7-82F9-835F0B38A68F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6727890" y="6104561"/>
            <a:ext cx="2057476" cy="307288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E95009F-BED5-485D-AEED-110828949681}"/>
              </a:ext>
            </a:extLst>
          </p:cNvPr>
          <p:cNvSpPr/>
          <p:nvPr/>
        </p:nvSpPr>
        <p:spPr>
          <a:xfrm>
            <a:off x="8785366" y="6678716"/>
            <a:ext cx="2967784" cy="543868"/>
          </a:xfrm>
          <a:prstGeom prst="rect">
            <a:avLst/>
          </a:prstGeom>
          <a:noFill/>
          <a:ln w="1016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94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24C7DB-C9E3-47E6-D7C6-A37CAC8833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Data-Explainable Website Fingerprinting with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23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B8F8BA-575E-853E-F2F5-12C69DCB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E1C135-A596-942A-3809-4499BC7F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RQ3: How can WF be made more robust to network effects?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8E1147-1FEA-30F7-54DB-9F65661CD18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677511" y="4182774"/>
            <a:ext cx="9748900" cy="2842670"/>
          </a:xfrm>
        </p:spPr>
      </p:pic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3D32EA4C-74A4-6572-B7FC-56AD50A8D4EA}"/>
              </a:ext>
            </a:extLst>
          </p:cNvPr>
          <p:cNvSpPr/>
          <p:nvPr/>
        </p:nvSpPr>
        <p:spPr>
          <a:xfrm>
            <a:off x="942782" y="1578637"/>
            <a:ext cx="6127091" cy="836786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dirty="0"/>
              <a:t>Mixture training experiment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F7B899-D349-8290-BA62-5B10F434768D}"/>
              </a:ext>
            </a:extLst>
          </p:cNvPr>
          <p:cNvSpPr/>
          <p:nvPr/>
        </p:nvSpPr>
        <p:spPr>
          <a:xfrm>
            <a:off x="7069873" y="4806176"/>
            <a:ext cx="936703" cy="2107580"/>
          </a:xfrm>
          <a:prstGeom prst="rect">
            <a:avLst/>
          </a:prstGeom>
          <a:noFill/>
          <a:ln w="1016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346C73-A837-377C-2E69-14549A4A5B2A}"/>
              </a:ext>
            </a:extLst>
          </p:cNvPr>
          <p:cNvSpPr/>
          <p:nvPr/>
        </p:nvSpPr>
        <p:spPr>
          <a:xfrm>
            <a:off x="10489708" y="4806176"/>
            <a:ext cx="936703" cy="2107580"/>
          </a:xfrm>
          <a:prstGeom prst="rect">
            <a:avLst/>
          </a:prstGeom>
          <a:noFill/>
          <a:ln w="1016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779C2467-FC9B-B6C9-E340-A5E0E8B0C007}"/>
              </a:ext>
            </a:extLst>
          </p:cNvPr>
          <p:cNvSpPr txBox="1">
            <a:spLocks/>
          </p:cNvSpPr>
          <p:nvPr/>
        </p:nvSpPr>
        <p:spPr>
          <a:xfrm>
            <a:off x="942783" y="2643630"/>
            <a:ext cx="11315892" cy="31459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Train using mixture dataset from “training” networks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Test using examples from independent test network</a:t>
            </a:r>
          </a:p>
        </p:txBody>
      </p:sp>
    </p:spTree>
    <p:extLst>
      <p:ext uri="{BB962C8B-B14F-4D97-AF65-F5344CB8AC3E}">
        <p14:creationId xmlns:p14="http://schemas.microsoft.com/office/powerpoint/2010/main" val="2044050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24C7DB-C9E3-47E6-D7C6-A37CAC8833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Data-Explainable Website Fingerprinting with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24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B8F8BA-575E-853E-F2F5-12C69DCB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E1C135-A596-942A-3809-4499BC7F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RQ3: How can WF be made more robust to network effects?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2B7A0C3-1447-B71B-62D5-47BB4BBFFD9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3583853" y="4340570"/>
            <a:ext cx="9574271" cy="2791750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22530D6-3C81-3FA9-90C5-41D3EEA4B0A3}"/>
              </a:ext>
            </a:extLst>
          </p:cNvPr>
          <p:cNvGrpSpPr/>
          <p:nvPr/>
        </p:nvGrpSpPr>
        <p:grpSpPr>
          <a:xfrm>
            <a:off x="1112730" y="4694374"/>
            <a:ext cx="1847063" cy="2084142"/>
            <a:chOff x="941664" y="5005186"/>
            <a:chExt cx="1662182" cy="187553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0925AA-EF47-1C02-640A-7DD8403FF265}"/>
                </a:ext>
              </a:extLst>
            </p:cNvPr>
            <p:cNvGrpSpPr/>
            <p:nvPr/>
          </p:nvGrpSpPr>
          <p:grpSpPr>
            <a:xfrm>
              <a:off x="941664" y="5005186"/>
              <a:ext cx="1662182" cy="1875531"/>
              <a:chOff x="3016883" y="5613044"/>
              <a:chExt cx="1146910" cy="1294121"/>
            </a:xfrm>
          </p:grpSpPr>
          <p:pic>
            <p:nvPicPr>
              <p:cNvPr id="15" name="Picture 4">
                <a:extLst>
                  <a:ext uri="{FF2B5EF4-FFF2-40B4-BE49-F238E27FC236}">
                    <a16:creationId xmlns:a16="http://schemas.microsoft.com/office/drawing/2014/main" id="{ECDA1B44-2188-A855-15D1-3D5E01C8C1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6883" y="5613044"/>
                <a:ext cx="1044791" cy="1255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15" descr="Tor_project_logo_hq.png">
                <a:extLst>
                  <a:ext uri="{FF2B5EF4-FFF2-40B4-BE49-F238E27FC236}">
                    <a16:creationId xmlns:a16="http://schemas.microsoft.com/office/drawing/2014/main" id="{F42A39C4-6EFD-786F-794B-34E0BE24DE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03170" y="6371905"/>
                <a:ext cx="860623" cy="535260"/>
              </a:xfrm>
              <a:prstGeom prst="rect">
                <a:avLst/>
              </a:prstGeom>
            </p:spPr>
          </p:pic>
        </p:grpSp>
        <p:pic>
          <p:nvPicPr>
            <p:cNvPr id="14" name="Content Placeholder 6">
              <a:extLst>
                <a:ext uri="{FF2B5EF4-FFF2-40B4-BE49-F238E27FC236}">
                  <a16:creationId xmlns:a16="http://schemas.microsoft.com/office/drawing/2014/main" id="{A1F257C4-FAD1-6C23-181F-A6FA0D580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6565" y="5353978"/>
              <a:ext cx="1434889" cy="493242"/>
            </a:xfrm>
            <a:prstGeom prst="rect">
              <a:avLst/>
            </a:prstGeom>
          </p:spPr>
        </p:pic>
      </p:grp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9D7A0A19-9DE6-0C9A-31C3-958A2EBBFC38}"/>
              </a:ext>
            </a:extLst>
          </p:cNvPr>
          <p:cNvSpPr/>
          <p:nvPr/>
        </p:nvSpPr>
        <p:spPr>
          <a:xfrm>
            <a:off x="942782" y="1578637"/>
            <a:ext cx="6127091" cy="836786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dirty="0"/>
              <a:t>Robust classifiers from simulation</a:t>
            </a:r>
            <a:endParaRPr lang="en-US" dirty="0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F9E7552C-0D91-E99B-964A-7E4EE743FB4D}"/>
              </a:ext>
            </a:extLst>
          </p:cNvPr>
          <p:cNvSpPr txBox="1">
            <a:spLocks/>
          </p:cNvSpPr>
          <p:nvPr/>
        </p:nvSpPr>
        <p:spPr>
          <a:xfrm>
            <a:off x="942783" y="2643630"/>
            <a:ext cx="11932708" cy="31459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Use robust mixture training with </a:t>
            </a:r>
            <a:r>
              <a:rPr lang="en-US" b="1" dirty="0"/>
              <a:t>100% simulated data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Test using the wget2 dataset collected from real-world Tor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Works well for neural networks, esp. time-aware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60ED88-18E2-9A92-3330-0C28A418119D}"/>
              </a:ext>
            </a:extLst>
          </p:cNvPr>
          <p:cNvSpPr/>
          <p:nvPr/>
        </p:nvSpPr>
        <p:spPr>
          <a:xfrm>
            <a:off x="7240494" y="6487619"/>
            <a:ext cx="5634997" cy="441819"/>
          </a:xfrm>
          <a:prstGeom prst="rect">
            <a:avLst/>
          </a:prstGeom>
          <a:noFill/>
          <a:ln w="1016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41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252393-0556-85DD-446B-EFD93C8BD9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Data-Explainable Website Fingerprinting with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25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A76F3F-E9CE-AC53-B346-19DCDDCE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547879-BB34-8532-E075-3987800D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AD9A5656-BBC4-0719-D01F-CF6D2DB9C9B4}"/>
              </a:ext>
            </a:extLst>
          </p:cNvPr>
          <p:cNvSpPr/>
          <p:nvPr/>
        </p:nvSpPr>
        <p:spPr>
          <a:xfrm>
            <a:off x="543800" y="1471881"/>
            <a:ext cx="6845612" cy="1962001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marL="0" lvl="2"/>
            <a:r>
              <a:rPr lang="en-US" sz="2000" u="sng" dirty="0"/>
              <a:t>Advantages:</a:t>
            </a:r>
          </a:p>
          <a:p>
            <a:pPr marL="230188" lvl="2" indent="-230188">
              <a:buFont typeface="Arial" panose="020B0604020202020204" pitchFamily="34" charset="0"/>
              <a:buChar char="•"/>
            </a:pPr>
            <a:r>
              <a:rPr lang="en-US" sz="2000" dirty="0"/>
              <a:t>perfectly privacy preserving, no risk/load on Tor </a:t>
            </a:r>
          </a:p>
          <a:p>
            <a:pPr marL="230188" lvl="2" indent="-230188">
              <a:buFont typeface="Arial" panose="020B0604020202020204" pitchFamily="34" charset="0"/>
              <a:buChar char="•"/>
            </a:pPr>
            <a:r>
              <a:rPr lang="en-US" sz="2000" dirty="0"/>
              <a:t>unlimited source of accurately labeled data</a:t>
            </a:r>
          </a:p>
          <a:p>
            <a:pPr marL="230188" lvl="2" indent="-230188">
              <a:buFont typeface="Arial" panose="020B0604020202020204" pitchFamily="34" charset="0"/>
              <a:buChar char="•"/>
            </a:pPr>
            <a:r>
              <a:rPr lang="en-US" sz="2000" dirty="0"/>
              <a:t>higher data diversity</a:t>
            </a:r>
          </a:p>
          <a:p>
            <a:pPr marL="230188" lvl="2" indent="-230188">
              <a:buFont typeface="Arial" panose="020B0604020202020204" pitchFamily="34" charset="0"/>
              <a:buChar char="•"/>
            </a:pPr>
            <a:r>
              <a:rPr lang="en-US" sz="2000" dirty="0"/>
              <a:t>controlled network </a:t>
            </a:r>
            <a:r>
              <a:rPr lang="en-US" sz="2000" dirty="0">
                <a:sym typeface="Wingdings" pitchFamily="2" charset="2"/>
              </a:rPr>
              <a:t> explainable data</a:t>
            </a:r>
            <a:endParaRPr lang="en-US" sz="2000" dirty="0"/>
          </a:p>
          <a:p>
            <a:pPr marL="230188" lvl="2" indent="-230188">
              <a:buFont typeface="Arial" panose="020B0604020202020204" pitchFamily="34" charset="0"/>
              <a:buChar char="•"/>
            </a:pPr>
            <a:r>
              <a:rPr lang="en-US" sz="2000" dirty="0"/>
              <a:t>simulation-assisted WF outperforms standard methods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37492D-1A98-9D3A-0F1F-3E10C359444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3774" y="3580980"/>
            <a:ext cx="6603286" cy="3889594"/>
          </a:xfrm>
        </p:spPr>
        <p:txBody>
          <a:bodyPr>
            <a:normAutofit/>
          </a:bodyPr>
          <a:lstStyle/>
          <a:p>
            <a:r>
              <a:rPr lang="en-US" dirty="0"/>
              <a:t>Future work: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Tor Browser directly in Shadow, systematically analyze browser effects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Expand analysis beyond Wikipedia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Independently useful thrust: study WF using genuine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7308B2-60AA-7638-9FEB-CF76BB826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897" y="1945706"/>
            <a:ext cx="914400" cy="800100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2097D142-0028-4687-9067-A946A06F3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109" y="1784626"/>
            <a:ext cx="919262" cy="11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9A1E72AA-9B94-7185-F54C-D2922D9C6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2060" y="2044573"/>
            <a:ext cx="822342" cy="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Content Placeholder 3" descr="evil.png">
            <a:extLst>
              <a:ext uri="{FF2B5EF4-FFF2-40B4-BE49-F238E27FC236}">
                <a16:creationId xmlns:a16="http://schemas.microsoft.com/office/drawing/2014/main" id="{EB66DAEE-0161-3BF1-3631-0432FE2427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7" t="-1339" r="-15414" b="18866"/>
          <a:stretch/>
        </p:blipFill>
        <p:spPr>
          <a:xfrm>
            <a:off x="7759689" y="1299212"/>
            <a:ext cx="1133941" cy="1401527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5BE8304-DB22-47DB-20A7-4369D09A1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889" y="2059688"/>
            <a:ext cx="822342" cy="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B78302-88DB-6008-4510-65DF87F87717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10458371" y="2336736"/>
            <a:ext cx="1844526" cy="90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A54FC15-4D54-6D76-4BE7-3B1239816D1C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8696928" y="2336736"/>
            <a:ext cx="842181" cy="303649"/>
          </a:xfrm>
          <a:prstGeom prst="bentConnector3">
            <a:avLst>
              <a:gd name="adj1" fmla="val 2883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766F57C-E8EF-22EE-77B0-D7B7E07BA194}"/>
              </a:ext>
            </a:extLst>
          </p:cNvPr>
          <p:cNvSpPr txBox="1"/>
          <p:nvPr/>
        </p:nvSpPr>
        <p:spPr>
          <a:xfrm>
            <a:off x="11837240" y="1569224"/>
            <a:ext cx="198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2856AB-92A0-F3E7-B31C-7E86892F231A}"/>
              </a:ext>
            </a:extLst>
          </p:cNvPr>
          <p:cNvSpPr txBox="1"/>
          <p:nvPr/>
        </p:nvSpPr>
        <p:spPr>
          <a:xfrm>
            <a:off x="9008560" y="1464352"/>
            <a:ext cx="198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labeled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975BA9-EE5E-1181-456C-D32D80680113}"/>
              </a:ext>
            </a:extLst>
          </p:cNvPr>
          <p:cNvSpPr txBox="1"/>
          <p:nvPr/>
        </p:nvSpPr>
        <p:spPr>
          <a:xfrm>
            <a:off x="10441843" y="1698224"/>
            <a:ext cx="198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97FB315-0C1B-95F9-9CB6-B05BFD281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004" y="2540986"/>
            <a:ext cx="1762584" cy="132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BC4A71C2-F5F0-BA69-B986-C5C189A757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84809" y="2700739"/>
            <a:ext cx="327235" cy="5034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11AE97-BED5-97B8-190A-1A5E4E3D9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761" y="4657256"/>
            <a:ext cx="2858194" cy="226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E5358D-7017-C85F-AB57-6A822ECCE2BE}"/>
              </a:ext>
            </a:extLst>
          </p:cNvPr>
          <p:cNvSpPr txBox="1"/>
          <p:nvPr/>
        </p:nvSpPr>
        <p:spPr>
          <a:xfrm>
            <a:off x="9986274" y="3627882"/>
            <a:ext cx="3135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Read the paper!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7C01F86-E38C-D54C-60B7-FDB4EBA9FE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39601" y="4065736"/>
            <a:ext cx="3221968" cy="321427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1D011F5-0D5C-F492-AA5E-75AE3A215E5C}"/>
              </a:ext>
            </a:extLst>
          </p:cNvPr>
          <p:cNvSpPr txBox="1"/>
          <p:nvPr/>
        </p:nvSpPr>
        <p:spPr>
          <a:xfrm>
            <a:off x="6908800" y="118603"/>
            <a:ext cx="29250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677920" algn="r"/>
            <a:r>
              <a:rPr lang="en-US" dirty="0">
                <a:solidFill>
                  <a:schemeClr val="bg1"/>
                </a:solidFill>
              </a:rPr>
              <a:t>Contact: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rob.g.jansen@nrl.navy.mil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robgjansen.com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90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9F03566-51E4-BF06-1CEC-A45D394D1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287" y="3596081"/>
            <a:ext cx="5837628" cy="326760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9B089A-9D5E-CB96-83A4-872199A031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Data-Explainable Website Fingerprinting with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8A4D3-06E6-210D-EEB2-814D45B1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261E80-8F7D-2DE3-29AF-2B647F87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Communication with Tor</a:t>
            </a:r>
          </a:p>
        </p:txBody>
      </p:sp>
      <p:pic>
        <p:nvPicPr>
          <p:cNvPr id="33" name="Picture 32" descr="Tor_project_logo_hq.png">
            <a:extLst>
              <a:ext uri="{FF2B5EF4-FFF2-40B4-BE49-F238E27FC236}">
                <a16:creationId xmlns:a16="http://schemas.microsoft.com/office/drawing/2014/main" id="{C1299CE7-7FC4-B822-7DC6-F5F561680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707" y="3637651"/>
            <a:ext cx="1779606" cy="1106816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2F087DAB-776D-88F8-1CE2-D2D41CD1B783}"/>
              </a:ext>
            </a:extLst>
          </p:cNvPr>
          <p:cNvGrpSpPr/>
          <p:nvPr/>
        </p:nvGrpSpPr>
        <p:grpSpPr>
          <a:xfrm>
            <a:off x="7219528" y="1229668"/>
            <a:ext cx="6598072" cy="2320751"/>
            <a:chOff x="6956778" y="1568512"/>
            <a:chExt cx="6598072" cy="232075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884B1A2-5ED8-B7AE-C13F-593B38B52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6778" y="1568512"/>
              <a:ext cx="6598072" cy="2320751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D773811-B0A0-F501-5D03-80404ED91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03669" y="1673291"/>
              <a:ext cx="954998" cy="709427"/>
            </a:xfrm>
            <a:prstGeom prst="rect">
              <a:avLst/>
            </a:prstGeom>
          </p:spPr>
        </p:pic>
      </p:grp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B8CBF597-9447-5910-7C7A-1E29A6EA8B93}"/>
              </a:ext>
            </a:extLst>
          </p:cNvPr>
          <p:cNvSpPr/>
          <p:nvPr/>
        </p:nvSpPr>
        <p:spPr>
          <a:xfrm>
            <a:off x="527443" y="1763927"/>
            <a:ext cx="6070630" cy="1415993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400" dirty="0"/>
              <a:t>Separates </a:t>
            </a:r>
            <a:r>
              <a:rPr lang="en-US" sz="2400" i="1" dirty="0"/>
              <a:t>identification</a:t>
            </a:r>
            <a:r>
              <a:rPr lang="en-US" sz="2400" dirty="0"/>
              <a:t> from </a:t>
            </a:r>
            <a:r>
              <a:rPr lang="en-US" sz="2400" i="1" dirty="0"/>
              <a:t>routing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400" dirty="0"/>
              <a:t>Provides </a:t>
            </a:r>
            <a:r>
              <a:rPr lang="en-US" sz="2400" dirty="0" err="1"/>
              <a:t>unlinkable</a:t>
            </a:r>
            <a:r>
              <a:rPr lang="en-US" sz="2400" dirty="0"/>
              <a:t> communication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400" dirty="0"/>
              <a:t>Promotes user safety and privacy online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7B21B7-DC07-5F1D-46ED-9DFA1A07F286}"/>
              </a:ext>
            </a:extLst>
          </p:cNvPr>
          <p:cNvCxnSpPr/>
          <p:nvPr/>
        </p:nvCxnSpPr>
        <p:spPr>
          <a:xfrm>
            <a:off x="2800325" y="5576361"/>
            <a:ext cx="2231095" cy="34995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6481C6-0032-53FC-0E71-253B1F9EEA49}"/>
              </a:ext>
            </a:extLst>
          </p:cNvPr>
          <p:cNvCxnSpPr>
            <a:cxnSpLocks/>
          </p:cNvCxnSpPr>
          <p:nvPr/>
        </p:nvCxnSpPr>
        <p:spPr>
          <a:xfrm flipV="1">
            <a:off x="5524073" y="4712885"/>
            <a:ext cx="1358725" cy="1021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730EBE-09ED-18D6-373B-5BBEB411FE2A}"/>
              </a:ext>
            </a:extLst>
          </p:cNvPr>
          <p:cNvCxnSpPr>
            <a:cxnSpLocks/>
          </p:cNvCxnSpPr>
          <p:nvPr/>
        </p:nvCxnSpPr>
        <p:spPr>
          <a:xfrm>
            <a:off x="6867451" y="4774172"/>
            <a:ext cx="1563155" cy="107169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F86CDC-C99E-A919-1C34-F2029AD10F22}"/>
              </a:ext>
            </a:extLst>
          </p:cNvPr>
          <p:cNvCxnSpPr>
            <a:cxnSpLocks/>
          </p:cNvCxnSpPr>
          <p:nvPr/>
        </p:nvCxnSpPr>
        <p:spPr>
          <a:xfrm flipV="1">
            <a:off x="8652102" y="5458936"/>
            <a:ext cx="2859140" cy="3306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6EA76E1-EE49-B2F1-865B-4FABF74BF9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0810" y="4712885"/>
            <a:ext cx="1326312" cy="14921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90AD68-E714-2C3D-E21B-D268158273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8941" y="4154477"/>
            <a:ext cx="1289857" cy="19992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D57FEC7-4FFC-6E87-5B14-53250524AF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35877" y="4306012"/>
            <a:ext cx="1526396" cy="18477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622C1D-A9B8-2C80-CF09-BC3362F63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4945" y="3667866"/>
            <a:ext cx="1326312" cy="14921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EB5F1AD-1D0D-BE6E-7DF8-D0267EA21A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9080" y="4591738"/>
            <a:ext cx="1326312" cy="149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0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8A293B-58CC-D1E1-E371-458104C291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Data-Explainable Website Fingerprinting with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88B9A-0BFB-50CF-ED7E-7A6A768E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DA50FB-AEA0-7B80-9519-82DBC751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Fingerprinting (WF) Threat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E7F0DB-E392-3C37-A8B9-2592F4796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287" y="3596081"/>
            <a:ext cx="5837628" cy="3267606"/>
          </a:xfrm>
          <a:prstGeom prst="rect">
            <a:avLst/>
          </a:prstGeom>
        </p:spPr>
      </p:pic>
      <p:pic>
        <p:nvPicPr>
          <p:cNvPr id="7" name="Content Placeholder 3" descr="evil.png">
            <a:extLst>
              <a:ext uri="{FF2B5EF4-FFF2-40B4-BE49-F238E27FC236}">
                <a16:creationId xmlns:a16="http://schemas.microsoft.com/office/drawing/2014/main" id="{32C6ABE7-2CAA-0B6A-666A-77C1B32E24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7" t="-1339" r="-15414" b="18866"/>
          <a:stretch/>
        </p:blipFill>
        <p:spPr>
          <a:xfrm>
            <a:off x="3220542" y="4543768"/>
            <a:ext cx="1278594" cy="158031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006129-04C5-94E0-120D-051EEE97D427}"/>
              </a:ext>
            </a:extLst>
          </p:cNvPr>
          <p:cNvCxnSpPr/>
          <p:nvPr/>
        </p:nvCxnSpPr>
        <p:spPr>
          <a:xfrm>
            <a:off x="2800325" y="5576361"/>
            <a:ext cx="2231095" cy="34995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51F136-CBEF-917F-2AB3-0D3165AF3B54}"/>
              </a:ext>
            </a:extLst>
          </p:cNvPr>
          <p:cNvCxnSpPr>
            <a:cxnSpLocks/>
          </p:cNvCxnSpPr>
          <p:nvPr/>
        </p:nvCxnSpPr>
        <p:spPr>
          <a:xfrm flipV="1">
            <a:off x="5524073" y="4712885"/>
            <a:ext cx="1358725" cy="1021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662F7F-F53F-7F67-0DB5-DC67A8F3A0C3}"/>
              </a:ext>
            </a:extLst>
          </p:cNvPr>
          <p:cNvCxnSpPr>
            <a:cxnSpLocks/>
          </p:cNvCxnSpPr>
          <p:nvPr/>
        </p:nvCxnSpPr>
        <p:spPr>
          <a:xfrm>
            <a:off x="6867451" y="4774172"/>
            <a:ext cx="1563155" cy="107169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E6CE52-233E-83D9-5124-4951D6994190}"/>
              </a:ext>
            </a:extLst>
          </p:cNvPr>
          <p:cNvCxnSpPr>
            <a:cxnSpLocks/>
          </p:cNvCxnSpPr>
          <p:nvPr/>
        </p:nvCxnSpPr>
        <p:spPr>
          <a:xfrm flipV="1">
            <a:off x="8652102" y="5458936"/>
            <a:ext cx="2859140" cy="3306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217FDBE-D260-7F5B-4B02-AC0EBC05B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810" y="4712885"/>
            <a:ext cx="1326312" cy="14921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871E2A-C889-CC41-F0F2-696E26872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8941" y="4154477"/>
            <a:ext cx="1289857" cy="19992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F4FE43-D0CF-61D3-135F-35A7094C34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5877" y="4306012"/>
            <a:ext cx="1526396" cy="18477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263D83-5E45-6E79-4D68-5207AD52E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945" y="3667866"/>
            <a:ext cx="1326312" cy="14921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8E4ADB-2D98-6E5B-0079-85CD2413A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080" y="4591738"/>
            <a:ext cx="1326312" cy="1492102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8DC97ADC-D7A4-41DB-0654-88BE73140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793329" y="5120838"/>
            <a:ext cx="1314035" cy="131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8208E35-7A47-4EFF-22EC-6D6CD3F311B9}"/>
              </a:ext>
            </a:extLst>
          </p:cNvPr>
          <p:cNvSpPr txBox="1"/>
          <p:nvPr/>
        </p:nvSpPr>
        <p:spPr>
          <a:xfrm>
            <a:off x="2345168" y="4003431"/>
            <a:ext cx="198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</a:t>
            </a:r>
            <a:br>
              <a:rPr lang="en-US" dirty="0"/>
            </a:br>
            <a:r>
              <a:rPr lang="en-US" dirty="0"/>
              <a:t>website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406891C2-352F-0F16-8E58-DE8E9B38D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242" y="3227704"/>
            <a:ext cx="1198652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470D7B5-43AC-A735-175C-E277BDD66858}"/>
              </a:ext>
            </a:extLst>
          </p:cNvPr>
          <p:cNvSpPr txBox="1"/>
          <p:nvPr/>
        </p:nvSpPr>
        <p:spPr>
          <a:xfrm>
            <a:off x="2020963" y="3195967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?</a:t>
            </a:r>
          </a:p>
        </p:txBody>
      </p:sp>
      <p:sp>
        <p:nvSpPr>
          <p:cNvPr id="21" name="Rounded Rectangular Callout 20">
            <a:extLst>
              <a:ext uri="{FF2B5EF4-FFF2-40B4-BE49-F238E27FC236}">
                <a16:creationId xmlns:a16="http://schemas.microsoft.com/office/drawing/2014/main" id="{26791A0B-047D-B77C-472D-826190D3EBFC}"/>
              </a:ext>
            </a:extLst>
          </p:cNvPr>
          <p:cNvSpPr/>
          <p:nvPr/>
        </p:nvSpPr>
        <p:spPr>
          <a:xfrm>
            <a:off x="934050" y="1545228"/>
            <a:ext cx="5295387" cy="1415993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u="sng" dirty="0"/>
              <a:t>WF Attacks</a:t>
            </a:r>
            <a:r>
              <a:rPr lang="en-US" sz="2800" dirty="0"/>
              <a:t>: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400" dirty="0"/>
              <a:t>Predict website visited by user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400" dirty="0"/>
              <a:t>Break Tor’s anonymity</a:t>
            </a:r>
            <a:endParaRPr lang="en-US" sz="2400" i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52E38F9-4FA4-EAD2-48F3-F5E5D11791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50283" y="3349706"/>
            <a:ext cx="914400" cy="800100"/>
          </a:xfrm>
          <a:prstGeom prst="rect">
            <a:avLst/>
          </a:prstGeom>
        </p:spPr>
      </p:pic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71A9B84F-D64A-D734-3908-1FAAC1D58614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22536" y="3868447"/>
            <a:ext cx="1009512" cy="745198"/>
          </a:xfrm>
          <a:prstGeom prst="bentConnector3">
            <a:avLst>
              <a:gd name="adj1" fmla="val 100416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1797DDB-BE70-B605-0879-DE51B5A2F4B5}"/>
              </a:ext>
            </a:extLst>
          </p:cNvPr>
          <p:cNvSpPr txBox="1"/>
          <p:nvPr/>
        </p:nvSpPr>
        <p:spPr>
          <a:xfrm>
            <a:off x="3534958" y="3174378"/>
            <a:ext cx="198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ML model</a:t>
            </a:r>
          </a:p>
        </p:txBody>
      </p:sp>
    </p:spTree>
    <p:extLst>
      <p:ext uri="{BB962C8B-B14F-4D97-AF65-F5344CB8AC3E}">
        <p14:creationId xmlns:p14="http://schemas.microsoft.com/office/powerpoint/2010/main" val="82530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8A293B-58CC-D1E1-E371-458104C291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Data-Explainable Website Fingerprinting with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5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88B9A-0BFB-50CF-ED7E-7A6A768E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DA50FB-AEA0-7B80-9519-82DBC751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Fingerprinting (WF) Threat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E7F0DB-E392-3C37-A8B9-2592F4796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287" y="3596081"/>
            <a:ext cx="5837628" cy="3267606"/>
          </a:xfrm>
          <a:prstGeom prst="rect">
            <a:avLst/>
          </a:prstGeom>
        </p:spPr>
      </p:pic>
      <p:pic>
        <p:nvPicPr>
          <p:cNvPr id="7" name="Content Placeholder 3" descr="evil.png">
            <a:extLst>
              <a:ext uri="{FF2B5EF4-FFF2-40B4-BE49-F238E27FC236}">
                <a16:creationId xmlns:a16="http://schemas.microsoft.com/office/drawing/2014/main" id="{32C6ABE7-2CAA-0B6A-666A-77C1B32E24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7" t="-1339" r="-15414" b="18866"/>
          <a:stretch/>
        </p:blipFill>
        <p:spPr>
          <a:xfrm>
            <a:off x="3220542" y="4543768"/>
            <a:ext cx="1278594" cy="158031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006129-04C5-94E0-120D-051EEE97D427}"/>
              </a:ext>
            </a:extLst>
          </p:cNvPr>
          <p:cNvCxnSpPr/>
          <p:nvPr/>
        </p:nvCxnSpPr>
        <p:spPr>
          <a:xfrm>
            <a:off x="2800325" y="5576361"/>
            <a:ext cx="2231095" cy="34995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51F136-CBEF-917F-2AB3-0D3165AF3B54}"/>
              </a:ext>
            </a:extLst>
          </p:cNvPr>
          <p:cNvCxnSpPr>
            <a:cxnSpLocks/>
          </p:cNvCxnSpPr>
          <p:nvPr/>
        </p:nvCxnSpPr>
        <p:spPr>
          <a:xfrm flipV="1">
            <a:off x="5524073" y="4712885"/>
            <a:ext cx="1358725" cy="1021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662F7F-F53F-7F67-0DB5-DC67A8F3A0C3}"/>
              </a:ext>
            </a:extLst>
          </p:cNvPr>
          <p:cNvCxnSpPr>
            <a:cxnSpLocks/>
          </p:cNvCxnSpPr>
          <p:nvPr/>
        </p:nvCxnSpPr>
        <p:spPr>
          <a:xfrm>
            <a:off x="6867451" y="4774172"/>
            <a:ext cx="1563155" cy="107169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E6CE52-233E-83D9-5124-4951D6994190}"/>
              </a:ext>
            </a:extLst>
          </p:cNvPr>
          <p:cNvCxnSpPr>
            <a:cxnSpLocks/>
          </p:cNvCxnSpPr>
          <p:nvPr/>
        </p:nvCxnSpPr>
        <p:spPr>
          <a:xfrm flipV="1">
            <a:off x="8652102" y="5458936"/>
            <a:ext cx="2859140" cy="3306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217FDBE-D260-7F5B-4B02-AC0EBC05B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810" y="4712885"/>
            <a:ext cx="1326312" cy="14921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871E2A-C889-CC41-F0F2-696E26872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8941" y="4154477"/>
            <a:ext cx="1289857" cy="19992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F4FE43-D0CF-61D3-135F-35A7094C34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5877" y="4306012"/>
            <a:ext cx="1526396" cy="18477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263D83-5E45-6E79-4D68-5207AD52E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945" y="3667866"/>
            <a:ext cx="1326312" cy="14921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8E4ADB-2D98-6E5B-0079-85CD2413A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080" y="4591738"/>
            <a:ext cx="1326312" cy="1492102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8DC97ADC-D7A4-41DB-0654-88BE73140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793329" y="5120838"/>
            <a:ext cx="1314035" cy="131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8208E35-7A47-4EFF-22EC-6D6CD3F311B9}"/>
              </a:ext>
            </a:extLst>
          </p:cNvPr>
          <p:cNvSpPr txBox="1"/>
          <p:nvPr/>
        </p:nvSpPr>
        <p:spPr>
          <a:xfrm>
            <a:off x="2345168" y="4003431"/>
            <a:ext cx="198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</a:t>
            </a:r>
            <a:br>
              <a:rPr lang="en-US" dirty="0"/>
            </a:br>
            <a:r>
              <a:rPr lang="en-US" dirty="0"/>
              <a:t>website</a:t>
            </a:r>
          </a:p>
        </p:txBody>
      </p:sp>
      <p:sp>
        <p:nvSpPr>
          <p:cNvPr id="21" name="Rounded Rectangular Callout 20">
            <a:extLst>
              <a:ext uri="{FF2B5EF4-FFF2-40B4-BE49-F238E27FC236}">
                <a16:creationId xmlns:a16="http://schemas.microsoft.com/office/drawing/2014/main" id="{26791A0B-047D-B77C-472D-826190D3EBFC}"/>
              </a:ext>
            </a:extLst>
          </p:cNvPr>
          <p:cNvSpPr/>
          <p:nvPr/>
        </p:nvSpPr>
        <p:spPr>
          <a:xfrm>
            <a:off x="934050" y="1545228"/>
            <a:ext cx="5295387" cy="1415993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u="sng" dirty="0"/>
              <a:t>WF Attacks</a:t>
            </a:r>
            <a:r>
              <a:rPr lang="en-US" sz="2800" dirty="0"/>
              <a:t>: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400" dirty="0"/>
              <a:t>Predict website visited by user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400" dirty="0"/>
              <a:t>Break Tor’s anonymity</a:t>
            </a:r>
            <a:endParaRPr lang="en-US" sz="2400" i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52E38F9-4FA4-EAD2-48F3-F5E5D11791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0283" y="3349706"/>
            <a:ext cx="914400" cy="800100"/>
          </a:xfrm>
          <a:prstGeom prst="rect">
            <a:avLst/>
          </a:prstGeom>
        </p:spPr>
      </p:pic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71A9B84F-D64A-D734-3908-1FAAC1D58614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22536" y="3868447"/>
            <a:ext cx="1009512" cy="745198"/>
          </a:xfrm>
          <a:prstGeom prst="bentConnector3">
            <a:avLst>
              <a:gd name="adj1" fmla="val 100416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2B448E41-C585-5D31-4DDB-C79C7E0AA128}"/>
              </a:ext>
            </a:extLst>
          </p:cNvPr>
          <p:cNvSpPr/>
          <p:nvPr/>
        </p:nvSpPr>
        <p:spPr>
          <a:xfrm>
            <a:off x="7223865" y="1545228"/>
            <a:ext cx="5370701" cy="1415123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u="sng" dirty="0"/>
              <a:t>Requirements</a:t>
            </a:r>
            <a:r>
              <a:rPr lang="en-US" sz="28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Observe entry-side packet traces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Labeled data to train ML models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797DDB-BE70-B605-0879-DE51B5A2F4B5}"/>
              </a:ext>
            </a:extLst>
          </p:cNvPr>
          <p:cNvSpPr txBox="1"/>
          <p:nvPr/>
        </p:nvSpPr>
        <p:spPr>
          <a:xfrm>
            <a:off x="3534958" y="3174378"/>
            <a:ext cx="198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ML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A7D935-E582-C7F4-9600-33D541146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242" y="3227704"/>
            <a:ext cx="1198652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5170D69-9827-DA35-7C9F-D47D6DB2E34D}"/>
              </a:ext>
            </a:extLst>
          </p:cNvPr>
          <p:cNvSpPr txBox="1"/>
          <p:nvPr/>
        </p:nvSpPr>
        <p:spPr>
          <a:xfrm>
            <a:off x="2020963" y="3195967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01017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8A293B-58CC-D1E1-E371-458104C291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Data-Explainable Website Fingerprinting with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6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88B9A-0BFB-50CF-ED7E-7A6A768E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DA50FB-AEA0-7B80-9519-82DBC751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Fingerprinting (WF) Threat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E7F0DB-E392-3C37-A8B9-2592F4796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287" y="3596081"/>
            <a:ext cx="5837628" cy="3267606"/>
          </a:xfrm>
          <a:prstGeom prst="rect">
            <a:avLst/>
          </a:prstGeom>
        </p:spPr>
      </p:pic>
      <p:pic>
        <p:nvPicPr>
          <p:cNvPr id="7" name="Content Placeholder 3" descr="evil.png">
            <a:extLst>
              <a:ext uri="{FF2B5EF4-FFF2-40B4-BE49-F238E27FC236}">
                <a16:creationId xmlns:a16="http://schemas.microsoft.com/office/drawing/2014/main" id="{32C6ABE7-2CAA-0B6A-666A-77C1B32E24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7" t="-1339" r="-15414" b="18866"/>
          <a:stretch/>
        </p:blipFill>
        <p:spPr>
          <a:xfrm>
            <a:off x="3220542" y="4543768"/>
            <a:ext cx="1278594" cy="158031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006129-04C5-94E0-120D-051EEE97D427}"/>
              </a:ext>
            </a:extLst>
          </p:cNvPr>
          <p:cNvCxnSpPr/>
          <p:nvPr/>
        </p:nvCxnSpPr>
        <p:spPr>
          <a:xfrm>
            <a:off x="2800325" y="5576361"/>
            <a:ext cx="2231095" cy="34995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51F136-CBEF-917F-2AB3-0D3165AF3B54}"/>
              </a:ext>
            </a:extLst>
          </p:cNvPr>
          <p:cNvCxnSpPr>
            <a:cxnSpLocks/>
          </p:cNvCxnSpPr>
          <p:nvPr/>
        </p:nvCxnSpPr>
        <p:spPr>
          <a:xfrm flipV="1">
            <a:off x="5524073" y="4712885"/>
            <a:ext cx="1358725" cy="1021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662F7F-F53F-7F67-0DB5-DC67A8F3A0C3}"/>
              </a:ext>
            </a:extLst>
          </p:cNvPr>
          <p:cNvCxnSpPr>
            <a:cxnSpLocks/>
          </p:cNvCxnSpPr>
          <p:nvPr/>
        </p:nvCxnSpPr>
        <p:spPr>
          <a:xfrm>
            <a:off x="6867451" y="4774172"/>
            <a:ext cx="1563155" cy="107169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E6CE52-233E-83D9-5124-4951D6994190}"/>
              </a:ext>
            </a:extLst>
          </p:cNvPr>
          <p:cNvCxnSpPr>
            <a:cxnSpLocks/>
          </p:cNvCxnSpPr>
          <p:nvPr/>
        </p:nvCxnSpPr>
        <p:spPr>
          <a:xfrm flipV="1">
            <a:off x="8652102" y="5458936"/>
            <a:ext cx="2859140" cy="3306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217FDBE-D260-7F5B-4B02-AC0EBC05B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810" y="4712885"/>
            <a:ext cx="1326312" cy="14921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871E2A-C889-CC41-F0F2-696E26872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8941" y="4154477"/>
            <a:ext cx="1289857" cy="19992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F4FE43-D0CF-61D3-135F-35A7094C34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5877" y="4306012"/>
            <a:ext cx="1526396" cy="18477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263D83-5E45-6E79-4D68-5207AD52E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945" y="3667866"/>
            <a:ext cx="1326312" cy="14921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8E4ADB-2D98-6E5B-0079-85CD2413A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080" y="4591738"/>
            <a:ext cx="1326312" cy="1492102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8DC97ADC-D7A4-41DB-0654-88BE73140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793329" y="5120838"/>
            <a:ext cx="1314035" cy="131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8208E35-7A47-4EFF-22EC-6D6CD3F311B9}"/>
              </a:ext>
            </a:extLst>
          </p:cNvPr>
          <p:cNvSpPr txBox="1"/>
          <p:nvPr/>
        </p:nvSpPr>
        <p:spPr>
          <a:xfrm>
            <a:off x="2345168" y="4003431"/>
            <a:ext cx="198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</a:t>
            </a:r>
            <a:br>
              <a:rPr lang="en-US" dirty="0"/>
            </a:br>
            <a:r>
              <a:rPr lang="en-US" dirty="0"/>
              <a:t>website</a:t>
            </a:r>
          </a:p>
        </p:txBody>
      </p:sp>
      <p:sp>
        <p:nvSpPr>
          <p:cNvPr id="21" name="Rounded Rectangular Callout 20">
            <a:extLst>
              <a:ext uri="{FF2B5EF4-FFF2-40B4-BE49-F238E27FC236}">
                <a16:creationId xmlns:a16="http://schemas.microsoft.com/office/drawing/2014/main" id="{26791A0B-047D-B77C-472D-826190D3EBFC}"/>
              </a:ext>
            </a:extLst>
          </p:cNvPr>
          <p:cNvSpPr/>
          <p:nvPr/>
        </p:nvSpPr>
        <p:spPr>
          <a:xfrm>
            <a:off x="934050" y="1545228"/>
            <a:ext cx="5295387" cy="1415993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u="sng" dirty="0"/>
              <a:t>WF Attacks</a:t>
            </a:r>
            <a:r>
              <a:rPr lang="en-US" sz="2800" dirty="0"/>
              <a:t>: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400" dirty="0"/>
              <a:t>Predict website visited by user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400" dirty="0"/>
              <a:t>Break Tor’s anonymity</a:t>
            </a:r>
            <a:endParaRPr lang="en-US" sz="2400" i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52E38F9-4FA4-EAD2-48F3-F5E5D11791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0283" y="3349706"/>
            <a:ext cx="914400" cy="800100"/>
          </a:xfrm>
          <a:prstGeom prst="rect">
            <a:avLst/>
          </a:prstGeom>
        </p:spPr>
      </p:pic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71A9B84F-D64A-D734-3908-1FAAC1D58614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22536" y="3868447"/>
            <a:ext cx="1009512" cy="745198"/>
          </a:xfrm>
          <a:prstGeom prst="bentConnector3">
            <a:avLst>
              <a:gd name="adj1" fmla="val 100416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1797DDB-BE70-B605-0879-DE51B5A2F4B5}"/>
              </a:ext>
            </a:extLst>
          </p:cNvPr>
          <p:cNvSpPr txBox="1"/>
          <p:nvPr/>
        </p:nvSpPr>
        <p:spPr>
          <a:xfrm>
            <a:off x="3534958" y="3174378"/>
            <a:ext cx="198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CDD3D5FC-23C3-E935-558A-836F3342EE0F}"/>
              </a:ext>
            </a:extLst>
          </p:cNvPr>
          <p:cNvSpPr/>
          <p:nvPr/>
        </p:nvSpPr>
        <p:spPr>
          <a:xfrm>
            <a:off x="1755242" y="6365370"/>
            <a:ext cx="2899302" cy="925188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rgbClr val="941100"/>
          </a:solidFill>
          <a:ln>
            <a:solidFill>
              <a:srgbClr val="941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Genuine labels are encrypted by Tor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2AA4F05-CB98-FE4C-08AE-BEC973C83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684" y="5427436"/>
            <a:ext cx="332637" cy="35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6B8633-6EBD-254D-34B0-57878EA36C73}"/>
              </a:ext>
            </a:extLst>
          </p:cNvPr>
          <p:cNvCxnSpPr>
            <a:cxnSpLocks/>
          </p:cNvCxnSpPr>
          <p:nvPr/>
        </p:nvCxnSpPr>
        <p:spPr>
          <a:xfrm flipH="1">
            <a:off x="3073461" y="5717817"/>
            <a:ext cx="166319" cy="66294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4">
            <a:extLst>
              <a:ext uri="{FF2B5EF4-FFF2-40B4-BE49-F238E27FC236}">
                <a16:creationId xmlns:a16="http://schemas.microsoft.com/office/drawing/2014/main" id="{DD5703C4-653D-C779-3299-751B34CB1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242" y="3227704"/>
            <a:ext cx="1198652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330BC1-D15D-4697-D79E-FBE778C43B04}"/>
              </a:ext>
            </a:extLst>
          </p:cNvPr>
          <p:cNvSpPr txBox="1"/>
          <p:nvPr/>
        </p:nvSpPr>
        <p:spPr>
          <a:xfrm>
            <a:off x="2020963" y="3195967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?</a:t>
            </a:r>
          </a:p>
        </p:txBody>
      </p: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FA2D2DD4-8ADE-AB0F-1BA4-0AC4BF682C13}"/>
              </a:ext>
            </a:extLst>
          </p:cNvPr>
          <p:cNvSpPr/>
          <p:nvPr/>
        </p:nvSpPr>
        <p:spPr>
          <a:xfrm>
            <a:off x="7223865" y="1545228"/>
            <a:ext cx="5370701" cy="1415123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u="sng" dirty="0"/>
              <a:t>Requirements</a:t>
            </a:r>
            <a:r>
              <a:rPr lang="en-US" sz="28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Observe entry-side packet traces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Labeled data to train ML models</a:t>
            </a:r>
          </a:p>
        </p:txBody>
      </p:sp>
    </p:spTree>
    <p:extLst>
      <p:ext uri="{BB962C8B-B14F-4D97-AF65-F5344CB8AC3E}">
        <p14:creationId xmlns:p14="http://schemas.microsoft.com/office/powerpoint/2010/main" val="19710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8A293B-58CC-D1E1-E371-458104C291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Data-Explainable Website Fingerprinting with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7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88B9A-0BFB-50CF-ED7E-7A6A768E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DA50FB-AEA0-7B80-9519-82DBC751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Might an Adversary Train its ML Models?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BCD73CD-B0BE-3384-3FCA-CA108C94A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039" y="3319196"/>
            <a:ext cx="3842441" cy="215080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3302890-EA7D-893F-98F5-27249837A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6419" y="5671336"/>
            <a:ext cx="1025840" cy="124180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FDA8BE6-1551-5B64-F37B-F4490AFC4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5956" y="5671336"/>
            <a:ext cx="1025840" cy="124180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FDCAB55-FFDB-E152-9B9D-2661EBD51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0268" y="2076113"/>
            <a:ext cx="914400" cy="800100"/>
          </a:xfrm>
          <a:prstGeom prst="rect">
            <a:avLst/>
          </a:prstGeom>
        </p:spPr>
      </p:pic>
      <p:pic>
        <p:nvPicPr>
          <p:cNvPr id="41" name="Picture 4">
            <a:extLst>
              <a:ext uri="{FF2B5EF4-FFF2-40B4-BE49-F238E27FC236}">
                <a16:creationId xmlns:a16="http://schemas.microsoft.com/office/drawing/2014/main" id="{535BCA8D-6C0A-ED7A-EA5C-C48677ED8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480" y="1915033"/>
            <a:ext cx="919262" cy="11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9C2C18F4-D530-084F-5568-485F524C6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431" y="2174980"/>
            <a:ext cx="822342" cy="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B3F2D36-35CB-EC6F-0A15-AFB6BCEE05CA}"/>
              </a:ext>
            </a:extLst>
          </p:cNvPr>
          <p:cNvCxnSpPr>
            <a:cxnSpLocks/>
          </p:cNvCxnSpPr>
          <p:nvPr/>
        </p:nvCxnSpPr>
        <p:spPr>
          <a:xfrm flipH="1" flipV="1">
            <a:off x="8405838" y="3361933"/>
            <a:ext cx="864037" cy="117026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CA9F6BF-6DC2-6E53-9041-10519D864525}"/>
              </a:ext>
            </a:extLst>
          </p:cNvPr>
          <p:cNvCxnSpPr>
            <a:cxnSpLocks/>
          </p:cNvCxnSpPr>
          <p:nvPr/>
        </p:nvCxnSpPr>
        <p:spPr>
          <a:xfrm flipH="1">
            <a:off x="9845663" y="4083555"/>
            <a:ext cx="632791" cy="49681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7DDFC14-F085-BEA2-A558-58870EF59695}"/>
              </a:ext>
            </a:extLst>
          </p:cNvPr>
          <p:cNvCxnSpPr>
            <a:cxnSpLocks/>
          </p:cNvCxnSpPr>
          <p:nvPr/>
        </p:nvCxnSpPr>
        <p:spPr>
          <a:xfrm flipH="1" flipV="1">
            <a:off x="10959365" y="4104118"/>
            <a:ext cx="434471" cy="53799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1947566-A278-04EA-7F7B-362C5C798B79}"/>
              </a:ext>
            </a:extLst>
          </p:cNvPr>
          <p:cNvCxnSpPr>
            <a:cxnSpLocks/>
          </p:cNvCxnSpPr>
          <p:nvPr/>
        </p:nvCxnSpPr>
        <p:spPr>
          <a:xfrm flipV="1">
            <a:off x="10219339" y="4852253"/>
            <a:ext cx="1230662" cy="965575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5A7F3A2-1B3E-5C7C-2BB8-D26557E9C729}"/>
              </a:ext>
            </a:extLst>
          </p:cNvPr>
          <p:cNvCxnSpPr>
            <a:cxnSpLocks/>
          </p:cNvCxnSpPr>
          <p:nvPr/>
        </p:nvCxnSpPr>
        <p:spPr>
          <a:xfrm flipH="1" flipV="1">
            <a:off x="11495392" y="4850265"/>
            <a:ext cx="95803" cy="967563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46B489CA-5BF0-B9F9-E1CC-AF9C45392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6985" y="3727438"/>
            <a:ext cx="885790" cy="99651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D57462B-9F3B-2C5C-344B-76B791416D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61807" y="3265672"/>
            <a:ext cx="885790" cy="99651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43CA693-D6E8-CBAF-2DE6-E532EEAA6E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6006" y="3959298"/>
            <a:ext cx="885790" cy="996514"/>
          </a:xfrm>
          <a:prstGeom prst="rect">
            <a:avLst/>
          </a:prstGeom>
        </p:spPr>
      </p:pic>
      <p:pic>
        <p:nvPicPr>
          <p:cNvPr id="39" name="Content Placeholder 3" descr="evil.png">
            <a:extLst>
              <a:ext uri="{FF2B5EF4-FFF2-40B4-BE49-F238E27FC236}">
                <a16:creationId xmlns:a16="http://schemas.microsoft.com/office/drawing/2014/main" id="{756452A0-30AD-EB14-6CC5-9AFF27824AA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7" t="-1339" r="-15414" b="18866"/>
          <a:stretch/>
        </p:blipFill>
        <p:spPr>
          <a:xfrm>
            <a:off x="7247060" y="1429619"/>
            <a:ext cx="1133941" cy="1401527"/>
          </a:xfrm>
          <a:prstGeom prst="rect">
            <a:avLst/>
          </a:prstGeom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6F0DD63D-7AFC-D4B1-F0E1-AA05666D4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260" y="2190095"/>
            <a:ext cx="822342" cy="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BF756A-F95C-88A8-C4F2-0D46558AAE3C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9945742" y="2467143"/>
            <a:ext cx="1844526" cy="90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F169FF39-8350-C398-6571-2A24E39CDEC8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8184299" y="2467143"/>
            <a:ext cx="842181" cy="303649"/>
          </a:xfrm>
          <a:prstGeom prst="bentConnector3">
            <a:avLst>
              <a:gd name="adj1" fmla="val 2883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FECE880-D2E7-3EE5-D1A8-B6C4EDD9FF73}"/>
              </a:ext>
            </a:extLst>
          </p:cNvPr>
          <p:cNvSpPr txBox="1"/>
          <p:nvPr/>
        </p:nvSpPr>
        <p:spPr>
          <a:xfrm>
            <a:off x="11324611" y="1699631"/>
            <a:ext cx="198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CAAC5F-0AE3-59B4-1C32-0A025FEC0CAD}"/>
              </a:ext>
            </a:extLst>
          </p:cNvPr>
          <p:cNvSpPr txBox="1"/>
          <p:nvPr/>
        </p:nvSpPr>
        <p:spPr>
          <a:xfrm>
            <a:off x="8495931" y="1594759"/>
            <a:ext cx="198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labeled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214B7FC-A691-B4CC-3B07-219C658A3718}"/>
              </a:ext>
            </a:extLst>
          </p:cNvPr>
          <p:cNvSpPr txBox="1"/>
          <p:nvPr/>
        </p:nvSpPr>
        <p:spPr>
          <a:xfrm>
            <a:off x="9929214" y="1828631"/>
            <a:ext cx="198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</a:t>
            </a:r>
          </a:p>
        </p:txBody>
      </p:sp>
      <p:sp>
        <p:nvSpPr>
          <p:cNvPr id="90" name="Rounded Rectangular Callout 89">
            <a:extLst>
              <a:ext uri="{FF2B5EF4-FFF2-40B4-BE49-F238E27FC236}">
                <a16:creationId xmlns:a16="http://schemas.microsoft.com/office/drawing/2014/main" id="{2A09D798-967C-EA29-26F5-DC8051EFD002}"/>
              </a:ext>
            </a:extLst>
          </p:cNvPr>
          <p:cNvSpPr/>
          <p:nvPr/>
        </p:nvSpPr>
        <p:spPr>
          <a:xfrm>
            <a:off x="726932" y="1571202"/>
            <a:ext cx="4558829" cy="836786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dirty="0"/>
              <a:t>Traditional method: </a:t>
            </a:r>
            <a:br>
              <a:rPr lang="en-US" sz="2800" dirty="0"/>
            </a:br>
            <a:r>
              <a:rPr lang="en-US" dirty="0"/>
              <a:t>(used almost exclusively in WF research)</a:t>
            </a:r>
          </a:p>
        </p:txBody>
      </p:sp>
      <p:sp>
        <p:nvSpPr>
          <p:cNvPr id="91" name="Content Placeholder 4">
            <a:extLst>
              <a:ext uri="{FF2B5EF4-FFF2-40B4-BE49-F238E27FC236}">
                <a16:creationId xmlns:a16="http://schemas.microsoft.com/office/drawing/2014/main" id="{A0CD569D-F6B3-A92D-E8A0-8B2E118917FB}"/>
              </a:ext>
            </a:extLst>
          </p:cNvPr>
          <p:cNvSpPr txBox="1">
            <a:spLocks/>
          </p:cNvSpPr>
          <p:nvPr/>
        </p:nvSpPr>
        <p:spPr>
          <a:xfrm>
            <a:off x="748033" y="2580171"/>
            <a:ext cx="4797213" cy="1504950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/>
              <a:t>Use automated browser (selenium)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/>
              <a:t>Crawl sites, collect traces+labels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/>
              <a:t>Train ML models offline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/>
              <a:t>Repeat continuously to stay</a:t>
            </a:r>
            <a:endParaRPr lang="en-US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899265-79EF-301B-3E7A-76191DC25591}"/>
              </a:ext>
            </a:extLst>
          </p:cNvPr>
          <p:cNvGrpSpPr/>
          <p:nvPr/>
        </p:nvGrpSpPr>
        <p:grpSpPr>
          <a:xfrm>
            <a:off x="4498523" y="3374571"/>
            <a:ext cx="641522" cy="661324"/>
            <a:chOff x="4560432" y="5696875"/>
            <a:chExt cx="641522" cy="661324"/>
          </a:xfrm>
        </p:grpSpPr>
        <p:pic>
          <p:nvPicPr>
            <p:cNvPr id="93" name="Picture 4">
              <a:extLst>
                <a:ext uri="{FF2B5EF4-FFF2-40B4-BE49-F238E27FC236}">
                  <a16:creationId xmlns:a16="http://schemas.microsoft.com/office/drawing/2014/main" id="{F9D4D8B7-22C8-7CE0-A6AD-E31D2926E2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0620" y="5696875"/>
              <a:ext cx="628431" cy="661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286EE8B-DA7A-7682-6BA5-7EAF751BAA3C}"/>
                </a:ext>
              </a:extLst>
            </p:cNvPr>
            <p:cNvSpPr txBox="1"/>
            <p:nvPr/>
          </p:nvSpPr>
          <p:spPr>
            <a:xfrm>
              <a:off x="4560432" y="5856915"/>
              <a:ext cx="64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fresh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5DC156E-E91E-70BA-29A0-39BDE21EDF35}"/>
              </a:ext>
            </a:extLst>
          </p:cNvPr>
          <p:cNvGrpSpPr/>
          <p:nvPr/>
        </p:nvGrpSpPr>
        <p:grpSpPr>
          <a:xfrm>
            <a:off x="7681476" y="2602120"/>
            <a:ext cx="977392" cy="977392"/>
            <a:chOff x="6458449" y="3398787"/>
            <a:chExt cx="2097839" cy="2097839"/>
          </a:xfrm>
        </p:grpSpPr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B25E6B24-53C5-FC05-C6BC-8C9484ACF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58449" y="3398787"/>
              <a:ext cx="2097839" cy="2097839"/>
            </a:xfrm>
            <a:prstGeom prst="rect">
              <a:avLst/>
            </a:prstGeom>
          </p:spPr>
        </p:pic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502463BB-0C08-000E-8EF5-8E8525C1E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1211" y="4557777"/>
              <a:ext cx="870489" cy="910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6615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8A293B-58CC-D1E1-E371-458104C291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Data-Explainable Website Fingerprinting with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8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88B9A-0BFB-50CF-ED7E-7A6A768E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DA50FB-AEA0-7B80-9519-82DBC751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Might an Adversary Train its ML Models?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BCD73CD-B0BE-3384-3FCA-CA108C94A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039" y="3319196"/>
            <a:ext cx="3842441" cy="215080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3302890-EA7D-893F-98F5-27249837A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6419" y="5671336"/>
            <a:ext cx="1025840" cy="124180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FDA8BE6-1551-5B64-F37B-F4490AFC4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5956" y="5671336"/>
            <a:ext cx="1025840" cy="124180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FDCAB55-FFDB-E152-9B9D-2661EBD51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0268" y="2076113"/>
            <a:ext cx="914400" cy="800100"/>
          </a:xfrm>
          <a:prstGeom prst="rect">
            <a:avLst/>
          </a:prstGeom>
        </p:spPr>
      </p:pic>
      <p:pic>
        <p:nvPicPr>
          <p:cNvPr id="41" name="Picture 4">
            <a:extLst>
              <a:ext uri="{FF2B5EF4-FFF2-40B4-BE49-F238E27FC236}">
                <a16:creationId xmlns:a16="http://schemas.microsoft.com/office/drawing/2014/main" id="{535BCA8D-6C0A-ED7A-EA5C-C48677ED8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480" y="1915033"/>
            <a:ext cx="919262" cy="11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9C2C18F4-D530-084F-5568-485F524C6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431" y="2174980"/>
            <a:ext cx="822342" cy="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B3F2D36-35CB-EC6F-0A15-AFB6BCEE05CA}"/>
              </a:ext>
            </a:extLst>
          </p:cNvPr>
          <p:cNvCxnSpPr>
            <a:cxnSpLocks/>
          </p:cNvCxnSpPr>
          <p:nvPr/>
        </p:nvCxnSpPr>
        <p:spPr>
          <a:xfrm flipH="1" flipV="1">
            <a:off x="8405838" y="3361933"/>
            <a:ext cx="864037" cy="117026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CA9F6BF-6DC2-6E53-9041-10519D864525}"/>
              </a:ext>
            </a:extLst>
          </p:cNvPr>
          <p:cNvCxnSpPr>
            <a:cxnSpLocks/>
          </p:cNvCxnSpPr>
          <p:nvPr/>
        </p:nvCxnSpPr>
        <p:spPr>
          <a:xfrm flipH="1">
            <a:off x="9845663" y="4083555"/>
            <a:ext cx="632791" cy="49681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7DDFC14-F085-BEA2-A558-58870EF59695}"/>
              </a:ext>
            </a:extLst>
          </p:cNvPr>
          <p:cNvCxnSpPr>
            <a:cxnSpLocks/>
          </p:cNvCxnSpPr>
          <p:nvPr/>
        </p:nvCxnSpPr>
        <p:spPr>
          <a:xfrm flipH="1" flipV="1">
            <a:off x="10959365" y="4104118"/>
            <a:ext cx="434471" cy="53799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1947566-A278-04EA-7F7B-362C5C798B79}"/>
              </a:ext>
            </a:extLst>
          </p:cNvPr>
          <p:cNvCxnSpPr>
            <a:cxnSpLocks/>
          </p:cNvCxnSpPr>
          <p:nvPr/>
        </p:nvCxnSpPr>
        <p:spPr>
          <a:xfrm flipV="1">
            <a:off x="10219339" y="4852253"/>
            <a:ext cx="1230662" cy="965575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5A7F3A2-1B3E-5C7C-2BB8-D26557E9C729}"/>
              </a:ext>
            </a:extLst>
          </p:cNvPr>
          <p:cNvCxnSpPr>
            <a:cxnSpLocks/>
          </p:cNvCxnSpPr>
          <p:nvPr/>
        </p:nvCxnSpPr>
        <p:spPr>
          <a:xfrm flipH="1" flipV="1">
            <a:off x="11495392" y="4850265"/>
            <a:ext cx="95803" cy="967563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46B489CA-5BF0-B9F9-E1CC-AF9C45392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6985" y="3727438"/>
            <a:ext cx="885790" cy="99651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D57462B-9F3B-2C5C-344B-76B791416D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61807" y="3265672"/>
            <a:ext cx="885790" cy="99651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43CA693-D6E8-CBAF-2DE6-E532EEAA6E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6006" y="3959298"/>
            <a:ext cx="885790" cy="996514"/>
          </a:xfrm>
          <a:prstGeom prst="rect">
            <a:avLst/>
          </a:prstGeom>
        </p:spPr>
      </p:pic>
      <p:pic>
        <p:nvPicPr>
          <p:cNvPr id="39" name="Content Placeholder 3" descr="evil.png">
            <a:extLst>
              <a:ext uri="{FF2B5EF4-FFF2-40B4-BE49-F238E27FC236}">
                <a16:creationId xmlns:a16="http://schemas.microsoft.com/office/drawing/2014/main" id="{756452A0-30AD-EB14-6CC5-9AFF27824AA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7" t="-1339" r="-15414" b="18866"/>
          <a:stretch/>
        </p:blipFill>
        <p:spPr>
          <a:xfrm>
            <a:off x="7247060" y="1429619"/>
            <a:ext cx="1133941" cy="1401527"/>
          </a:xfrm>
          <a:prstGeom prst="rect">
            <a:avLst/>
          </a:prstGeom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6F0DD63D-7AFC-D4B1-F0E1-AA05666D4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260" y="2190095"/>
            <a:ext cx="822342" cy="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BF756A-F95C-88A8-C4F2-0D46558AAE3C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9945742" y="2467143"/>
            <a:ext cx="1844526" cy="90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F169FF39-8350-C398-6571-2A24E39CDEC8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8184299" y="2467143"/>
            <a:ext cx="842181" cy="303649"/>
          </a:xfrm>
          <a:prstGeom prst="bentConnector3">
            <a:avLst>
              <a:gd name="adj1" fmla="val 2883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FECE880-D2E7-3EE5-D1A8-B6C4EDD9FF73}"/>
              </a:ext>
            </a:extLst>
          </p:cNvPr>
          <p:cNvSpPr txBox="1"/>
          <p:nvPr/>
        </p:nvSpPr>
        <p:spPr>
          <a:xfrm>
            <a:off x="11324611" y="1699631"/>
            <a:ext cx="198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CAAC5F-0AE3-59B4-1C32-0A025FEC0CAD}"/>
              </a:ext>
            </a:extLst>
          </p:cNvPr>
          <p:cNvSpPr txBox="1"/>
          <p:nvPr/>
        </p:nvSpPr>
        <p:spPr>
          <a:xfrm>
            <a:off x="8495931" y="1594759"/>
            <a:ext cx="198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labeled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214B7FC-A691-B4CC-3B07-219C658A3718}"/>
              </a:ext>
            </a:extLst>
          </p:cNvPr>
          <p:cNvSpPr txBox="1"/>
          <p:nvPr/>
        </p:nvSpPr>
        <p:spPr>
          <a:xfrm>
            <a:off x="9929214" y="1828631"/>
            <a:ext cx="198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</a:t>
            </a:r>
          </a:p>
        </p:txBody>
      </p:sp>
      <p:sp>
        <p:nvSpPr>
          <p:cNvPr id="90" name="Rounded Rectangular Callout 89">
            <a:extLst>
              <a:ext uri="{FF2B5EF4-FFF2-40B4-BE49-F238E27FC236}">
                <a16:creationId xmlns:a16="http://schemas.microsoft.com/office/drawing/2014/main" id="{2A09D798-967C-EA29-26F5-DC8051EFD002}"/>
              </a:ext>
            </a:extLst>
          </p:cNvPr>
          <p:cNvSpPr/>
          <p:nvPr/>
        </p:nvSpPr>
        <p:spPr>
          <a:xfrm>
            <a:off x="726932" y="1571202"/>
            <a:ext cx="4558829" cy="836786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dirty="0"/>
              <a:t>Traditional method: </a:t>
            </a:r>
            <a:br>
              <a:rPr lang="en-US" sz="2800" dirty="0"/>
            </a:br>
            <a:r>
              <a:rPr lang="en-US" dirty="0"/>
              <a:t>(used almost exclusively in WF research)</a:t>
            </a:r>
          </a:p>
        </p:txBody>
      </p:sp>
      <p:sp>
        <p:nvSpPr>
          <p:cNvPr id="91" name="Content Placeholder 4">
            <a:extLst>
              <a:ext uri="{FF2B5EF4-FFF2-40B4-BE49-F238E27FC236}">
                <a16:creationId xmlns:a16="http://schemas.microsoft.com/office/drawing/2014/main" id="{A0CD569D-F6B3-A92D-E8A0-8B2E118917FB}"/>
              </a:ext>
            </a:extLst>
          </p:cNvPr>
          <p:cNvSpPr txBox="1">
            <a:spLocks/>
          </p:cNvSpPr>
          <p:nvPr/>
        </p:nvSpPr>
        <p:spPr>
          <a:xfrm>
            <a:off x="748033" y="2580171"/>
            <a:ext cx="4797213" cy="1504950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/>
              <a:t>Use automated browser (selenium)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/>
              <a:t>Crawl sites, collect traces+labels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/>
              <a:t>Train ML models offline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/>
              <a:t>Repeat continuously to stay</a:t>
            </a:r>
            <a:endParaRPr lang="en-US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899265-79EF-301B-3E7A-76191DC25591}"/>
              </a:ext>
            </a:extLst>
          </p:cNvPr>
          <p:cNvGrpSpPr/>
          <p:nvPr/>
        </p:nvGrpSpPr>
        <p:grpSpPr>
          <a:xfrm>
            <a:off x="4498523" y="3374571"/>
            <a:ext cx="641522" cy="661324"/>
            <a:chOff x="4560432" y="5696875"/>
            <a:chExt cx="641522" cy="661324"/>
          </a:xfrm>
        </p:grpSpPr>
        <p:pic>
          <p:nvPicPr>
            <p:cNvPr id="93" name="Picture 4">
              <a:extLst>
                <a:ext uri="{FF2B5EF4-FFF2-40B4-BE49-F238E27FC236}">
                  <a16:creationId xmlns:a16="http://schemas.microsoft.com/office/drawing/2014/main" id="{F9D4D8B7-22C8-7CE0-A6AD-E31D2926E2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0620" y="5696875"/>
              <a:ext cx="628431" cy="661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286EE8B-DA7A-7682-6BA5-7EAF751BAA3C}"/>
                </a:ext>
              </a:extLst>
            </p:cNvPr>
            <p:cNvSpPr txBox="1"/>
            <p:nvPr/>
          </p:nvSpPr>
          <p:spPr>
            <a:xfrm>
              <a:off x="4560432" y="5856915"/>
              <a:ext cx="64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fresh</a:t>
              </a:r>
            </a:p>
          </p:txBody>
        </p:sp>
      </p:grp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3463E28F-B5A4-2A11-79AA-9A4FDC2DB80E}"/>
              </a:ext>
            </a:extLst>
          </p:cNvPr>
          <p:cNvSpPr/>
          <p:nvPr/>
        </p:nvSpPr>
        <p:spPr>
          <a:xfrm>
            <a:off x="746866" y="4300771"/>
            <a:ext cx="6495741" cy="836786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rgbClr val="941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dirty="0"/>
              <a:t>Problem: low-quality datasets!</a:t>
            </a:r>
          </a:p>
          <a:p>
            <a:r>
              <a:rPr lang="en-US" dirty="0"/>
              <a:t>(many variables affect data quality)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14A8FB4-3A59-8174-DA6B-48E9D192A4AB}"/>
              </a:ext>
            </a:extLst>
          </p:cNvPr>
          <p:cNvSpPr txBox="1">
            <a:spLocks/>
          </p:cNvSpPr>
          <p:nvPr/>
        </p:nvSpPr>
        <p:spPr>
          <a:xfrm>
            <a:off x="790949" y="5377003"/>
            <a:ext cx="3290900" cy="1795672"/>
          </a:xfrm>
          <a:prstGeom prst="rect">
            <a:avLst/>
          </a:prstGeom>
        </p:spPr>
        <p:txBody>
          <a:bodyPr vert="horz" lIns="0" tIns="0" rIns="0" bIns="0" rtlCol="0">
            <a:normAutofit fontScale="62500" lnSpcReduction="20000"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Browser version, config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URL choice, fetch order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Use of parallel tabs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Geo-location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Data staleness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Static, small, closed world</a:t>
            </a:r>
          </a:p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1938AFF2-DF2C-9B6B-7900-A385129230DD}"/>
              </a:ext>
            </a:extLst>
          </p:cNvPr>
          <p:cNvSpPr txBox="1">
            <a:spLocks/>
          </p:cNvSpPr>
          <p:nvPr/>
        </p:nvSpPr>
        <p:spPr>
          <a:xfrm>
            <a:off x="4310209" y="5377003"/>
            <a:ext cx="3842442" cy="1810403"/>
          </a:xfrm>
          <a:prstGeom prst="rect">
            <a:avLst/>
          </a:prstGeom>
        </p:spPr>
        <p:txBody>
          <a:bodyPr vert="horz" lIns="0" tIns="0" rIns="0" bIns="0" rtlCol="0">
            <a:normAutofit fontScale="62500" lnSpcReduction="20000"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Relay churn, version, config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Relay congestion</a:t>
            </a:r>
          </a:p>
          <a:p>
            <a:pPr marL="342900" lvl="2" indent="-198438"/>
            <a:r>
              <a:rPr lang="en-US" dirty="0"/>
              <a:t>Network usage fluctuations</a:t>
            </a:r>
          </a:p>
          <a:p>
            <a:pPr marL="342900" lvl="2" indent="-198438"/>
            <a:r>
              <a:rPr lang="en-US" dirty="0"/>
              <a:t>Low bandwidth relays</a:t>
            </a:r>
          </a:p>
          <a:p>
            <a:pPr marL="342900" lvl="2" indent="-198438"/>
            <a:r>
              <a:rPr lang="en-US" dirty="0"/>
              <a:t>DoS attacks</a:t>
            </a:r>
          </a:p>
          <a:p>
            <a:pPr marL="342900" lvl="2" indent="-198438"/>
            <a:r>
              <a:rPr lang="en-US" dirty="0"/>
              <a:t>exit port exhaustion</a:t>
            </a:r>
          </a:p>
          <a:p>
            <a:pPr marL="342900" lvl="2" indent="-198438"/>
            <a:r>
              <a:rPr lang="en-US" dirty="0"/>
              <a:t>censorship events</a:t>
            </a:r>
          </a:p>
          <a:p>
            <a:pPr marL="574655" lvl="3" indent="-198438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00E450-7A5C-DD76-CA11-9F2145E2E6B7}"/>
              </a:ext>
            </a:extLst>
          </p:cNvPr>
          <p:cNvGrpSpPr/>
          <p:nvPr/>
        </p:nvGrpSpPr>
        <p:grpSpPr>
          <a:xfrm>
            <a:off x="7681476" y="2602120"/>
            <a:ext cx="977392" cy="977392"/>
            <a:chOff x="6458449" y="3398787"/>
            <a:chExt cx="2097839" cy="209783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AF9BA5F-8F38-2D0D-AB86-979AC7302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58449" y="3398787"/>
              <a:ext cx="2097839" cy="2097839"/>
            </a:xfrm>
            <a:prstGeom prst="rect">
              <a:avLst/>
            </a:prstGeom>
          </p:spPr>
        </p:pic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887EB739-75DA-0AC1-A48B-F2055973B3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1211" y="4557777"/>
              <a:ext cx="870489" cy="910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308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8A293B-58CC-D1E1-E371-458104C291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Data-Explainable Website Fingerprinting with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9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88B9A-0BFB-50CF-ED7E-7A6A768E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DA50FB-AEA0-7B80-9519-82DBC751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Might an Adversary Train its ML Models?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BCD73CD-B0BE-3384-3FCA-CA108C94A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039" y="3319196"/>
            <a:ext cx="3842441" cy="215080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3302890-EA7D-893F-98F5-27249837A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6419" y="5671336"/>
            <a:ext cx="1025840" cy="124180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FDA8BE6-1551-5B64-F37B-F4490AFC4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5956" y="5671336"/>
            <a:ext cx="1025840" cy="124180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FDCAB55-FFDB-E152-9B9D-2661EBD51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0268" y="2076113"/>
            <a:ext cx="914400" cy="800100"/>
          </a:xfrm>
          <a:prstGeom prst="rect">
            <a:avLst/>
          </a:prstGeom>
        </p:spPr>
      </p:pic>
      <p:pic>
        <p:nvPicPr>
          <p:cNvPr id="41" name="Picture 4">
            <a:extLst>
              <a:ext uri="{FF2B5EF4-FFF2-40B4-BE49-F238E27FC236}">
                <a16:creationId xmlns:a16="http://schemas.microsoft.com/office/drawing/2014/main" id="{535BCA8D-6C0A-ED7A-EA5C-C48677ED8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480" y="1915033"/>
            <a:ext cx="919262" cy="11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9C2C18F4-D530-084F-5568-485F524C6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431" y="2174980"/>
            <a:ext cx="822342" cy="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B3F2D36-35CB-EC6F-0A15-AFB6BCEE05CA}"/>
              </a:ext>
            </a:extLst>
          </p:cNvPr>
          <p:cNvCxnSpPr>
            <a:cxnSpLocks/>
          </p:cNvCxnSpPr>
          <p:nvPr/>
        </p:nvCxnSpPr>
        <p:spPr>
          <a:xfrm flipH="1" flipV="1">
            <a:off x="8405838" y="3361933"/>
            <a:ext cx="864037" cy="117026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CA9F6BF-6DC2-6E53-9041-10519D864525}"/>
              </a:ext>
            </a:extLst>
          </p:cNvPr>
          <p:cNvCxnSpPr>
            <a:cxnSpLocks/>
          </p:cNvCxnSpPr>
          <p:nvPr/>
        </p:nvCxnSpPr>
        <p:spPr>
          <a:xfrm flipH="1">
            <a:off x="9845663" y="4083555"/>
            <a:ext cx="632791" cy="49681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7DDFC14-F085-BEA2-A558-58870EF59695}"/>
              </a:ext>
            </a:extLst>
          </p:cNvPr>
          <p:cNvCxnSpPr>
            <a:cxnSpLocks/>
          </p:cNvCxnSpPr>
          <p:nvPr/>
        </p:nvCxnSpPr>
        <p:spPr>
          <a:xfrm flipH="1" flipV="1">
            <a:off x="10959365" y="4104118"/>
            <a:ext cx="434471" cy="53799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1947566-A278-04EA-7F7B-362C5C798B79}"/>
              </a:ext>
            </a:extLst>
          </p:cNvPr>
          <p:cNvCxnSpPr>
            <a:cxnSpLocks/>
          </p:cNvCxnSpPr>
          <p:nvPr/>
        </p:nvCxnSpPr>
        <p:spPr>
          <a:xfrm flipV="1">
            <a:off x="10219339" y="4852253"/>
            <a:ext cx="1230662" cy="965575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5A7F3A2-1B3E-5C7C-2BB8-D26557E9C729}"/>
              </a:ext>
            </a:extLst>
          </p:cNvPr>
          <p:cNvCxnSpPr>
            <a:cxnSpLocks/>
          </p:cNvCxnSpPr>
          <p:nvPr/>
        </p:nvCxnSpPr>
        <p:spPr>
          <a:xfrm flipH="1" flipV="1">
            <a:off x="11495392" y="4850265"/>
            <a:ext cx="95803" cy="967563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46B489CA-5BF0-B9F9-E1CC-AF9C45392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6985" y="3727438"/>
            <a:ext cx="885790" cy="99651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D57462B-9F3B-2C5C-344B-76B791416D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61807" y="3265672"/>
            <a:ext cx="885790" cy="99651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43CA693-D6E8-CBAF-2DE6-E532EEAA6E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6006" y="3959298"/>
            <a:ext cx="885790" cy="996514"/>
          </a:xfrm>
          <a:prstGeom prst="rect">
            <a:avLst/>
          </a:prstGeom>
        </p:spPr>
      </p:pic>
      <p:pic>
        <p:nvPicPr>
          <p:cNvPr id="39" name="Content Placeholder 3" descr="evil.png">
            <a:extLst>
              <a:ext uri="{FF2B5EF4-FFF2-40B4-BE49-F238E27FC236}">
                <a16:creationId xmlns:a16="http://schemas.microsoft.com/office/drawing/2014/main" id="{756452A0-30AD-EB14-6CC5-9AFF27824AA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7" t="-1339" r="-15414" b="18866"/>
          <a:stretch/>
        </p:blipFill>
        <p:spPr>
          <a:xfrm>
            <a:off x="7247060" y="1429619"/>
            <a:ext cx="1133941" cy="1401527"/>
          </a:xfrm>
          <a:prstGeom prst="rect">
            <a:avLst/>
          </a:prstGeom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6F0DD63D-7AFC-D4B1-F0E1-AA05666D4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260" y="2190095"/>
            <a:ext cx="822342" cy="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BF756A-F95C-88A8-C4F2-0D46558AAE3C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9945742" y="2467143"/>
            <a:ext cx="1844526" cy="90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F169FF39-8350-C398-6571-2A24E39CDEC8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8184299" y="2467143"/>
            <a:ext cx="842181" cy="303649"/>
          </a:xfrm>
          <a:prstGeom prst="bentConnector3">
            <a:avLst>
              <a:gd name="adj1" fmla="val 2883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FECE880-D2E7-3EE5-D1A8-B6C4EDD9FF73}"/>
              </a:ext>
            </a:extLst>
          </p:cNvPr>
          <p:cNvSpPr txBox="1"/>
          <p:nvPr/>
        </p:nvSpPr>
        <p:spPr>
          <a:xfrm>
            <a:off x="11324611" y="1699631"/>
            <a:ext cx="198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CAAC5F-0AE3-59B4-1C32-0A025FEC0CAD}"/>
              </a:ext>
            </a:extLst>
          </p:cNvPr>
          <p:cNvSpPr txBox="1"/>
          <p:nvPr/>
        </p:nvSpPr>
        <p:spPr>
          <a:xfrm>
            <a:off x="8495931" y="1594759"/>
            <a:ext cx="198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labeled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214B7FC-A691-B4CC-3B07-219C658A3718}"/>
              </a:ext>
            </a:extLst>
          </p:cNvPr>
          <p:cNvSpPr txBox="1"/>
          <p:nvPr/>
        </p:nvSpPr>
        <p:spPr>
          <a:xfrm>
            <a:off x="9929214" y="1828631"/>
            <a:ext cx="198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</a:t>
            </a:r>
          </a:p>
        </p:txBody>
      </p:sp>
      <p:sp>
        <p:nvSpPr>
          <p:cNvPr id="90" name="Rounded Rectangular Callout 89">
            <a:extLst>
              <a:ext uri="{FF2B5EF4-FFF2-40B4-BE49-F238E27FC236}">
                <a16:creationId xmlns:a16="http://schemas.microsoft.com/office/drawing/2014/main" id="{2A09D798-967C-EA29-26F5-DC8051EFD002}"/>
              </a:ext>
            </a:extLst>
          </p:cNvPr>
          <p:cNvSpPr/>
          <p:nvPr/>
        </p:nvSpPr>
        <p:spPr>
          <a:xfrm>
            <a:off x="726932" y="1571202"/>
            <a:ext cx="4558829" cy="836786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dirty="0"/>
              <a:t>Traditional method: </a:t>
            </a:r>
            <a:br>
              <a:rPr lang="en-US" sz="2800" dirty="0"/>
            </a:br>
            <a:r>
              <a:rPr lang="en-US" dirty="0"/>
              <a:t>(used almost exclusively in WF research)</a:t>
            </a:r>
          </a:p>
        </p:txBody>
      </p:sp>
      <p:sp>
        <p:nvSpPr>
          <p:cNvPr id="91" name="Content Placeholder 4">
            <a:extLst>
              <a:ext uri="{FF2B5EF4-FFF2-40B4-BE49-F238E27FC236}">
                <a16:creationId xmlns:a16="http://schemas.microsoft.com/office/drawing/2014/main" id="{A0CD569D-F6B3-A92D-E8A0-8B2E118917FB}"/>
              </a:ext>
            </a:extLst>
          </p:cNvPr>
          <p:cNvSpPr txBox="1">
            <a:spLocks/>
          </p:cNvSpPr>
          <p:nvPr/>
        </p:nvSpPr>
        <p:spPr>
          <a:xfrm>
            <a:off x="748033" y="2580171"/>
            <a:ext cx="4797213" cy="1504950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/>
              <a:t>Use automated browser (selenium)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/>
              <a:t>Crawl sites, collect traces+labels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/>
              <a:t>Train ML models offline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/>
              <a:t>Repeat continuously to stay</a:t>
            </a:r>
            <a:endParaRPr lang="en-US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899265-79EF-301B-3E7A-76191DC25591}"/>
              </a:ext>
            </a:extLst>
          </p:cNvPr>
          <p:cNvGrpSpPr/>
          <p:nvPr/>
        </p:nvGrpSpPr>
        <p:grpSpPr>
          <a:xfrm>
            <a:off x="4498523" y="3374571"/>
            <a:ext cx="641522" cy="661324"/>
            <a:chOff x="4560432" y="5696875"/>
            <a:chExt cx="641522" cy="661324"/>
          </a:xfrm>
        </p:grpSpPr>
        <p:pic>
          <p:nvPicPr>
            <p:cNvPr id="93" name="Picture 4">
              <a:extLst>
                <a:ext uri="{FF2B5EF4-FFF2-40B4-BE49-F238E27FC236}">
                  <a16:creationId xmlns:a16="http://schemas.microsoft.com/office/drawing/2014/main" id="{F9D4D8B7-22C8-7CE0-A6AD-E31D2926E2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0620" y="5696875"/>
              <a:ext cx="628431" cy="661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286EE8B-DA7A-7682-6BA5-7EAF751BAA3C}"/>
                </a:ext>
              </a:extLst>
            </p:cNvPr>
            <p:cNvSpPr txBox="1"/>
            <p:nvPr/>
          </p:nvSpPr>
          <p:spPr>
            <a:xfrm>
              <a:off x="4560432" y="5856915"/>
              <a:ext cx="64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fresh</a:t>
              </a:r>
            </a:p>
          </p:txBody>
        </p:sp>
      </p:grp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14A8FB4-3A59-8174-DA6B-48E9D192A4AB}"/>
              </a:ext>
            </a:extLst>
          </p:cNvPr>
          <p:cNvSpPr txBox="1">
            <a:spLocks/>
          </p:cNvSpPr>
          <p:nvPr/>
        </p:nvSpPr>
        <p:spPr>
          <a:xfrm>
            <a:off x="790949" y="5377003"/>
            <a:ext cx="3290900" cy="1795672"/>
          </a:xfrm>
          <a:prstGeom prst="rect">
            <a:avLst/>
          </a:prstGeom>
        </p:spPr>
        <p:txBody>
          <a:bodyPr vert="horz" lIns="0" tIns="0" rIns="0" bIns="0" rtlCol="0">
            <a:normAutofit fontScale="62500" lnSpcReduction="20000"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Browser version, config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URL choice, fetch order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Use of parallel tabs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Geo-location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Data staleness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Static, small, closed world</a:t>
            </a:r>
          </a:p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1938AFF2-DF2C-9B6B-7900-A385129230DD}"/>
              </a:ext>
            </a:extLst>
          </p:cNvPr>
          <p:cNvSpPr txBox="1">
            <a:spLocks/>
          </p:cNvSpPr>
          <p:nvPr/>
        </p:nvSpPr>
        <p:spPr>
          <a:xfrm>
            <a:off x="4310209" y="5377003"/>
            <a:ext cx="3842442" cy="1810403"/>
          </a:xfrm>
          <a:prstGeom prst="rect">
            <a:avLst/>
          </a:prstGeom>
        </p:spPr>
        <p:txBody>
          <a:bodyPr vert="horz" lIns="0" tIns="0" rIns="0" bIns="0" rtlCol="0">
            <a:normAutofit fontScale="62500" lnSpcReduction="20000"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Relay churn, version, config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Relay congestion</a:t>
            </a:r>
          </a:p>
          <a:p>
            <a:pPr marL="342900" lvl="2" indent="-198438"/>
            <a:r>
              <a:rPr lang="en-US" dirty="0"/>
              <a:t>Network usage fluctuations</a:t>
            </a:r>
          </a:p>
          <a:p>
            <a:pPr marL="342900" lvl="2" indent="-198438"/>
            <a:r>
              <a:rPr lang="en-US" dirty="0"/>
              <a:t>Low bandwidth relays</a:t>
            </a:r>
          </a:p>
          <a:p>
            <a:pPr marL="342900" lvl="2" indent="-198438"/>
            <a:r>
              <a:rPr lang="en-US" dirty="0"/>
              <a:t>DoS attacks</a:t>
            </a:r>
          </a:p>
          <a:p>
            <a:pPr marL="342900" lvl="2" indent="-198438"/>
            <a:r>
              <a:rPr lang="en-US" dirty="0"/>
              <a:t>exit port exhaustion</a:t>
            </a:r>
          </a:p>
          <a:p>
            <a:pPr marL="342900" lvl="2" indent="-198438"/>
            <a:r>
              <a:rPr lang="en-US" dirty="0"/>
              <a:t>censorship events</a:t>
            </a:r>
          </a:p>
          <a:p>
            <a:pPr marL="574655" lvl="3" indent="-198438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3A53C6-1312-CFEA-C0FA-22ECC0B9A437}"/>
              </a:ext>
            </a:extLst>
          </p:cNvPr>
          <p:cNvSpPr/>
          <p:nvPr/>
        </p:nvSpPr>
        <p:spPr>
          <a:xfrm>
            <a:off x="8721306" y="3019252"/>
            <a:ext cx="3932174" cy="2570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as a black-box</a:t>
            </a:r>
          </a:p>
          <a:p>
            <a:pPr algn="ctr"/>
            <a:r>
              <a:rPr lang="en-US" dirty="0"/>
              <a:t>dataset generator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BUT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we have little control over Tor</a:t>
            </a:r>
            <a:br>
              <a:rPr lang="en-US" dirty="0"/>
            </a:br>
            <a:r>
              <a:rPr lang="en-US" dirty="0"/>
              <a:t>and don’t really understand the data!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60D35-A1C3-B884-3B9C-D043E4A8CC91}"/>
              </a:ext>
            </a:extLst>
          </p:cNvPr>
          <p:cNvSpPr/>
          <p:nvPr/>
        </p:nvSpPr>
        <p:spPr>
          <a:xfrm>
            <a:off x="4201064" y="5296619"/>
            <a:ext cx="3269411" cy="187605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8B74AE-DD15-F94A-1409-52EFE86607F9}"/>
              </a:ext>
            </a:extLst>
          </p:cNvPr>
          <p:cNvCxnSpPr>
            <a:cxnSpLocks/>
          </p:cNvCxnSpPr>
          <p:nvPr/>
        </p:nvCxnSpPr>
        <p:spPr>
          <a:xfrm flipH="1">
            <a:off x="7470475" y="5123342"/>
            <a:ext cx="1295173" cy="4014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 descr="Rage Meme (936x768), Png Download">
            <a:extLst>
              <a:ext uri="{FF2B5EF4-FFF2-40B4-BE49-F238E27FC236}">
                <a16:creationId xmlns:a16="http://schemas.microsoft.com/office/drawing/2014/main" id="{FA18BE0E-546B-5FF7-64CE-6DAD4AEEA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768" y="5469998"/>
            <a:ext cx="2517535" cy="206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86F3F28-A61D-369E-139F-60CD6ECA0803}"/>
              </a:ext>
            </a:extLst>
          </p:cNvPr>
          <p:cNvGrpSpPr/>
          <p:nvPr/>
        </p:nvGrpSpPr>
        <p:grpSpPr>
          <a:xfrm>
            <a:off x="7681476" y="2602120"/>
            <a:ext cx="977392" cy="977392"/>
            <a:chOff x="6458449" y="3398787"/>
            <a:chExt cx="2097839" cy="209783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C6FB52E-E0D0-C867-0ACF-A6284597E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58449" y="3398787"/>
              <a:ext cx="2097839" cy="2097839"/>
            </a:xfrm>
            <a:prstGeom prst="rect">
              <a:avLst/>
            </a:prstGeom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B825380D-EBD8-408D-6860-1496A36751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1211" y="4557777"/>
              <a:ext cx="870489" cy="910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8D787A40-07F9-F8BF-95D5-F469DA6B1E49}"/>
              </a:ext>
            </a:extLst>
          </p:cNvPr>
          <p:cNvSpPr/>
          <p:nvPr/>
        </p:nvSpPr>
        <p:spPr>
          <a:xfrm>
            <a:off x="746866" y="4300771"/>
            <a:ext cx="6495741" cy="836786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rgbClr val="941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dirty="0"/>
              <a:t>Problem: low-quality datasets!</a:t>
            </a:r>
          </a:p>
          <a:p>
            <a:r>
              <a:rPr lang="en-US" dirty="0"/>
              <a:t>(many variables affect data quality)</a:t>
            </a:r>
          </a:p>
        </p:txBody>
      </p:sp>
    </p:spTree>
    <p:extLst>
      <p:ext uri="{BB962C8B-B14F-4D97-AF65-F5344CB8AC3E}">
        <p14:creationId xmlns:p14="http://schemas.microsoft.com/office/powerpoint/2010/main" val="329507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RL PPT">
      <a:dk1>
        <a:sysClr val="windowText" lastClr="000000"/>
      </a:dk1>
      <a:lt1>
        <a:sysClr val="window" lastClr="FFFFFF"/>
      </a:lt1>
      <a:dk2>
        <a:srgbClr val="1B365D"/>
      </a:dk2>
      <a:lt2>
        <a:srgbClr val="FABE07"/>
      </a:lt2>
      <a:accent1>
        <a:srgbClr val="1B365D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S NR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RL_PPT_WideScreen_M10_052616" id="{DD9E120A-AE45-4FCF-9AB0-14AD7E4D1ED6}" vid="{40B21B15-B66C-42A3-9B9F-85D271FBB4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25997</TotalTime>
  <Words>1842</Words>
  <Application>Microsoft Macintosh PowerPoint</Application>
  <PresentationFormat>Custom</PresentationFormat>
  <Paragraphs>367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Data-Explainable Website Fingerprinting with Network Simulation </vt:lpstr>
      <vt:lpstr>How to Accelerate Website Fingerprinting Research!</vt:lpstr>
      <vt:lpstr>Anonymous Communication with Tor</vt:lpstr>
      <vt:lpstr>Website Fingerprinting (WF) Threat Model</vt:lpstr>
      <vt:lpstr>Website Fingerprinting (WF) Threat Model</vt:lpstr>
      <vt:lpstr>Website Fingerprinting (WF) Threat Model</vt:lpstr>
      <vt:lpstr>How Might an Adversary Train its ML Models?</vt:lpstr>
      <vt:lpstr>How Might an Adversary Train its ML Models?</vt:lpstr>
      <vt:lpstr>How Might an Adversary Train its ML Models?</vt:lpstr>
      <vt:lpstr>Our Research Direction: Explainable Datasets!</vt:lpstr>
      <vt:lpstr>RQ1: How well can WF attacks be simulated in Shadow?</vt:lpstr>
      <vt:lpstr>RQ1: How well can WF attacks be simulated in Shadow?</vt:lpstr>
      <vt:lpstr>RQ1: How well can WF attacks be simulated in Shadow?</vt:lpstr>
      <vt:lpstr>RQ1: How well can WF attacks be simulated in Shadow?</vt:lpstr>
      <vt:lpstr>RQ1: How well can WF attacks be simulated in Shadow?</vt:lpstr>
      <vt:lpstr>RQ1: How well can WF attacks be simulated in Shadow?</vt:lpstr>
      <vt:lpstr>RQ2: How sensitive is WF to changing network conditions?</vt:lpstr>
      <vt:lpstr>RQ2: How sensitive is WF to changing network conditions?</vt:lpstr>
      <vt:lpstr>RQ2: How sensitive is WF to changing network conditions?</vt:lpstr>
      <vt:lpstr>RQ2: How sensitive is WF to changing network conditions?</vt:lpstr>
      <vt:lpstr>RQ2: How sensitive is WF to changing network conditions?</vt:lpstr>
      <vt:lpstr>RQ2: How sensitive is WF to changing network conditions?</vt:lpstr>
      <vt:lpstr>RQ3: How can WF be made more robust to network effects?</vt:lpstr>
      <vt:lpstr>RQ3: How can WF be made more robust to network effects?</vt:lpstr>
      <vt:lpstr>Closing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Break: A Study of Bandwidth Denial-of-Service Attacks against Tor</dc:title>
  <dc:subject/>
  <dc:creator>Microsoft Office User</dc:creator>
  <cp:keywords/>
  <dc:description/>
  <cp:lastModifiedBy>Rob Jansen</cp:lastModifiedBy>
  <cp:revision>457</cp:revision>
  <cp:lastPrinted>2023-07-07T16:29:42Z</cp:lastPrinted>
  <dcterms:created xsi:type="dcterms:W3CDTF">2019-08-12T02:39:41Z</dcterms:created>
  <dcterms:modified xsi:type="dcterms:W3CDTF">2023-07-14T21:13:32Z</dcterms:modified>
  <cp:category/>
</cp:coreProperties>
</file>