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sldIdLst>
    <p:sldId id="258" r:id="rId2"/>
    <p:sldId id="497" r:id="rId3"/>
    <p:sldId id="442" r:id="rId4"/>
    <p:sldId id="443" r:id="rId5"/>
    <p:sldId id="446" r:id="rId6"/>
    <p:sldId id="498" r:id="rId7"/>
    <p:sldId id="447" r:id="rId8"/>
    <p:sldId id="448" r:id="rId9"/>
    <p:sldId id="499" r:id="rId10"/>
    <p:sldId id="449" r:id="rId11"/>
    <p:sldId id="450" r:id="rId12"/>
    <p:sldId id="451" r:id="rId13"/>
    <p:sldId id="452" r:id="rId14"/>
    <p:sldId id="456" r:id="rId15"/>
    <p:sldId id="454" r:id="rId16"/>
    <p:sldId id="461" r:id="rId17"/>
    <p:sldId id="462" r:id="rId18"/>
    <p:sldId id="464" r:id="rId19"/>
    <p:sldId id="459" r:id="rId20"/>
    <p:sldId id="458" r:id="rId21"/>
    <p:sldId id="465" r:id="rId22"/>
    <p:sldId id="466" r:id="rId23"/>
    <p:sldId id="467" r:id="rId24"/>
    <p:sldId id="469" r:id="rId25"/>
    <p:sldId id="500" r:id="rId26"/>
    <p:sldId id="470" r:id="rId27"/>
    <p:sldId id="471" r:id="rId28"/>
    <p:sldId id="472" r:id="rId29"/>
    <p:sldId id="476" r:id="rId30"/>
    <p:sldId id="477" r:id="rId31"/>
    <p:sldId id="475" r:id="rId32"/>
    <p:sldId id="479" r:id="rId33"/>
    <p:sldId id="478" r:id="rId34"/>
    <p:sldId id="480" r:id="rId35"/>
    <p:sldId id="483" r:id="rId36"/>
    <p:sldId id="484" r:id="rId37"/>
    <p:sldId id="485" r:id="rId38"/>
    <p:sldId id="486" r:id="rId39"/>
    <p:sldId id="487" r:id="rId40"/>
    <p:sldId id="488" r:id="rId41"/>
    <p:sldId id="491" r:id="rId42"/>
    <p:sldId id="490" r:id="rId43"/>
    <p:sldId id="489" r:id="rId44"/>
    <p:sldId id="492" r:id="rId45"/>
    <p:sldId id="493" r:id="rId46"/>
    <p:sldId id="494" r:id="rId47"/>
    <p:sldId id="495" r:id="rId48"/>
    <p:sldId id="496" r:id="rId49"/>
  </p:sldIdLst>
  <p:sldSz cx="13817600" cy="7772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96C5"/>
    <a:srgbClr val="FABE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54" autoAdjust="0"/>
    <p:restoredTop sz="96552"/>
  </p:normalViewPr>
  <p:slideViewPr>
    <p:cSldViewPr snapToGrid="0">
      <p:cViewPr>
        <p:scale>
          <a:sx n="88" d="100"/>
          <a:sy n="88" d="100"/>
        </p:scale>
        <p:origin x="137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0" d="100"/>
          <a:sy n="110" d="100"/>
        </p:scale>
        <p:origin x="322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2382F392-DB49-4AA4-8FE8-68E7A20DFD49}" type="datetimeFigureOut">
              <a:rPr lang="en-US" smtClean="0"/>
              <a:t>7/10/22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B753BEB2-B6BD-4FBB-B32D-280A8B85AB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722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457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61963" lvl="1" indent="-457200">
              <a:buFont typeface="Arial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Controllable</a:t>
            </a:r>
            <a:r>
              <a:rPr lang="en-US" dirty="0"/>
              <a:t>: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Prevent confounding influence, cascading network effects</a:t>
            </a:r>
          </a:p>
          <a:p>
            <a:pPr marL="461963" lvl="1" indent="-457200">
              <a:buFont typeface="Arial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Replicable</a:t>
            </a:r>
            <a:r>
              <a:rPr lang="en-US" dirty="0"/>
              <a:t>: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Enables results to be independently verified</a:t>
            </a:r>
          </a:p>
          <a:p>
            <a:pPr marL="461963" lvl="1" indent="-457200">
              <a:buFont typeface="Arial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Accurate</a:t>
            </a:r>
            <a:r>
              <a:rPr lang="en-US" dirty="0"/>
              <a:t>: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Reproduce complex application-layer logic with high fidelity</a:t>
            </a:r>
          </a:p>
          <a:p>
            <a:pPr marL="461963" lvl="1" indent="-457200">
              <a:buFont typeface="Arial" charset="0"/>
              <a:buChar char="•"/>
            </a:pPr>
            <a:r>
              <a:rPr lang="en-US" dirty="0">
                <a:solidFill>
                  <a:schemeClr val="accent5"/>
                </a:solidFill>
              </a:rPr>
              <a:t>Scalable</a:t>
            </a:r>
            <a:r>
              <a:rPr lang="en-US" dirty="0"/>
              <a:t>: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Prevents over-provisioning and time-distortion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Enables larger scales (may run faster or slower than real time)</a:t>
            </a:r>
          </a:p>
          <a:p>
            <a:pPr marL="693718" lvl="2" indent="-457200">
              <a:buFont typeface="Arial" charset="0"/>
              <a:buChar char="•"/>
            </a:pPr>
            <a:r>
              <a:rPr lang="en-US" dirty="0"/>
              <a:t>More confidence in results with fewer trials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83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scalability: </a:t>
            </a:r>
            <a:r>
              <a:rPr lang="en-US" dirty="0">
                <a:solidFill>
                  <a:schemeClr val="tx1"/>
                </a:solidFill>
              </a:rPr>
              <a:t>Experiments scale independent of CPU constraints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realism: </a:t>
            </a:r>
            <a:r>
              <a:rPr lang="en-US" dirty="0">
                <a:solidFill>
                  <a:schemeClr val="tx1"/>
                </a:solidFill>
              </a:rPr>
              <a:t>Unmodified apps can be directly run without rebuilding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control: </a:t>
            </a:r>
            <a:r>
              <a:rPr lang="en-US" dirty="0">
                <a:solidFill>
                  <a:schemeClr val="tx1"/>
                </a:solidFill>
              </a:rPr>
              <a:t>Results can be deterministically replicated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53BEB2-B6BD-4FBB-B32D-280A8B85AB9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6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 baseline="0"/>
            </a:lvl1pPr>
            <a:lvl2pPr>
              <a:lnSpc>
                <a:spcPct val="100000"/>
              </a:lnSpc>
              <a:spcAft>
                <a:spcPts val="300"/>
              </a:spcAft>
              <a:defRPr sz="280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 baseline="0"/>
            </a:lvl3pPr>
            <a:lvl4pPr>
              <a:lnSpc>
                <a:spcPct val="100000"/>
              </a:lnSpc>
              <a:spcAft>
                <a:spcPts val="300"/>
              </a:spcAft>
              <a:defRPr sz="2000" baseline="0">
                <a:solidFill>
                  <a:schemeClr val="tx1"/>
                </a:solidFill>
              </a:defRPr>
            </a:lvl4pPr>
            <a:lvl5pPr marL="914323" indent="-220645">
              <a:lnSpc>
                <a:spcPct val="100000"/>
              </a:lnSpc>
              <a:spcAft>
                <a:spcPts val="300"/>
              </a:spcAft>
              <a:defRPr sz="1800" baseline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4"/>
          </p:nvPr>
        </p:nvSpPr>
        <p:spPr>
          <a:xfrm>
            <a:off x="7191434" y="1763184"/>
            <a:ext cx="596669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300"/>
              </a:spcAft>
              <a:defRPr sz="2800"/>
            </a:lvl1pPr>
            <a:lvl2pPr>
              <a:lnSpc>
                <a:spcPct val="100000"/>
              </a:lnSpc>
              <a:spcAft>
                <a:spcPts val="3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spcAft>
                <a:spcPts val="300"/>
              </a:spcAft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Aft>
                <a:spcPts val="300"/>
              </a:spcAft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059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78"/>
          <a:stretch/>
        </p:blipFill>
        <p:spPr>
          <a:xfrm>
            <a:off x="0" y="0"/>
            <a:ext cx="13817600" cy="123444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>
            <a:normAutofit/>
          </a:bodyPr>
          <a:lstStyle>
            <a:lvl1pPr>
              <a:defRPr sz="30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1763184"/>
            <a:ext cx="12530051" cy="5257800"/>
          </a:xfrm>
        </p:spPr>
        <p:txBody>
          <a:bodyPr/>
          <a:lstStyle>
            <a:lvl1pPr>
              <a:lnSpc>
                <a:spcPct val="100000"/>
              </a:lnSpc>
              <a:spcAft>
                <a:spcPts val="600"/>
              </a:spcAft>
              <a:defRPr sz="2800"/>
            </a:lvl1pPr>
            <a:lvl2pPr>
              <a:lnSpc>
                <a:spcPct val="100000"/>
              </a:lnSpc>
              <a:spcAft>
                <a:spcPts val="600"/>
              </a:spcAft>
              <a:defRPr sz="28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spcAft>
                <a:spcPts val="300"/>
              </a:spcAft>
              <a:defRPr sz="20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defRPr sz="1600" u="none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233172"/>
            <a:ext cx="1143000" cy="76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6738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2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rgbClr val="FABE0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bg1"/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bg1"/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522370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tart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3249892"/>
            <a:ext cx="12530051" cy="457200"/>
          </a:xfrm>
        </p:spPr>
        <p:txBody>
          <a:bodyPr>
            <a:noAutofit/>
          </a:bodyPr>
          <a:lstStyle>
            <a:lvl1pPr>
              <a:defRPr sz="46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4" y="3882430"/>
            <a:ext cx="12530051" cy="2920324"/>
          </a:xfrm>
        </p:spPr>
        <p:txBody>
          <a:bodyPr/>
          <a:lstStyle>
            <a:lvl1pPr>
              <a:lnSpc>
                <a:spcPts val="2000"/>
              </a:lnSpc>
              <a:spcAft>
                <a:spcPts val="600"/>
              </a:spcAft>
              <a:defRPr sz="1800" b="1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>
              <a:lnSpc>
                <a:spcPts val="1800"/>
              </a:lnSpc>
              <a:spcAft>
                <a:spcPts val="6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2pPr>
            <a:lvl3pPr>
              <a:lnSpc>
                <a:spcPts val="1800"/>
              </a:lnSpc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3pPr>
            <a:lvl4pPr>
              <a:lnSpc>
                <a:spcPts val="1800"/>
              </a:lnSpc>
              <a:spcAft>
                <a:spcPts val="300"/>
              </a:spcAft>
              <a:defRPr sz="1500">
                <a:solidFill>
                  <a:schemeClr val="tx2">
                    <a:lumMod val="60000"/>
                    <a:lumOff val="40000"/>
                  </a:schemeClr>
                </a:solidFill>
              </a:defRPr>
            </a:lvl4pPr>
            <a:lvl5pPr>
              <a:defRPr>
                <a:solidFill>
                  <a:schemeClr val="tx2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618138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230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Blue">
    <p:bg>
      <p:bgPr>
        <a:blipFill dpi="0" rotWithShape="1">
          <a:blip r:embed="rId2">
            <a:lum/>
          </a:blip>
          <a:srcRect/>
          <a:stretch>
            <a:fillRect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38568"/>
            <a:ext cx="13817600" cy="1533832"/>
          </a:xfrm>
          <a:prstGeom prst="rect">
            <a:avLst/>
          </a:prstGeom>
          <a:solidFill>
            <a:srgbClr val="00123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4" y="2743200"/>
            <a:ext cx="12561455" cy="2743200"/>
          </a:xfrm>
        </p:spPr>
        <p:txBody>
          <a:bodyPr anchor="t">
            <a:noAutofit/>
          </a:bodyPr>
          <a:lstStyle>
            <a:lvl1pPr>
              <a:lnSpc>
                <a:spcPts val="51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6515502"/>
            <a:ext cx="7222836" cy="952107"/>
          </a:xfrm>
        </p:spPr>
        <p:txBody>
          <a:bodyPr anchor="b"/>
          <a:lstStyle>
            <a:lvl1pPr>
              <a:lnSpc>
                <a:spcPts val="1900"/>
              </a:lnSpc>
              <a:spcAft>
                <a:spcPts val="0"/>
              </a:spcAft>
              <a:defRPr sz="1500" b="0">
                <a:solidFill>
                  <a:schemeClr val="bg1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1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4" y="457200"/>
            <a:ext cx="1371600" cy="914400"/>
          </a:xfrm>
          <a:prstGeom prst="rect">
            <a:avLst/>
          </a:prstGeom>
        </p:spPr>
      </p:pic>
      <p:sp>
        <p:nvSpPr>
          <p:cNvPr id="5" name="Content Placeholder 2"/>
          <p:cNvSpPr>
            <a:spLocks noGrp="1"/>
          </p:cNvSpPr>
          <p:nvPr>
            <p:ph idx="14"/>
          </p:nvPr>
        </p:nvSpPr>
        <p:spPr>
          <a:xfrm>
            <a:off x="8164945" y="6515502"/>
            <a:ext cx="5024582" cy="952107"/>
          </a:xfrm>
        </p:spPr>
        <p:txBody>
          <a:bodyPr anchor="b"/>
          <a:lstStyle>
            <a:lvl1pPr algn="r"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bg1"/>
                </a:solidFill>
              </a:defRPr>
            </a:lvl1pPr>
            <a:lvl2pPr algn="r">
              <a:lnSpc>
                <a:spcPts val="1900"/>
              </a:lnSpc>
              <a:spcAft>
                <a:spcPts val="0"/>
              </a:spcAft>
              <a:defRPr sz="1500">
                <a:solidFill>
                  <a:schemeClr val="bg2"/>
                </a:solidFill>
              </a:defRPr>
            </a:lvl2pPr>
            <a:lvl3pPr marL="0" indent="0" algn="r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bg1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3744030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28073" y="1791094"/>
            <a:ext cx="7802346" cy="2601798"/>
          </a:xfrm>
        </p:spPr>
        <p:txBody>
          <a:bodyPr anchor="b">
            <a:noAutofit/>
          </a:bodyPr>
          <a:lstStyle>
            <a:lvl1pPr>
              <a:lnSpc>
                <a:spcPts val="3899"/>
              </a:lnSpc>
              <a:defRPr sz="3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8073" y="4722841"/>
            <a:ext cx="7222836" cy="952107"/>
          </a:xfrm>
        </p:spPr>
        <p:txBody>
          <a:bodyPr anchor="t"/>
          <a:lstStyle>
            <a:lvl1pPr>
              <a:lnSpc>
                <a:spcPts val="1900"/>
              </a:lnSpc>
              <a:spcAft>
                <a:spcPts val="0"/>
              </a:spcAft>
              <a:defRPr sz="1500" b="1">
                <a:solidFill>
                  <a:schemeClr val="tx2"/>
                </a:solidFill>
              </a:defRPr>
            </a:lvl1pPr>
            <a:lvl2pPr>
              <a:lnSpc>
                <a:spcPts val="1900"/>
              </a:lnSpc>
              <a:spcAft>
                <a:spcPts val="0"/>
              </a:spcAft>
              <a:defRPr sz="1500">
                <a:solidFill>
                  <a:schemeClr val="tx2"/>
                </a:solidFill>
              </a:defRPr>
            </a:lvl2pPr>
            <a:lvl3pPr marL="0" indent="0">
              <a:lnSpc>
                <a:spcPts val="1900"/>
              </a:lnSpc>
              <a:spcAft>
                <a:spcPts val="0"/>
              </a:spcAft>
              <a:buFontTx/>
              <a:buNone/>
              <a:defRPr sz="1500" b="0">
                <a:solidFill>
                  <a:schemeClr val="tx2"/>
                </a:solidFill>
              </a:defRPr>
            </a:lvl3pPr>
            <a:lvl4pPr>
              <a:lnSpc>
                <a:spcPts val="2640"/>
              </a:lnSpc>
              <a:spcAft>
                <a:spcPts val="1800"/>
              </a:spcAft>
              <a:defRPr sz="2200"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4" name="Picture 3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079" y="457200"/>
            <a:ext cx="1371600" cy="9144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>
            <p:ph type="pic" sz="quarter" idx="15"/>
          </p:nvPr>
        </p:nvSpPr>
        <p:spPr>
          <a:xfrm>
            <a:off x="6267782" y="-9426"/>
            <a:ext cx="7549823" cy="7781826"/>
          </a:xfrm>
          <a:custGeom>
            <a:avLst/>
            <a:gdLst>
              <a:gd name="connsiteX0" fmla="*/ 0 w 3657600"/>
              <a:gd name="connsiteY0" fmla="*/ 0 h 7772400"/>
              <a:gd name="connsiteX1" fmla="*/ 3657600 w 3657600"/>
              <a:gd name="connsiteY1" fmla="*/ 0 h 7772400"/>
              <a:gd name="connsiteX2" fmla="*/ 3657600 w 3657600"/>
              <a:gd name="connsiteY2" fmla="*/ 7772400 h 7772400"/>
              <a:gd name="connsiteX3" fmla="*/ 0 w 3657600"/>
              <a:gd name="connsiteY3" fmla="*/ 7772400 h 7772400"/>
              <a:gd name="connsiteX4" fmla="*/ 0 w 3657600"/>
              <a:gd name="connsiteY4" fmla="*/ 0 h 7772400"/>
              <a:gd name="connsiteX0" fmla="*/ 0 w 5495827"/>
              <a:gd name="connsiteY0" fmla="*/ 0 h 7781826"/>
              <a:gd name="connsiteX1" fmla="*/ 5495827 w 5495827"/>
              <a:gd name="connsiteY1" fmla="*/ 9426 h 7781826"/>
              <a:gd name="connsiteX2" fmla="*/ 5495827 w 5495827"/>
              <a:gd name="connsiteY2" fmla="*/ 7781826 h 7781826"/>
              <a:gd name="connsiteX3" fmla="*/ 1838227 w 5495827"/>
              <a:gd name="connsiteY3" fmla="*/ 7781826 h 7781826"/>
              <a:gd name="connsiteX4" fmla="*/ 0 w 5495827"/>
              <a:gd name="connsiteY4" fmla="*/ 0 h 7781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95827" h="7781826">
                <a:moveTo>
                  <a:pt x="0" y="0"/>
                </a:moveTo>
                <a:lnTo>
                  <a:pt x="5495827" y="9426"/>
                </a:lnTo>
                <a:lnTo>
                  <a:pt x="5495827" y="7781826"/>
                </a:lnTo>
                <a:lnTo>
                  <a:pt x="1838227" y="7781826"/>
                </a:lnTo>
                <a:lnTo>
                  <a:pt x="0" y="0"/>
                </a:lnTo>
                <a:close/>
              </a:path>
            </a:pathLst>
          </a:custGeo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2084926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95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18"/>
            <a:ext cx="11917680" cy="150230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74" y="2057400"/>
            <a:ext cx="12561455" cy="50292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2825" y="7203864"/>
            <a:ext cx="5505299" cy="413808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Co-opting Linux Processes for High-Performance Network Simulation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‹#›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28073" y="7203864"/>
            <a:ext cx="4663440" cy="413808"/>
          </a:xfrm>
          <a:prstGeom prst="rect">
            <a:avLst/>
          </a:prstGeom>
        </p:spPr>
        <p:txBody>
          <a:bodyPr anchor="ctr"/>
          <a:lstStyle>
            <a:lvl1pPr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U.S. Naval Research Laboratory</a:t>
            </a:r>
          </a:p>
        </p:txBody>
      </p:sp>
    </p:spTree>
    <p:extLst>
      <p:ext uri="{BB962C8B-B14F-4D97-AF65-F5344CB8AC3E}">
        <p14:creationId xmlns:p14="http://schemas.microsoft.com/office/powerpoint/2010/main" val="1846998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5" r:id="rId5"/>
    <p:sldLayoutId id="2147483667" r:id="rId6"/>
  </p:sldLayoutIdLst>
  <p:hf hdr="0" dt="0"/>
  <p:txStyles>
    <p:titleStyle>
      <a:lvl1pPr algn="l" defTabSz="1036204" rtl="0" eaLnBrk="1" latinLnBrk="0" hangingPunct="1">
        <a:lnSpc>
          <a:spcPct val="90000"/>
        </a:lnSpc>
        <a:spcBef>
          <a:spcPct val="0"/>
        </a:spcBef>
        <a:buNone/>
        <a:defRPr sz="4600" kern="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kern="100">
          <a:solidFill>
            <a:schemeClr val="tx2"/>
          </a:solidFill>
          <a:latin typeface="+mn-lt"/>
          <a:ea typeface="+mn-ea"/>
          <a:cs typeface="+mn-cs"/>
        </a:defRPr>
      </a:lvl1pPr>
      <a:lvl2pPr marL="0" indent="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Tx/>
        <a:buNone/>
        <a:defRPr sz="2800" b="1" kern="1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461925" indent="-234930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2400" kern="100" baseline="0">
          <a:solidFill>
            <a:schemeClr val="tx1"/>
          </a:solidFill>
          <a:latin typeface="+mn-lt"/>
          <a:ea typeface="+mn-ea"/>
          <a:cs typeface="+mn-cs"/>
        </a:defRPr>
      </a:lvl3pPr>
      <a:lvl4pPr marL="693680" indent="-236518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−"/>
        <a:defRPr sz="2000" b="0" kern="100" baseline="0">
          <a:solidFill>
            <a:schemeClr val="tx1"/>
          </a:solidFill>
          <a:latin typeface="+mn-lt"/>
          <a:ea typeface="+mn-ea"/>
          <a:cs typeface="+mn-cs"/>
        </a:defRPr>
      </a:lvl4pPr>
      <a:lvl5pPr marL="914323" indent="-220645" algn="l" defTabSz="1036204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600" b="0" kern="100">
          <a:solidFill>
            <a:schemeClr val="tx1"/>
          </a:solidFill>
          <a:latin typeface="+mn-lt"/>
          <a:ea typeface="+mn-ea"/>
          <a:cs typeface="+mn-cs"/>
        </a:defRPr>
      </a:lvl5pPr>
      <a:lvl6pPr marL="2849557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659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5760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3861" indent="-259050" algn="l" defTabSz="1036204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02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304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406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507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608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6709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4811" algn="l" defTabSz="1036204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emf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hyperlink" Target="https://netsim-atc2022.github.io/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8.png"/><Relationship Id="rId7" Type="http://schemas.microsoft.com/office/2007/relationships/hdphoto" Target="../media/hdphoto1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microsoft.com/office/2007/relationships/hdphoto" Target="../media/hdphoto4.wdp"/><Relationship Id="rId4" Type="http://schemas.openxmlformats.org/officeDocument/2006/relationships/image" Target="../media/image29.svg"/><Relationship Id="rId9" Type="http://schemas.microsoft.com/office/2007/relationships/hdphoto" Target="../media/hdphoto3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8.png"/><Relationship Id="rId7" Type="http://schemas.microsoft.com/office/2007/relationships/hdphoto" Target="../media/hdphoto5.wdp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microsoft.com/office/2007/relationships/hdphoto" Target="../media/hdphoto3.wdp"/><Relationship Id="rId4" Type="http://schemas.openxmlformats.org/officeDocument/2006/relationships/image" Target="../media/image29.svg"/><Relationship Id="rId9" Type="http://schemas.microsoft.com/office/2007/relationships/hdphoto" Target="../media/hdphoto7.wdp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7" Type="http://schemas.openxmlformats.org/officeDocument/2006/relationships/image" Target="../media/image39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emf"/><Relationship Id="rId5" Type="http://schemas.openxmlformats.org/officeDocument/2006/relationships/image" Target="../media/image37.emf"/><Relationship Id="rId4" Type="http://schemas.openxmlformats.org/officeDocument/2006/relationships/image" Target="../media/image36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hyperlink" Target="https://netsim-atc2022.github.io/" TargetMode="External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072" y="2305593"/>
            <a:ext cx="12561455" cy="2743200"/>
          </a:xfrm>
        </p:spPr>
        <p:txBody>
          <a:bodyPr/>
          <a:lstStyle/>
          <a:p>
            <a:r>
              <a:rPr lang="en-US" dirty="0"/>
              <a:t>Co-opting Linux Processes for High-Performance Network Simulation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813D0A-56B7-F645-A92B-7A23A0780DFB}"/>
              </a:ext>
            </a:extLst>
          </p:cNvPr>
          <p:cNvSpPr txBox="1"/>
          <p:nvPr/>
        </p:nvSpPr>
        <p:spPr>
          <a:xfrm>
            <a:off x="628072" y="4281908"/>
            <a:ext cx="9978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Rob Jansen</a:t>
            </a:r>
            <a:r>
              <a:rPr lang="en-US" sz="2400" dirty="0">
                <a:solidFill>
                  <a:schemeClr val="bg1"/>
                </a:solidFill>
              </a:rPr>
              <a:t>, U.S. Naval Research Laboratory</a:t>
            </a:r>
          </a:p>
          <a:p>
            <a:r>
              <a:rPr lang="en-US" sz="2400" dirty="0">
                <a:solidFill>
                  <a:schemeClr val="bg1"/>
                </a:solidFill>
              </a:rPr>
              <a:t>Jim Newsome, Tor Project</a:t>
            </a:r>
          </a:p>
          <a:p>
            <a:r>
              <a:rPr lang="en-US" sz="2400" dirty="0">
                <a:solidFill>
                  <a:schemeClr val="bg1"/>
                </a:solidFill>
              </a:rPr>
              <a:t>Ryan Wails, Georgetown University &amp; U.S. Naval Research Laboratory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9D532F1-2482-8249-BC80-5E1D3ED5336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8073" y="6529983"/>
            <a:ext cx="5257800" cy="952107"/>
          </a:xfrm>
        </p:spPr>
        <p:txBody>
          <a:bodyPr/>
          <a:lstStyle/>
          <a:p>
            <a:pPr lvl="1"/>
            <a:r>
              <a:rPr lang="en-US" dirty="0"/>
              <a:t>Rob Jansen, Ph.D.</a:t>
            </a:r>
          </a:p>
          <a:p>
            <a:pPr lvl="1"/>
            <a:r>
              <a:rPr lang="en-US" b="0" dirty="0">
                <a:solidFill>
                  <a:schemeClr val="bg1"/>
                </a:solidFill>
              </a:rPr>
              <a:t>Computer Security Research Scientist</a:t>
            </a:r>
          </a:p>
          <a:p>
            <a:r>
              <a:rPr lang="en-US" dirty="0"/>
              <a:t>Center for High Assurance Computer Systems</a:t>
            </a:r>
          </a:p>
          <a:p>
            <a:r>
              <a:rPr lang="en-US" dirty="0"/>
              <a:t>U.S. Naval Research Laboratory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92E9E8E-28E1-EE4E-BC37-1F5138997FD9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71981" y="6529983"/>
            <a:ext cx="6017547" cy="952107"/>
          </a:xfrm>
        </p:spPr>
        <p:txBody>
          <a:bodyPr>
            <a:normAutofit/>
          </a:bodyPr>
          <a:lstStyle/>
          <a:p>
            <a:r>
              <a:rPr lang="en-US" b="0" dirty="0"/>
              <a:t>USENIX Annual Technical Conference</a:t>
            </a:r>
            <a:br>
              <a:rPr lang="en-US" dirty="0"/>
            </a:br>
            <a:r>
              <a:rPr lang="en-US" b="0" dirty="0"/>
              <a:t>Carlsbad, CA, USA</a:t>
            </a:r>
          </a:p>
          <a:p>
            <a:r>
              <a:rPr lang="en-US" b="0" dirty="0"/>
              <a:t>July 11</a:t>
            </a:r>
            <a:r>
              <a:rPr lang="en-US" b="0" baseline="30000" dirty="0"/>
              <a:t>th</a:t>
            </a:r>
            <a:r>
              <a:rPr lang="en-US" b="0" dirty="0"/>
              <a:t>, 2022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D5343DA5-BD09-95CF-D939-D61B7D88852C}"/>
              </a:ext>
            </a:extLst>
          </p:cNvPr>
          <p:cNvSpPr/>
          <p:nvPr/>
        </p:nvSpPr>
        <p:spPr>
          <a:xfrm>
            <a:off x="4220358" y="412581"/>
            <a:ext cx="1162595" cy="979715"/>
          </a:xfrm>
          <a:prstGeom prst="star5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11E5F7-8E52-98CA-CEBF-8CCFE47E3FF6}"/>
              </a:ext>
            </a:extLst>
          </p:cNvPr>
          <p:cNvSpPr txBox="1"/>
          <p:nvPr/>
        </p:nvSpPr>
        <p:spPr>
          <a:xfrm>
            <a:off x="5382953" y="673072"/>
            <a:ext cx="6930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chemeClr val="bg2"/>
                </a:solidFill>
              </a:rPr>
              <a:t>USENIX ATC’22 Best Paper Award!</a:t>
            </a:r>
          </a:p>
        </p:txBody>
      </p:sp>
      <p:sp>
        <p:nvSpPr>
          <p:cNvPr id="12" name="5-Point Star 11">
            <a:extLst>
              <a:ext uri="{FF2B5EF4-FFF2-40B4-BE49-F238E27FC236}">
                <a16:creationId xmlns:a16="http://schemas.microsoft.com/office/drawing/2014/main" id="{89729792-34F5-60D2-29C5-7220967DB94F}"/>
              </a:ext>
            </a:extLst>
          </p:cNvPr>
          <p:cNvSpPr/>
          <p:nvPr/>
        </p:nvSpPr>
        <p:spPr>
          <a:xfrm>
            <a:off x="12210473" y="412580"/>
            <a:ext cx="1162595" cy="979715"/>
          </a:xfrm>
          <a:prstGeom prst="star5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573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E9CFE4-D516-6BF5-E0B4-29A97F3961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A8610-67DB-2C33-6A9A-C4607CE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AD6C71C-F152-B78B-6706-15DAD04F4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Hybrid Architectures (2)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22049D-5B68-D618-9B39-59FF92F33D9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Executing code via Linux processes</a:t>
            </a:r>
          </a:p>
          <a:p>
            <a:pPr marL="919125" lvl="2" indent="-457200"/>
            <a:r>
              <a:rPr lang="en-US" dirty="0"/>
              <a:t>fork() + exec()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ptrace</a:t>
            </a:r>
            <a:r>
              <a:rPr lang="en-US" dirty="0">
                <a:sym typeface="Wingdings" pitchFamily="2" charset="2"/>
              </a:rPr>
              <a:t>()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gRaIL</a:t>
            </a:r>
            <a:r>
              <a:rPr lang="en-US" dirty="0"/>
              <a:t> [ToN’19]</a:t>
            </a:r>
          </a:p>
          <a:p>
            <a:endParaRPr lang="en-US" dirty="0"/>
          </a:p>
          <a:p>
            <a:r>
              <a:rPr lang="en-US" dirty="0"/>
              <a:t>Limitations: </a:t>
            </a:r>
            <a:r>
              <a:rPr lang="en-US" dirty="0" err="1"/>
              <a:t>ptrace</a:t>
            </a:r>
            <a:r>
              <a:rPr lang="en-US" dirty="0"/>
              <a:t> is slow!</a:t>
            </a:r>
          </a:p>
          <a:p>
            <a:pPr marL="919125" lvl="2" indent="-457200"/>
            <a:r>
              <a:rPr lang="en-US" dirty="0"/>
              <a:t>Process control: overhead </a:t>
            </a:r>
            <a:r>
              <a:rPr lang="en-US" b="1" dirty="0">
                <a:solidFill>
                  <a:schemeClr val="accent5"/>
                </a:solidFill>
              </a:rPr>
              <a:t>quadratic</a:t>
            </a:r>
            <a:r>
              <a:rPr lang="en-US" dirty="0"/>
              <a:t> in total number of processes</a:t>
            </a:r>
          </a:p>
          <a:p>
            <a:pPr marL="919125" lvl="2" indent="-457200"/>
            <a:r>
              <a:rPr lang="en-US" dirty="0" err="1"/>
              <a:t>Syscall</a:t>
            </a:r>
            <a:r>
              <a:rPr lang="en-US" dirty="0"/>
              <a:t> interception: 4 context switches </a:t>
            </a:r>
            <a:r>
              <a:rPr lang="en-US" b="1" dirty="0">
                <a:solidFill>
                  <a:schemeClr val="accent5"/>
                </a:solidFill>
              </a:rPr>
              <a:t>for every </a:t>
            </a:r>
            <a:r>
              <a:rPr lang="en-US" b="1" dirty="0" err="1">
                <a:solidFill>
                  <a:schemeClr val="accent5"/>
                </a:solidFill>
              </a:rPr>
              <a:t>syscall</a:t>
            </a:r>
            <a:endParaRPr lang="en-US" b="1" dirty="0">
              <a:solidFill>
                <a:schemeClr val="accent5"/>
              </a:solidFill>
            </a:endParaRPr>
          </a:p>
          <a:p>
            <a:pPr marL="919125" lvl="2" indent="-457200"/>
            <a:r>
              <a:rPr lang="en-US" dirty="0"/>
              <a:t>Data transfer: extra </a:t>
            </a:r>
            <a:r>
              <a:rPr lang="en-US" dirty="0" err="1"/>
              <a:t>syscall</a:t>
            </a:r>
            <a:r>
              <a:rPr lang="en-US" dirty="0"/>
              <a:t> + mode change </a:t>
            </a:r>
            <a:r>
              <a:rPr lang="en-US" b="1" dirty="0">
                <a:solidFill>
                  <a:schemeClr val="accent5"/>
                </a:solidFill>
              </a:rPr>
              <a:t>for every word of memory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D9107E-FE58-4863-742D-6AEEFAE0F620}"/>
              </a:ext>
            </a:extLst>
          </p:cNvPr>
          <p:cNvGrpSpPr/>
          <p:nvPr/>
        </p:nvGrpSpPr>
        <p:grpSpPr>
          <a:xfrm>
            <a:off x="6908800" y="2371042"/>
            <a:ext cx="3922552" cy="4042083"/>
            <a:chOff x="9392203" y="3070341"/>
            <a:chExt cx="3922552" cy="4042083"/>
          </a:xfrm>
        </p:grpSpPr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E7BEA78F-DA3A-1F20-9AD2-748980D341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1500" y="3070341"/>
              <a:ext cx="3443255" cy="4042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5DE6772-604C-218F-DF20-5217E895D33F}"/>
                </a:ext>
              </a:extLst>
            </p:cNvPr>
            <p:cNvSpPr txBox="1"/>
            <p:nvPr/>
          </p:nvSpPr>
          <p:spPr>
            <a:xfrm rot="16200000">
              <a:off x="8289515" y="4260269"/>
              <a:ext cx="2667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Runtime (s)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A3D7B3-8442-43E4-942B-A851E9406C4D}"/>
              </a:ext>
            </a:extLst>
          </p:cNvPr>
          <p:cNvCxnSpPr>
            <a:cxnSpLocks/>
          </p:cNvCxnSpPr>
          <p:nvPr/>
        </p:nvCxnSpPr>
        <p:spPr>
          <a:xfrm>
            <a:off x="10057815" y="3178143"/>
            <a:ext cx="0" cy="1381522"/>
          </a:xfrm>
          <a:prstGeom prst="straightConnector1">
            <a:avLst/>
          </a:prstGeom>
          <a:ln w="1016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E230855B-5C04-4D30-FD05-1EFD7225065A}"/>
              </a:ext>
            </a:extLst>
          </p:cNvPr>
          <p:cNvSpPr/>
          <p:nvPr/>
        </p:nvSpPr>
        <p:spPr>
          <a:xfrm>
            <a:off x="11069935" y="3743802"/>
            <a:ext cx="2431135" cy="1381522"/>
          </a:xfrm>
          <a:prstGeom prst="wedgeRoundRectCallout">
            <a:avLst>
              <a:gd name="adj1" fmla="val -88445"/>
              <a:gd name="adj2" fmla="val -4200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</a:rPr>
              <a:t>gRaIL</a:t>
            </a:r>
            <a:r>
              <a:rPr lang="en-US" sz="2400" dirty="0">
                <a:solidFill>
                  <a:schemeClr val="bg1"/>
                </a:solidFill>
              </a:rPr>
              <a:t> (on ns-3) is </a:t>
            </a:r>
            <a:r>
              <a:rPr lang="en-US" sz="3600" dirty="0">
                <a:solidFill>
                  <a:schemeClr val="bg2"/>
                </a:solidFill>
              </a:rPr>
              <a:t>13x</a:t>
            </a:r>
            <a:r>
              <a:rPr lang="en-US" sz="2400" dirty="0">
                <a:solidFill>
                  <a:schemeClr val="bg2"/>
                </a:solidFill>
              </a:rPr>
              <a:t> slower </a:t>
            </a:r>
            <a:r>
              <a:rPr lang="en-US" sz="2400" dirty="0">
                <a:solidFill>
                  <a:schemeClr val="bg1"/>
                </a:solidFill>
              </a:rPr>
              <a:t>than ns-3 alone </a:t>
            </a:r>
          </a:p>
        </p:txBody>
      </p:sp>
    </p:spTree>
    <p:extLst>
      <p:ext uri="{BB962C8B-B14F-4D97-AF65-F5344CB8AC3E}">
        <p14:creationId xmlns:p14="http://schemas.microsoft.com/office/powerpoint/2010/main" val="3054730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BE535-9826-0FA0-51F7-D1970F29F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3D912-9947-C2CF-0F0E-6045687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F41AA-3A33-6225-67D8-34FE6C14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Challenge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5B7721-E3EF-215D-E5B7-C615AD0F1F4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2164775" y="2359872"/>
            <a:ext cx="9227126" cy="5257800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Can we design a tool with the </a:t>
            </a:r>
            <a:r>
              <a:rPr lang="en-US" sz="4000" b="1" dirty="0">
                <a:solidFill>
                  <a:schemeClr val="accent5"/>
                </a:solidFill>
              </a:rPr>
              <a:t>performance benefits </a:t>
            </a:r>
            <a:r>
              <a:rPr lang="en-US" sz="4000" dirty="0"/>
              <a:t>of a </a:t>
            </a:r>
            <a:r>
              <a:rPr lang="en-US" sz="4000" dirty="0" err="1"/>
              <a:t>uni</a:t>
            </a:r>
            <a:r>
              <a:rPr lang="en-US" sz="4000" dirty="0"/>
              <a:t>-process plugin-based architecture </a:t>
            </a:r>
            <a:br>
              <a:rPr lang="en-US" sz="4000" dirty="0"/>
            </a:br>
            <a:r>
              <a:rPr lang="en-US" sz="4000" dirty="0"/>
              <a:t>AND </a:t>
            </a:r>
            <a:br>
              <a:rPr lang="en-US" sz="4000" dirty="0"/>
            </a:br>
            <a:r>
              <a:rPr lang="en-US" sz="4000" dirty="0"/>
              <a:t>the improved </a:t>
            </a:r>
            <a:r>
              <a:rPr lang="en-US" sz="4000" b="1" dirty="0">
                <a:solidFill>
                  <a:schemeClr val="accent5"/>
                </a:solidFill>
              </a:rPr>
              <a:t>modularity</a:t>
            </a:r>
            <a:r>
              <a:rPr lang="en-US" sz="4000" dirty="0"/>
              <a:t> and </a:t>
            </a:r>
            <a:r>
              <a:rPr lang="en-US" sz="4000" b="1" dirty="0">
                <a:solidFill>
                  <a:schemeClr val="accent5"/>
                </a:solidFill>
              </a:rPr>
              <a:t>isolation</a:t>
            </a:r>
            <a:r>
              <a:rPr lang="en-US" sz="4000" dirty="0"/>
              <a:t> of a </a:t>
            </a:r>
            <a:r>
              <a:rPr lang="en-US" sz="4000" dirty="0" err="1"/>
              <a:t>mutli</a:t>
            </a:r>
            <a:r>
              <a:rPr lang="en-US" sz="4000" dirty="0"/>
              <a:t>-process architecture?</a:t>
            </a:r>
          </a:p>
        </p:txBody>
      </p:sp>
    </p:spTree>
    <p:extLst>
      <p:ext uri="{BB962C8B-B14F-4D97-AF65-F5344CB8AC3E}">
        <p14:creationId xmlns:p14="http://schemas.microsoft.com/office/powerpoint/2010/main" val="2073949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3BE535-9826-0FA0-51F7-D1970F29F5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93D912-9947-C2CF-0F0E-60456872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F41AA-3A33-6225-67D8-34FE6C14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Research Challenge</a:t>
            </a:r>
          </a:p>
        </p:txBody>
      </p:sp>
      <p:pic>
        <p:nvPicPr>
          <p:cNvPr id="4098" name="Picture 2" descr="20. Challenge Accepted! | Through an amateur's eyes">
            <a:extLst>
              <a:ext uri="{FF2B5EF4-FFF2-40B4-BE49-F238E27FC236}">
                <a16:creationId xmlns:a16="http://schemas.microsoft.com/office/drawing/2014/main" id="{ACC6D775-802A-9754-E431-E22CCDDB7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6931" y="1315934"/>
            <a:ext cx="9583737" cy="5989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089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1A5B-CDFF-6475-01B9-D478C270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B3AE-A221-07B2-48A6-0BAD114F53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>
                <a:solidFill>
                  <a:schemeClr val="bg2"/>
                </a:solidFill>
              </a:rPr>
              <a:t>design</a:t>
            </a:r>
          </a:p>
          <a:p>
            <a:r>
              <a:rPr lang="en-US" dirty="0"/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8473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E67A0-735A-0ADC-6CAF-26D224A0CA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3A345F-DFFB-5852-65FD-24514CE96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36AEDDB-8EFF-FFEE-E007-6CB63F1D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274FEF-82C4-4818-0DF9-18FBEDD76CA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Discrete-event packet-level network simulator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Directly executes apps as standard Linux processes</a:t>
            </a:r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Intercepts all system calls made by apps and emulates them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1DD5895-AB12-E136-7014-0F2F9EACB14E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191434" y="1763184"/>
            <a:ext cx="6143566" cy="5257800"/>
          </a:xfrm>
        </p:spPr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/>
              <a:t>Simulates system call behavior and networking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File descriptors (files, sockets, pipes)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Event notification (poll, </a:t>
            </a:r>
            <a:r>
              <a:rPr lang="en-US" dirty="0" err="1"/>
              <a:t>epoll</a:t>
            </a:r>
            <a:r>
              <a:rPr lang="en-US" dirty="0"/>
              <a:t>, select)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Networking (buffers, protocols, </a:t>
            </a:r>
            <a:r>
              <a:rPr lang="en-US" dirty="0" err="1"/>
              <a:t>ifaces</a:t>
            </a:r>
            <a:r>
              <a:rPr lang="en-US" dirty="0"/>
              <a:t>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DNS and routing (latency, bandwidth)</a:t>
            </a:r>
          </a:p>
          <a:p>
            <a:endParaRPr lang="en-US" dirty="0"/>
          </a:p>
        </p:txBody>
      </p:sp>
      <p:pic>
        <p:nvPicPr>
          <p:cNvPr id="7" name="Content Placeholder 7">
            <a:extLst>
              <a:ext uri="{FF2B5EF4-FFF2-40B4-BE49-F238E27FC236}">
                <a16:creationId xmlns:a16="http://schemas.microsoft.com/office/drawing/2014/main" id="{5FC2ACE9-4192-6DF0-7E7A-C72C127E0A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925" y="4927600"/>
            <a:ext cx="11960350" cy="21746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478C722-CA48-1E14-97B7-272685F8C13E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18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0DDDF582-8FA3-56C8-2589-187A2BE8860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</p:spTree>
    <p:extLst>
      <p:ext uri="{BB962C8B-B14F-4D97-AF65-F5344CB8AC3E}">
        <p14:creationId xmlns:p14="http://schemas.microsoft.com/office/powerpoint/2010/main" val="3198851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0DDDF582-8FA3-56C8-2589-187A2BE8860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3AEA69D4-F352-ADF1-BAC3-FE5DAA75E461}"/>
              </a:ext>
            </a:extLst>
          </p:cNvPr>
          <p:cNvSpPr/>
          <p:nvPr/>
        </p:nvSpPr>
        <p:spPr>
          <a:xfrm>
            <a:off x="6073381" y="3258517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hosts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191084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CB9F174-8AF5-CBD1-30E8-4A160F89BD43}"/>
              </a:ext>
            </a:extLst>
          </p:cNvPr>
          <p:cNvSpPr/>
          <p:nvPr/>
        </p:nvSpPr>
        <p:spPr>
          <a:xfrm rot="16200000">
            <a:off x="2952566" y="4456360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044D0A5F-E0AF-082C-833D-4B48EA8D052F}"/>
              </a:ext>
            </a:extLst>
          </p:cNvPr>
          <p:cNvSpPr/>
          <p:nvPr/>
        </p:nvSpPr>
        <p:spPr>
          <a:xfrm>
            <a:off x="3577185" y="4803679"/>
            <a:ext cx="1894794" cy="945178"/>
          </a:xfrm>
          <a:prstGeom prst="wedgeRoundRectCallout">
            <a:avLst>
              <a:gd name="adj1" fmla="val -63056"/>
              <a:gd name="adj2" fmla="val -35632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many worker threads should we run?</a:t>
            </a:r>
          </a:p>
        </p:txBody>
      </p:sp>
      <p:sp>
        <p:nvSpPr>
          <p:cNvPr id="42" name="Rounded Rectangular Callout 41">
            <a:extLst>
              <a:ext uri="{FF2B5EF4-FFF2-40B4-BE49-F238E27FC236}">
                <a16:creationId xmlns:a16="http://schemas.microsoft.com/office/drawing/2014/main" id="{E91A35E7-0BAC-7880-0646-30D68FA8E15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5CB845BB-39B8-5A25-C9FD-9055C0A0365C}"/>
              </a:ext>
            </a:extLst>
          </p:cNvPr>
          <p:cNvSpPr/>
          <p:nvPr/>
        </p:nvSpPr>
        <p:spPr>
          <a:xfrm>
            <a:off x="6073381" y="3258517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hosts and processes</a:t>
            </a:r>
          </a:p>
        </p:txBody>
      </p:sp>
    </p:spTree>
    <p:extLst>
      <p:ext uri="{BB962C8B-B14F-4D97-AF65-F5344CB8AC3E}">
        <p14:creationId xmlns:p14="http://schemas.microsoft.com/office/powerpoint/2010/main" val="95785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5CB9F174-8AF5-CBD1-30E8-4A160F89BD43}"/>
              </a:ext>
            </a:extLst>
          </p:cNvPr>
          <p:cNvSpPr/>
          <p:nvPr/>
        </p:nvSpPr>
        <p:spPr>
          <a:xfrm rot="16200000">
            <a:off x="2952566" y="4456360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41" name="Rounded Rectangular Callout 40">
            <a:extLst>
              <a:ext uri="{FF2B5EF4-FFF2-40B4-BE49-F238E27FC236}">
                <a16:creationId xmlns:a16="http://schemas.microsoft.com/office/drawing/2014/main" id="{044D0A5F-E0AF-082C-833D-4B48EA8D052F}"/>
              </a:ext>
            </a:extLst>
          </p:cNvPr>
          <p:cNvSpPr/>
          <p:nvPr/>
        </p:nvSpPr>
        <p:spPr>
          <a:xfrm>
            <a:off x="3577185" y="4803679"/>
            <a:ext cx="1894794" cy="945178"/>
          </a:xfrm>
          <a:prstGeom prst="wedgeRoundRectCallout">
            <a:avLst>
              <a:gd name="adj1" fmla="val -63056"/>
              <a:gd name="adj2" fmla="val -35632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How many worker threads should we run?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6E043BB-A66F-EF86-FDE9-8DC3E7678CF0}"/>
              </a:ext>
            </a:extLst>
          </p:cNvPr>
          <p:cNvGrpSpPr/>
          <p:nvPr/>
        </p:nvGrpSpPr>
        <p:grpSpPr>
          <a:xfrm>
            <a:off x="7147110" y="2412563"/>
            <a:ext cx="6133432" cy="4105510"/>
            <a:chOff x="6774778" y="2449753"/>
            <a:chExt cx="6133432" cy="410551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A1340A7-2ACB-6E51-4E08-9DBE92B19B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33176"/>
            <a:stretch/>
          </p:blipFill>
          <p:spPr>
            <a:xfrm>
              <a:off x="6774778" y="2561089"/>
              <a:ext cx="6100713" cy="3994174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A8920BA-C2A6-4B58-F54E-F40EAAA8B233}"/>
                </a:ext>
              </a:extLst>
            </p:cNvPr>
            <p:cNvSpPr/>
            <p:nvPr/>
          </p:nvSpPr>
          <p:spPr>
            <a:xfrm>
              <a:off x="8752373" y="2568542"/>
              <a:ext cx="1175657" cy="3123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CCB25614-05FD-372F-3CAF-3F8DA353D50C}"/>
                </a:ext>
              </a:extLst>
            </p:cNvPr>
            <p:cNvSpPr/>
            <p:nvPr/>
          </p:nvSpPr>
          <p:spPr>
            <a:xfrm>
              <a:off x="11732553" y="2561089"/>
              <a:ext cx="1175657" cy="312353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124A8D1-79CF-6501-5082-1E7691AC548E}"/>
                </a:ext>
              </a:extLst>
            </p:cNvPr>
            <p:cNvSpPr/>
            <p:nvPr/>
          </p:nvSpPr>
          <p:spPr>
            <a:xfrm>
              <a:off x="7652825" y="2449753"/>
              <a:ext cx="1175657" cy="485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669836A-5312-E30C-4B9F-A83A8B7535D7}"/>
                </a:ext>
              </a:extLst>
            </p:cNvPr>
            <p:cNvSpPr/>
            <p:nvPr/>
          </p:nvSpPr>
          <p:spPr>
            <a:xfrm>
              <a:off x="10571642" y="2464465"/>
              <a:ext cx="1175657" cy="4855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A126AB4-B2AC-25F8-0C13-C360ACAB12DF}"/>
                </a:ext>
              </a:extLst>
            </p:cNvPr>
            <p:cNvSpPr/>
            <p:nvPr/>
          </p:nvSpPr>
          <p:spPr>
            <a:xfrm rot="19432421">
              <a:off x="7755235" y="5789458"/>
              <a:ext cx="1807935" cy="6684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9698188-5416-92E5-70D5-70DFDE485629}"/>
                </a:ext>
              </a:extLst>
            </p:cNvPr>
            <p:cNvSpPr/>
            <p:nvPr/>
          </p:nvSpPr>
          <p:spPr>
            <a:xfrm rot="19432421">
              <a:off x="10805795" y="5732194"/>
              <a:ext cx="1807935" cy="6117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EE3FC42-5A9F-7649-E4BC-85842DA85950}"/>
              </a:ext>
            </a:extLst>
          </p:cNvPr>
          <p:cNvCxnSpPr>
            <a:cxnSpLocks/>
          </p:cNvCxnSpPr>
          <p:nvPr/>
        </p:nvCxnSpPr>
        <p:spPr>
          <a:xfrm>
            <a:off x="11408014" y="2261125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D9291A8-CED4-45E9-E601-DE5D4118AE8A}"/>
              </a:ext>
            </a:extLst>
          </p:cNvPr>
          <p:cNvCxnSpPr>
            <a:cxnSpLocks/>
          </p:cNvCxnSpPr>
          <p:nvPr/>
        </p:nvCxnSpPr>
        <p:spPr>
          <a:xfrm>
            <a:off x="8387571" y="2430798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3369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19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0DDDF582-8FA3-56C8-2589-187A2BE8860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3AEA69D4-F352-ADF1-BAC3-FE5DAA75E461}"/>
              </a:ext>
            </a:extLst>
          </p:cNvPr>
          <p:cNvSpPr/>
          <p:nvPr/>
        </p:nvSpPr>
        <p:spPr>
          <a:xfrm>
            <a:off x="6073381" y="3258517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hosts and processes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E17E82E-8918-3A06-2FAF-5E9F437DC4D9}"/>
              </a:ext>
            </a:extLst>
          </p:cNvPr>
          <p:cNvSpPr/>
          <p:nvPr/>
        </p:nvSpPr>
        <p:spPr>
          <a:xfrm rot="16200000">
            <a:off x="899623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BB8C7B01-A475-8F94-598F-FBC0084943FA}"/>
              </a:ext>
            </a:extLst>
          </p:cNvPr>
          <p:cNvSpPr/>
          <p:nvPr/>
        </p:nvSpPr>
        <p:spPr>
          <a:xfrm rot="16200000">
            <a:off x="1609592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D495839-7A8A-5BA2-F79C-2DC937213559}"/>
              </a:ext>
            </a:extLst>
          </p:cNvPr>
          <p:cNvSpPr/>
          <p:nvPr/>
        </p:nvSpPr>
        <p:spPr>
          <a:xfrm rot="16200000">
            <a:off x="22811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6CCE2DB3-EE93-B36A-47B5-CD1EAE946A3D}"/>
              </a:ext>
            </a:extLst>
          </p:cNvPr>
          <p:cNvSpPr/>
          <p:nvPr/>
        </p:nvSpPr>
        <p:spPr>
          <a:xfrm rot="16200000">
            <a:off x="2991040" y="4002720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8D7B2BA-241D-8906-0987-FB9BEFD40857}"/>
              </a:ext>
            </a:extLst>
          </p:cNvPr>
          <p:cNvSpPr/>
          <p:nvPr/>
        </p:nvSpPr>
        <p:spPr>
          <a:xfrm rot="16200000">
            <a:off x="37008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542FC56-D162-5018-94D2-4E0DA235D171}"/>
              </a:ext>
            </a:extLst>
          </p:cNvPr>
          <p:cNvSpPr/>
          <p:nvPr/>
        </p:nvSpPr>
        <p:spPr>
          <a:xfrm rot="16200000">
            <a:off x="436272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9660C03-F107-EFC7-FDA6-AD5A0B195B6D}"/>
              </a:ext>
            </a:extLst>
          </p:cNvPr>
          <p:cNvSpPr/>
          <p:nvPr/>
        </p:nvSpPr>
        <p:spPr>
          <a:xfrm rot="16200000">
            <a:off x="505996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EA2DEB1-5E48-B3D8-2B12-067955B1E9A0}"/>
              </a:ext>
            </a:extLst>
          </p:cNvPr>
          <p:cNvSpPr/>
          <p:nvPr/>
        </p:nvSpPr>
        <p:spPr>
          <a:xfrm>
            <a:off x="6084287" y="4121575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thread per host!</a:t>
            </a:r>
          </a:p>
        </p:txBody>
      </p:sp>
    </p:spTree>
    <p:extLst>
      <p:ext uri="{BB962C8B-B14F-4D97-AF65-F5344CB8AC3E}">
        <p14:creationId xmlns:p14="http://schemas.microsoft.com/office/powerpoint/2010/main" val="3599488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28B0F-AA7D-536D-BE64-45047248F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0F13-8768-EC02-84CF-AD90377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5331A2-5A78-B0CB-3013-6D8409AD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/>
          <a:lstStyle/>
          <a:p>
            <a:r>
              <a:rPr lang="en-US" dirty="0"/>
              <a:t>Main Takeaways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BE0757-9E7D-117A-19A5-A54F6DEEA088}"/>
              </a:ext>
            </a:extLst>
          </p:cNvPr>
          <p:cNvGrpSpPr/>
          <p:nvPr/>
        </p:nvGrpSpPr>
        <p:grpSpPr>
          <a:xfrm>
            <a:off x="9168465" y="3132581"/>
            <a:ext cx="3922552" cy="4042083"/>
            <a:chOff x="9392203" y="3070341"/>
            <a:chExt cx="3922552" cy="4042083"/>
          </a:xfrm>
        </p:grpSpPr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F7932EB8-2EE5-7184-1931-E10AC7DB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1500" y="3070341"/>
              <a:ext cx="3443255" cy="4042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1B0F51-357D-D6CB-D3CC-1E3A365CF194}"/>
                </a:ext>
              </a:extLst>
            </p:cNvPr>
            <p:cNvSpPr txBox="1"/>
            <p:nvPr/>
          </p:nvSpPr>
          <p:spPr>
            <a:xfrm rot="16200000">
              <a:off x="8289515" y="4260269"/>
              <a:ext cx="2667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Runtime (s)</a:t>
              </a:r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C61DF46-67A4-842C-7659-6BDC2885A519}"/>
              </a:ext>
            </a:extLst>
          </p:cNvPr>
          <p:cNvSpPr txBox="1">
            <a:spLocks/>
          </p:cNvSpPr>
          <p:nvPr/>
        </p:nvSpPr>
        <p:spPr>
          <a:xfrm>
            <a:off x="628073" y="1514986"/>
            <a:ext cx="9973344" cy="61026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Designed a new, hybrid network simulator/emulator</a:t>
            </a:r>
          </a:p>
          <a:p>
            <a:pPr marL="919125" lvl="2" indent="-457200"/>
            <a:r>
              <a:rPr lang="en-US" dirty="0"/>
              <a:t>co-opts Linux processes into a discrete-event</a:t>
            </a:r>
            <a:br>
              <a:rPr lang="en-US" dirty="0"/>
            </a:br>
            <a:r>
              <a:rPr lang="en-US" dirty="0"/>
              <a:t>network simulation that emulates kernel functionality</a:t>
            </a:r>
          </a:p>
          <a:p>
            <a:pPr marL="919125" lvl="2" indent="-457200"/>
            <a:r>
              <a:rPr lang="en-US" dirty="0"/>
              <a:t>enables large-scale, distributed system experiments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9125" lvl="2" indent="-457200"/>
            <a:r>
              <a:rPr lang="en-US" dirty="0"/>
              <a:t>Merged into the open-source Shadow project and </a:t>
            </a:r>
            <a:br>
              <a:rPr lang="en-US" dirty="0"/>
            </a:br>
            <a:r>
              <a:rPr lang="en-US" dirty="0"/>
              <a:t>synonymous with </a:t>
            </a:r>
            <a:r>
              <a:rPr lang="en-US" b="1" dirty="0">
                <a:solidFill>
                  <a:schemeClr val="accent5"/>
                </a:solidFill>
              </a:rPr>
              <a:t>Shadow v2</a:t>
            </a:r>
          </a:p>
          <a:p>
            <a:pPr marL="919125" lvl="2" indent="-457200"/>
            <a:r>
              <a:rPr lang="en-US" dirty="0"/>
              <a:t>Artifacts: </a:t>
            </a:r>
            <a:r>
              <a:rPr lang="en-US" dirty="0">
                <a:hlinkClick r:id="rId3"/>
              </a:rPr>
              <a:t>https://netsim-atc2022.github.io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8C3B2-CDD1-C90F-2DD6-31AD1F879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72" y="21475"/>
            <a:ext cx="5640001" cy="11954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45D73-DD42-A056-C588-8DD2B40D6E79}"/>
              </a:ext>
            </a:extLst>
          </p:cNvPr>
          <p:cNvGrpSpPr/>
          <p:nvPr/>
        </p:nvGrpSpPr>
        <p:grpSpPr>
          <a:xfrm>
            <a:off x="6154177" y="108777"/>
            <a:ext cx="1904956" cy="1020830"/>
            <a:chOff x="11728733" y="108777"/>
            <a:chExt cx="1904956" cy="10208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119E16-A67B-3F25-29B7-C23AD98D4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9771" y="108777"/>
              <a:ext cx="1033918" cy="10208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34E3A-B9C5-C023-E7A1-8237E5804D26}"/>
                </a:ext>
              </a:extLst>
            </p:cNvPr>
            <p:cNvSpPr txBox="1"/>
            <p:nvPr/>
          </p:nvSpPr>
          <p:spPr>
            <a:xfrm>
              <a:off x="11728733" y="143562"/>
              <a:ext cx="8899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Read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the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paper!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CCAFCEA5-918F-DA83-3B42-5ECE411EC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6577" y="3763200"/>
            <a:ext cx="2265257" cy="16924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85F66BA-BB5C-53B6-DA55-8F865F015513}"/>
              </a:ext>
            </a:extLst>
          </p:cNvPr>
          <p:cNvGrpSpPr/>
          <p:nvPr/>
        </p:nvGrpSpPr>
        <p:grpSpPr>
          <a:xfrm>
            <a:off x="7151694" y="3336497"/>
            <a:ext cx="1015830" cy="1229690"/>
            <a:chOff x="10663231" y="2478141"/>
            <a:chExt cx="1640658" cy="19860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3BC757-A7DE-FDC3-4FB2-7B778726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63231" y="2478141"/>
              <a:ext cx="1640658" cy="1986061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8E76517-5647-F553-003F-F1ED67D32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3231" y="2568192"/>
              <a:ext cx="1402489" cy="47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3ADC1-E3DD-FB03-8247-48684A51B298}"/>
              </a:ext>
            </a:extLst>
          </p:cNvPr>
          <p:cNvGrpSpPr/>
          <p:nvPr/>
        </p:nvGrpSpPr>
        <p:grpSpPr>
          <a:xfrm>
            <a:off x="1014054" y="3024962"/>
            <a:ext cx="1556940" cy="1556940"/>
            <a:chOff x="1115497" y="2476045"/>
            <a:chExt cx="2514600" cy="251460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A42C1DC-E335-C2D3-9FF5-79E5D2F2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5497" y="2476045"/>
              <a:ext cx="2514600" cy="25146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C08C096-CFDC-478F-617E-5D6DA53B7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5148" y="3836942"/>
              <a:ext cx="907256" cy="27058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A2F2E-B7F6-1C26-F7BC-181E2B9E1B37}"/>
              </a:ext>
            </a:extLst>
          </p:cNvPr>
          <p:cNvGrpSpPr/>
          <p:nvPr/>
        </p:nvGrpSpPr>
        <p:grpSpPr>
          <a:xfrm>
            <a:off x="7219666" y="4791420"/>
            <a:ext cx="1015830" cy="1229690"/>
            <a:chOff x="10663231" y="2478141"/>
            <a:chExt cx="1640658" cy="198606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1AC16BB-E0BE-6E78-6741-3B7BBAEC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63231" y="2478141"/>
              <a:ext cx="1640658" cy="1986061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2A36F7C-662A-7575-C7F9-F560E5BEB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3231" y="2568192"/>
              <a:ext cx="1402489" cy="47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E28480-7476-1C89-5A17-01832505B4B8}"/>
              </a:ext>
            </a:extLst>
          </p:cNvPr>
          <p:cNvGrpSpPr/>
          <p:nvPr/>
        </p:nvGrpSpPr>
        <p:grpSpPr>
          <a:xfrm>
            <a:off x="1022028" y="4550028"/>
            <a:ext cx="1556940" cy="1556940"/>
            <a:chOff x="1115497" y="2476045"/>
            <a:chExt cx="2514600" cy="251460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6DCAB40-6745-61DE-9B76-CC8DBA59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5497" y="2476045"/>
              <a:ext cx="2514600" cy="251460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530C538-6391-8CDD-D99D-B84BF757F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5148" y="3836942"/>
              <a:ext cx="907256" cy="270585"/>
            </a:xfrm>
            <a:prstGeom prst="rect">
              <a:avLst/>
            </a:prstGeom>
          </p:spPr>
        </p:pic>
      </p:grp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C92FF3-1C53-888F-3FD3-69A33757EFDC}"/>
              </a:ext>
            </a:extLst>
          </p:cNvPr>
          <p:cNvCxnSpPr>
            <a:cxnSpLocks/>
          </p:cNvCxnSpPr>
          <p:nvPr/>
        </p:nvCxnSpPr>
        <p:spPr>
          <a:xfrm>
            <a:off x="2488662" y="3925967"/>
            <a:ext cx="1265889" cy="500570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CE6B7F6-E3B5-DC55-0E29-30DAF291FD77}"/>
              </a:ext>
            </a:extLst>
          </p:cNvPr>
          <p:cNvCxnSpPr>
            <a:cxnSpLocks/>
          </p:cNvCxnSpPr>
          <p:nvPr/>
        </p:nvCxnSpPr>
        <p:spPr>
          <a:xfrm flipV="1">
            <a:off x="2488662" y="4913129"/>
            <a:ext cx="1257915" cy="55889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8EE2EA5-42DB-F2E0-9CAE-C7393DB4B1AC}"/>
              </a:ext>
            </a:extLst>
          </p:cNvPr>
          <p:cNvCxnSpPr>
            <a:cxnSpLocks/>
          </p:cNvCxnSpPr>
          <p:nvPr/>
        </p:nvCxnSpPr>
        <p:spPr>
          <a:xfrm flipH="1">
            <a:off x="5842500" y="3925967"/>
            <a:ext cx="1265889" cy="500570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9EE4175-6499-55B7-7987-BBD76E3B8FD9}"/>
              </a:ext>
            </a:extLst>
          </p:cNvPr>
          <p:cNvCxnSpPr>
            <a:cxnSpLocks/>
          </p:cNvCxnSpPr>
          <p:nvPr/>
        </p:nvCxnSpPr>
        <p:spPr>
          <a:xfrm flipH="1" flipV="1">
            <a:off x="5842500" y="4913129"/>
            <a:ext cx="1257915" cy="55889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182234-2766-A364-B104-FD6EE1023735}"/>
              </a:ext>
            </a:extLst>
          </p:cNvPr>
          <p:cNvSpPr txBox="1"/>
          <p:nvPr/>
        </p:nvSpPr>
        <p:spPr>
          <a:xfrm>
            <a:off x="9940835" y="87597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shadow.github.io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4370A3-8882-7DE3-BA94-5DA396D228F9}"/>
              </a:ext>
            </a:extLst>
          </p:cNvPr>
          <p:cNvSpPr txBox="1"/>
          <p:nvPr/>
        </p:nvSpPr>
        <p:spPr>
          <a:xfrm>
            <a:off x="9434660" y="1458417"/>
            <a:ext cx="407149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/>
                </a:solidFill>
              </a:rPr>
              <a:t>2.3x</a:t>
            </a:r>
            <a:r>
              <a:rPr lang="en-US" b="1" dirty="0">
                <a:solidFill>
                  <a:schemeClr val="accent5"/>
                </a:solidFill>
              </a:rPr>
              <a:t> faster than Shadow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/>
                </a:solidFill>
              </a:rPr>
              <a:t>3.4x</a:t>
            </a:r>
            <a:r>
              <a:rPr lang="en-US" b="1" dirty="0">
                <a:solidFill>
                  <a:schemeClr val="accent5"/>
                </a:solidFill>
              </a:rPr>
              <a:t> faster than NS-3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accent5"/>
                </a:solidFill>
              </a:rPr>
              <a:t>43x</a:t>
            </a:r>
            <a:r>
              <a:rPr lang="en-US" b="1" dirty="0">
                <a:solidFill>
                  <a:schemeClr val="accent5"/>
                </a:solidFill>
              </a:rPr>
              <a:t> faster than </a:t>
            </a:r>
            <a:r>
              <a:rPr lang="en-US" b="1" dirty="0" err="1">
                <a:solidFill>
                  <a:schemeClr val="accent5"/>
                </a:solidFill>
              </a:rPr>
              <a:t>gRaIL</a:t>
            </a:r>
            <a:r>
              <a:rPr lang="en-US" b="1" dirty="0">
                <a:solidFill>
                  <a:schemeClr val="accent5"/>
                </a:solidFill>
              </a:rPr>
              <a:t> [ToN’19]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E284EA0-D5F3-9BAA-4298-5A2C88AA51B5}"/>
              </a:ext>
            </a:extLst>
          </p:cNvPr>
          <p:cNvCxnSpPr>
            <a:cxnSpLocks/>
          </p:cNvCxnSpPr>
          <p:nvPr/>
        </p:nvCxnSpPr>
        <p:spPr>
          <a:xfrm>
            <a:off x="10844292" y="4306842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0475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C8A00-FC19-6939-9D40-93A507E24BD9}"/>
              </a:ext>
            </a:extLst>
          </p:cNvPr>
          <p:cNvGrpSpPr/>
          <p:nvPr/>
        </p:nvGrpSpPr>
        <p:grpSpPr>
          <a:xfrm>
            <a:off x="4385542" y="4591611"/>
            <a:ext cx="1080675" cy="1080675"/>
            <a:chOff x="7652824" y="4875624"/>
            <a:chExt cx="1080675" cy="1080675"/>
          </a:xfrm>
        </p:grpSpPr>
        <p:pic>
          <p:nvPicPr>
            <p:cNvPr id="66" name="Picture 8" descr="Generic computer chip vector image">
              <a:extLst>
                <a:ext uri="{FF2B5EF4-FFF2-40B4-BE49-F238E27FC236}">
                  <a16:creationId xmlns:a16="http://schemas.microsoft.com/office/drawing/2014/main" id="{D7279C4C-2722-8E59-C656-62A5A9EBA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0A6CF7-A266-57A0-5C9D-52102DC4243B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4B3458-F5A9-7CF0-55E0-A48180CCE68E}"/>
              </a:ext>
            </a:extLst>
          </p:cNvPr>
          <p:cNvGrpSpPr/>
          <p:nvPr/>
        </p:nvGrpSpPr>
        <p:grpSpPr>
          <a:xfrm>
            <a:off x="3169234" y="4593354"/>
            <a:ext cx="1080675" cy="1080675"/>
            <a:chOff x="7652824" y="4875624"/>
            <a:chExt cx="1080675" cy="1080675"/>
          </a:xfrm>
        </p:grpSpPr>
        <p:pic>
          <p:nvPicPr>
            <p:cNvPr id="78" name="Picture 8" descr="Generic computer chip vector image">
              <a:extLst>
                <a:ext uri="{FF2B5EF4-FFF2-40B4-BE49-F238E27FC236}">
                  <a16:creationId xmlns:a16="http://schemas.microsoft.com/office/drawing/2014/main" id="{CAA12CBF-3295-DB57-A526-775AC75DA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8C33D6-9DD7-D386-A470-57647EE71E20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DE145-9B24-4ED8-0123-A50C5FDF18C2}"/>
              </a:ext>
            </a:extLst>
          </p:cNvPr>
          <p:cNvGrpSpPr/>
          <p:nvPr/>
        </p:nvGrpSpPr>
        <p:grpSpPr>
          <a:xfrm>
            <a:off x="1970619" y="4588350"/>
            <a:ext cx="1080675" cy="1080675"/>
            <a:chOff x="7652824" y="4875624"/>
            <a:chExt cx="1080675" cy="1080675"/>
          </a:xfrm>
        </p:grpSpPr>
        <p:pic>
          <p:nvPicPr>
            <p:cNvPr id="81" name="Picture 8" descr="Generic computer chip vector image">
              <a:extLst>
                <a:ext uri="{FF2B5EF4-FFF2-40B4-BE49-F238E27FC236}">
                  <a16:creationId xmlns:a16="http://schemas.microsoft.com/office/drawing/2014/main" id="{F34351A5-9473-7662-9DA7-C220CD08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FAB217-1379-36FF-D20C-113FED4EEDB4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8D9D8D-54C2-C026-3589-73B3B89425D6}"/>
              </a:ext>
            </a:extLst>
          </p:cNvPr>
          <p:cNvGrpSpPr/>
          <p:nvPr/>
        </p:nvGrpSpPr>
        <p:grpSpPr>
          <a:xfrm>
            <a:off x="776972" y="4604456"/>
            <a:ext cx="1080675" cy="1080675"/>
            <a:chOff x="7652824" y="4875624"/>
            <a:chExt cx="1080675" cy="1080675"/>
          </a:xfrm>
        </p:grpSpPr>
        <p:pic>
          <p:nvPicPr>
            <p:cNvPr id="84" name="Picture 8" descr="Generic computer chip vector image">
              <a:extLst>
                <a:ext uri="{FF2B5EF4-FFF2-40B4-BE49-F238E27FC236}">
                  <a16:creationId xmlns:a16="http://schemas.microsoft.com/office/drawing/2014/main" id="{879BEEB5-0895-C020-5B61-6E9443734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8F429A-6AB3-E5CA-FB07-2512DFA68A8E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4" y="1763184"/>
            <a:ext cx="12530051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0DDDF582-8FA3-56C8-2589-187A2BE8860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  <p:sp>
        <p:nvSpPr>
          <p:cNvPr id="89" name="Rounded Rectangular Callout 88">
            <a:extLst>
              <a:ext uri="{FF2B5EF4-FFF2-40B4-BE49-F238E27FC236}">
                <a16:creationId xmlns:a16="http://schemas.microsoft.com/office/drawing/2014/main" id="{12201F15-0CD8-EE3C-E5BC-D0DA82A87CFC}"/>
              </a:ext>
            </a:extLst>
          </p:cNvPr>
          <p:cNvSpPr/>
          <p:nvPr/>
        </p:nvSpPr>
        <p:spPr>
          <a:xfrm>
            <a:off x="6073381" y="4980460"/>
            <a:ext cx="2262792" cy="1080675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Logical processors (avoid CPU oversubscription)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3AEA69D4-F352-ADF1-BAC3-FE5DAA75E461}"/>
              </a:ext>
            </a:extLst>
          </p:cNvPr>
          <p:cNvSpPr/>
          <p:nvPr/>
        </p:nvSpPr>
        <p:spPr>
          <a:xfrm>
            <a:off x="6073381" y="3258517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hosts and processes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E17E82E-8918-3A06-2FAF-5E9F437DC4D9}"/>
              </a:ext>
            </a:extLst>
          </p:cNvPr>
          <p:cNvSpPr/>
          <p:nvPr/>
        </p:nvSpPr>
        <p:spPr>
          <a:xfrm rot="16200000">
            <a:off x="899623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BB8C7B01-A475-8F94-598F-FBC0084943FA}"/>
              </a:ext>
            </a:extLst>
          </p:cNvPr>
          <p:cNvSpPr/>
          <p:nvPr/>
        </p:nvSpPr>
        <p:spPr>
          <a:xfrm rot="16200000">
            <a:off x="1609592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D495839-7A8A-5BA2-F79C-2DC937213559}"/>
              </a:ext>
            </a:extLst>
          </p:cNvPr>
          <p:cNvSpPr/>
          <p:nvPr/>
        </p:nvSpPr>
        <p:spPr>
          <a:xfrm rot="16200000">
            <a:off x="22811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6CCE2DB3-EE93-B36A-47B5-CD1EAE946A3D}"/>
              </a:ext>
            </a:extLst>
          </p:cNvPr>
          <p:cNvSpPr/>
          <p:nvPr/>
        </p:nvSpPr>
        <p:spPr>
          <a:xfrm rot="16200000">
            <a:off x="2991040" y="4002720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8D7B2BA-241D-8906-0987-FB9BEFD40857}"/>
              </a:ext>
            </a:extLst>
          </p:cNvPr>
          <p:cNvSpPr/>
          <p:nvPr/>
        </p:nvSpPr>
        <p:spPr>
          <a:xfrm rot="16200000">
            <a:off x="37008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542FC56-D162-5018-94D2-4E0DA235D171}"/>
              </a:ext>
            </a:extLst>
          </p:cNvPr>
          <p:cNvSpPr/>
          <p:nvPr/>
        </p:nvSpPr>
        <p:spPr>
          <a:xfrm rot="16200000">
            <a:off x="436272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9660C03-F107-EFC7-FDA6-AD5A0B195B6D}"/>
              </a:ext>
            </a:extLst>
          </p:cNvPr>
          <p:cNvSpPr/>
          <p:nvPr/>
        </p:nvSpPr>
        <p:spPr>
          <a:xfrm rot="16200000">
            <a:off x="505996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EA2DEB1-5E48-B3D8-2B12-067955B1E9A0}"/>
              </a:ext>
            </a:extLst>
          </p:cNvPr>
          <p:cNvSpPr/>
          <p:nvPr/>
        </p:nvSpPr>
        <p:spPr>
          <a:xfrm>
            <a:off x="6084287" y="4121575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thread per host</a:t>
            </a:r>
          </a:p>
        </p:txBody>
      </p:sp>
    </p:spTree>
    <p:extLst>
      <p:ext uri="{BB962C8B-B14F-4D97-AF65-F5344CB8AC3E}">
        <p14:creationId xmlns:p14="http://schemas.microsoft.com/office/powerpoint/2010/main" val="3024634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77486-7895-C315-10A0-E7F9B2363B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47E639-6B30-D3A9-809C-9E30D17F4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33B65C-BD37-036C-CD43-120E74EF8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Worker Threads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6DA9D9-F270-F915-E3D6-1601BB128BDF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407548-4947-42D3-813C-30A42C8F9A80}"/>
              </a:ext>
            </a:extLst>
          </p:cNvPr>
          <p:cNvSpPr/>
          <p:nvPr/>
        </p:nvSpPr>
        <p:spPr>
          <a:xfrm>
            <a:off x="659475" y="2464465"/>
            <a:ext cx="4957244" cy="3381645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b="1" dirty="0"/>
              <a:t>Sim Controller Process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6CFB0A-9720-9EFD-97F2-398DF2914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228" y="3198876"/>
            <a:ext cx="483487" cy="7413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E56685-0141-C048-EA47-80B1B0752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070" y="3198876"/>
            <a:ext cx="483487" cy="7413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8E6E6E-969E-1999-B792-DB329A8AA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912" y="3198876"/>
            <a:ext cx="483487" cy="74134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83A8726-1CFC-A501-5FD9-1384677550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754" y="3198876"/>
            <a:ext cx="483487" cy="74134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4AB4C8-C245-9C8C-68B3-02F1B9B7D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596" y="3198876"/>
            <a:ext cx="483487" cy="7413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BB0D6A-49DF-2B33-9F2D-2E7BA06363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5438" y="3198876"/>
            <a:ext cx="483487" cy="7413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ECC45-98F5-B086-E3D4-44D50EEC0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1281" y="3198876"/>
            <a:ext cx="483487" cy="741346"/>
          </a:xfrm>
          <a:prstGeom prst="rect">
            <a:avLst/>
          </a:prstGeom>
        </p:spPr>
      </p:pic>
      <p:pic>
        <p:nvPicPr>
          <p:cNvPr id="18" name="Content Placeholder 17" descr="Gears">
            <a:extLst>
              <a:ext uri="{FF2B5EF4-FFF2-40B4-BE49-F238E27FC236}">
                <a16:creationId xmlns:a16="http://schemas.microsoft.com/office/drawing/2014/main" id="{DF4A6971-6766-2C9E-7D69-97DF776EE36C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95428" y="3282201"/>
            <a:ext cx="574695" cy="574695"/>
          </a:xfr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B52BAABE-9FE2-F852-1A20-41E6485782A0}"/>
              </a:ext>
            </a:extLst>
          </p:cNvPr>
          <p:cNvGrpSpPr/>
          <p:nvPr/>
        </p:nvGrpSpPr>
        <p:grpSpPr>
          <a:xfrm>
            <a:off x="772005" y="6051645"/>
            <a:ext cx="1080675" cy="1080675"/>
            <a:chOff x="7652824" y="4875624"/>
            <a:chExt cx="1080675" cy="1080675"/>
          </a:xfrm>
        </p:grpSpPr>
        <p:pic>
          <p:nvPicPr>
            <p:cNvPr id="19" name="Picture 8" descr="Generic computer chip vector image">
              <a:extLst>
                <a:ext uri="{FF2B5EF4-FFF2-40B4-BE49-F238E27FC236}">
                  <a16:creationId xmlns:a16="http://schemas.microsoft.com/office/drawing/2014/main" id="{C1C639C6-545F-D16B-3062-427C9B8665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2DF20A4-B89A-DE86-E331-15992F141F26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68643F-80D9-94A6-253C-0D3ED822CD95}"/>
              </a:ext>
            </a:extLst>
          </p:cNvPr>
          <p:cNvGrpSpPr/>
          <p:nvPr/>
        </p:nvGrpSpPr>
        <p:grpSpPr>
          <a:xfrm>
            <a:off x="1970620" y="6051645"/>
            <a:ext cx="1080675" cy="1080675"/>
            <a:chOff x="7652824" y="4875624"/>
            <a:chExt cx="1080675" cy="1080675"/>
          </a:xfrm>
        </p:grpSpPr>
        <p:pic>
          <p:nvPicPr>
            <p:cNvPr id="23" name="Picture 8" descr="Generic computer chip vector image">
              <a:extLst>
                <a:ext uri="{FF2B5EF4-FFF2-40B4-BE49-F238E27FC236}">
                  <a16:creationId xmlns:a16="http://schemas.microsoft.com/office/drawing/2014/main" id="{9CB1D184-ACA5-8E78-E6C3-D691B4762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1D88505-4713-46B6-9F86-0D66EE58AE6E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A4C393-FAFF-888E-332C-D50C779641EE}"/>
              </a:ext>
            </a:extLst>
          </p:cNvPr>
          <p:cNvGrpSpPr/>
          <p:nvPr/>
        </p:nvGrpSpPr>
        <p:grpSpPr>
          <a:xfrm>
            <a:off x="3169235" y="6051645"/>
            <a:ext cx="1080675" cy="1080675"/>
            <a:chOff x="7652824" y="4875624"/>
            <a:chExt cx="1080675" cy="1080675"/>
          </a:xfrm>
        </p:grpSpPr>
        <p:pic>
          <p:nvPicPr>
            <p:cNvPr id="26" name="Picture 8" descr="Generic computer chip vector image">
              <a:extLst>
                <a:ext uri="{FF2B5EF4-FFF2-40B4-BE49-F238E27FC236}">
                  <a16:creationId xmlns:a16="http://schemas.microsoft.com/office/drawing/2014/main" id="{FA6D612D-548B-DA30-6CD2-327A3E192A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8E389D-3886-73BB-2852-24BCC47CF360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2AD2E3E-3CA5-4BB8-1565-0A2349C5031B}"/>
              </a:ext>
            </a:extLst>
          </p:cNvPr>
          <p:cNvGrpSpPr/>
          <p:nvPr/>
        </p:nvGrpSpPr>
        <p:grpSpPr>
          <a:xfrm>
            <a:off x="4367849" y="6051645"/>
            <a:ext cx="1080675" cy="1080675"/>
            <a:chOff x="7652824" y="4875624"/>
            <a:chExt cx="1080675" cy="1080675"/>
          </a:xfrm>
        </p:grpSpPr>
        <p:pic>
          <p:nvPicPr>
            <p:cNvPr id="32" name="Picture 8" descr="Generic computer chip vector image">
              <a:extLst>
                <a:ext uri="{FF2B5EF4-FFF2-40B4-BE49-F238E27FC236}">
                  <a16:creationId xmlns:a16="http://schemas.microsoft.com/office/drawing/2014/main" id="{BA5695CA-55C4-B2B3-8DDB-BFFD513B68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2E641EC-773C-89E4-9040-E9F88052979D}"/>
                </a:ext>
              </a:extLst>
            </p:cNvPr>
            <p:cNvSpPr txBox="1"/>
            <p:nvPr/>
          </p:nvSpPr>
          <p:spPr>
            <a:xfrm>
              <a:off x="7863609" y="5226228"/>
              <a:ext cx="6719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CPU</a:t>
              </a:r>
            </a:p>
          </p:txBody>
        </p:sp>
      </p:grpSp>
      <p:pic>
        <p:nvPicPr>
          <p:cNvPr id="34" name="Content Placeholder 17" descr="Gears">
            <a:extLst>
              <a:ext uri="{FF2B5EF4-FFF2-40B4-BE49-F238E27FC236}">
                <a16:creationId xmlns:a16="http://schemas.microsoft.com/office/drawing/2014/main" id="{A41F0C9D-ECF7-750E-69FF-5B40615308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7997" y="3282201"/>
            <a:ext cx="574695" cy="574695"/>
          </a:xfrm>
          <a:prstGeom prst="rect">
            <a:avLst/>
          </a:prstGeom>
        </p:spPr>
      </p:pic>
      <p:pic>
        <p:nvPicPr>
          <p:cNvPr id="35" name="Content Placeholder 17" descr="Gears">
            <a:extLst>
              <a:ext uri="{FF2B5EF4-FFF2-40B4-BE49-F238E27FC236}">
                <a16:creationId xmlns:a16="http://schemas.microsoft.com/office/drawing/2014/main" id="{288F1C64-4D99-FD50-C08A-220C5171E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79373" y="3282201"/>
            <a:ext cx="574695" cy="574695"/>
          </a:xfrm>
          <a:prstGeom prst="rect">
            <a:avLst/>
          </a:prstGeom>
        </p:spPr>
      </p:pic>
      <p:pic>
        <p:nvPicPr>
          <p:cNvPr id="36" name="Content Placeholder 17" descr="Gears">
            <a:extLst>
              <a:ext uri="{FF2B5EF4-FFF2-40B4-BE49-F238E27FC236}">
                <a16:creationId xmlns:a16="http://schemas.microsoft.com/office/drawing/2014/main" id="{107D4618-DAFB-7C4D-2C36-6F13114A91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50749" y="3282201"/>
            <a:ext cx="574695" cy="574695"/>
          </a:xfrm>
          <a:prstGeom prst="rect">
            <a:avLst/>
          </a:prstGeom>
        </p:spPr>
      </p:pic>
      <p:pic>
        <p:nvPicPr>
          <p:cNvPr id="37" name="Content Placeholder 17" descr="Gears">
            <a:extLst>
              <a:ext uri="{FF2B5EF4-FFF2-40B4-BE49-F238E27FC236}">
                <a16:creationId xmlns:a16="http://schemas.microsoft.com/office/drawing/2014/main" id="{5B8F0C82-43E9-B7F6-E83A-DA5726A98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0123" y="3282200"/>
            <a:ext cx="574695" cy="574695"/>
          </a:xfrm>
          <a:prstGeom prst="rect">
            <a:avLst/>
          </a:prstGeom>
        </p:spPr>
      </p:pic>
      <p:pic>
        <p:nvPicPr>
          <p:cNvPr id="38" name="Content Placeholder 17" descr="Gears">
            <a:extLst>
              <a:ext uri="{FF2B5EF4-FFF2-40B4-BE49-F238E27FC236}">
                <a16:creationId xmlns:a16="http://schemas.microsoft.com/office/drawing/2014/main" id="{D3307B0D-730E-A4A3-32E3-F7B217456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37235" y="3289322"/>
            <a:ext cx="574695" cy="574695"/>
          </a:xfrm>
          <a:prstGeom prst="rect">
            <a:avLst/>
          </a:prstGeom>
        </p:spPr>
      </p:pic>
      <p:pic>
        <p:nvPicPr>
          <p:cNvPr id="39" name="Content Placeholder 17" descr="Gears">
            <a:extLst>
              <a:ext uri="{FF2B5EF4-FFF2-40B4-BE49-F238E27FC236}">
                <a16:creationId xmlns:a16="http://schemas.microsoft.com/office/drawing/2014/main" id="{74F3B4C4-9603-5FAC-A9C1-1FD0FA129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5676" y="3282200"/>
            <a:ext cx="574695" cy="574695"/>
          </a:xfrm>
          <a:prstGeom prst="rect">
            <a:avLst/>
          </a:prstGeom>
        </p:spPr>
      </p:pic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C8A00-FC19-6939-9D40-93A507E24BD9}"/>
              </a:ext>
            </a:extLst>
          </p:cNvPr>
          <p:cNvGrpSpPr/>
          <p:nvPr/>
        </p:nvGrpSpPr>
        <p:grpSpPr>
          <a:xfrm>
            <a:off x="4385542" y="4591611"/>
            <a:ext cx="1080675" cy="1080675"/>
            <a:chOff x="7652824" y="4875624"/>
            <a:chExt cx="1080675" cy="1080675"/>
          </a:xfrm>
        </p:grpSpPr>
        <p:pic>
          <p:nvPicPr>
            <p:cNvPr id="66" name="Picture 8" descr="Generic computer chip vector image">
              <a:extLst>
                <a:ext uri="{FF2B5EF4-FFF2-40B4-BE49-F238E27FC236}">
                  <a16:creationId xmlns:a16="http://schemas.microsoft.com/office/drawing/2014/main" id="{D7279C4C-2722-8E59-C656-62A5A9EBA5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60A6CF7-A266-57A0-5C9D-52102DC4243B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E74B3458-F5A9-7CF0-55E0-A48180CCE68E}"/>
              </a:ext>
            </a:extLst>
          </p:cNvPr>
          <p:cNvGrpSpPr/>
          <p:nvPr/>
        </p:nvGrpSpPr>
        <p:grpSpPr>
          <a:xfrm>
            <a:off x="3169234" y="4593354"/>
            <a:ext cx="1080675" cy="1080675"/>
            <a:chOff x="7652824" y="4875624"/>
            <a:chExt cx="1080675" cy="1080675"/>
          </a:xfrm>
        </p:grpSpPr>
        <p:pic>
          <p:nvPicPr>
            <p:cNvPr id="78" name="Picture 8" descr="Generic computer chip vector image">
              <a:extLst>
                <a:ext uri="{FF2B5EF4-FFF2-40B4-BE49-F238E27FC236}">
                  <a16:creationId xmlns:a16="http://schemas.microsoft.com/office/drawing/2014/main" id="{CAA12CBF-3295-DB57-A526-775AC75DA6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8C33D6-9DD7-D386-A470-57647EE71E20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38DE145-9B24-4ED8-0123-A50C5FDF18C2}"/>
              </a:ext>
            </a:extLst>
          </p:cNvPr>
          <p:cNvGrpSpPr/>
          <p:nvPr/>
        </p:nvGrpSpPr>
        <p:grpSpPr>
          <a:xfrm>
            <a:off x="1970619" y="4588350"/>
            <a:ext cx="1080675" cy="1080675"/>
            <a:chOff x="7652824" y="4875624"/>
            <a:chExt cx="1080675" cy="1080675"/>
          </a:xfrm>
        </p:grpSpPr>
        <p:pic>
          <p:nvPicPr>
            <p:cNvPr id="81" name="Picture 8" descr="Generic computer chip vector image">
              <a:extLst>
                <a:ext uri="{FF2B5EF4-FFF2-40B4-BE49-F238E27FC236}">
                  <a16:creationId xmlns:a16="http://schemas.microsoft.com/office/drawing/2014/main" id="{F34351A5-9473-7662-9DA7-C220CD08C9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DDFAB217-1379-36FF-D20C-113FED4EEDB4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118D9D8D-54C2-C026-3589-73B3B89425D6}"/>
              </a:ext>
            </a:extLst>
          </p:cNvPr>
          <p:cNvGrpSpPr/>
          <p:nvPr/>
        </p:nvGrpSpPr>
        <p:grpSpPr>
          <a:xfrm>
            <a:off x="776972" y="4604456"/>
            <a:ext cx="1080675" cy="1080675"/>
            <a:chOff x="7652824" y="4875624"/>
            <a:chExt cx="1080675" cy="1080675"/>
          </a:xfrm>
        </p:grpSpPr>
        <p:pic>
          <p:nvPicPr>
            <p:cNvPr id="84" name="Picture 8" descr="Generic computer chip vector image">
              <a:extLst>
                <a:ext uri="{FF2B5EF4-FFF2-40B4-BE49-F238E27FC236}">
                  <a16:creationId xmlns:a16="http://schemas.microsoft.com/office/drawing/2014/main" id="{879BEEB5-0895-C020-5B61-6E94437342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biLevel thresh="50000"/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saturation sat="3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52824" y="4875624"/>
              <a:ext cx="1080675" cy="1080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3B8F429A-6AB3-E5CA-FB07-2512DFA68A8E}"/>
                </a:ext>
              </a:extLst>
            </p:cNvPr>
            <p:cNvSpPr txBox="1"/>
            <p:nvPr/>
          </p:nvSpPr>
          <p:spPr>
            <a:xfrm>
              <a:off x="7951534" y="522622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LP</a:t>
              </a:r>
            </a:p>
          </p:txBody>
        </p:sp>
      </p:grpSp>
      <p:sp>
        <p:nvSpPr>
          <p:cNvPr id="87" name="Content Placeholder 4">
            <a:extLst>
              <a:ext uri="{FF2B5EF4-FFF2-40B4-BE49-F238E27FC236}">
                <a16:creationId xmlns:a16="http://schemas.microsoft.com/office/drawing/2014/main" id="{F228D790-DD21-C49C-1A8E-9DA801FE3B7F}"/>
              </a:ext>
            </a:extLst>
          </p:cNvPr>
          <p:cNvSpPr txBox="1">
            <a:spLocks/>
          </p:cNvSpPr>
          <p:nvPr/>
        </p:nvSpPr>
        <p:spPr>
          <a:xfrm>
            <a:off x="628075" y="1763184"/>
            <a:ext cx="7588826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Goal: efficiently parallelize simulation workload</a:t>
            </a:r>
          </a:p>
        </p:txBody>
      </p:sp>
      <p:sp>
        <p:nvSpPr>
          <p:cNvPr id="88" name="Rounded Rectangular Callout 87">
            <a:extLst>
              <a:ext uri="{FF2B5EF4-FFF2-40B4-BE49-F238E27FC236}">
                <a16:creationId xmlns:a16="http://schemas.microsoft.com/office/drawing/2014/main" id="{0DDDF582-8FA3-56C8-2589-187A2BE88604}"/>
              </a:ext>
            </a:extLst>
          </p:cNvPr>
          <p:cNvSpPr/>
          <p:nvPr/>
        </p:nvSpPr>
        <p:spPr>
          <a:xfrm>
            <a:off x="6106286" y="6402249"/>
            <a:ext cx="1678814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Physical processors</a:t>
            </a:r>
          </a:p>
        </p:txBody>
      </p:sp>
      <p:sp>
        <p:nvSpPr>
          <p:cNvPr id="89" name="Rounded Rectangular Callout 88">
            <a:extLst>
              <a:ext uri="{FF2B5EF4-FFF2-40B4-BE49-F238E27FC236}">
                <a16:creationId xmlns:a16="http://schemas.microsoft.com/office/drawing/2014/main" id="{12201F15-0CD8-EE3C-E5BC-D0DA82A87CFC}"/>
              </a:ext>
            </a:extLst>
          </p:cNvPr>
          <p:cNvSpPr/>
          <p:nvPr/>
        </p:nvSpPr>
        <p:spPr>
          <a:xfrm>
            <a:off x="6073381" y="4980460"/>
            <a:ext cx="2262792" cy="1080675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Logical processors (avoid CPU oversubscription)</a:t>
            </a:r>
          </a:p>
        </p:txBody>
      </p:sp>
      <p:sp>
        <p:nvSpPr>
          <p:cNvPr id="90" name="Rounded Rectangular Callout 89">
            <a:extLst>
              <a:ext uri="{FF2B5EF4-FFF2-40B4-BE49-F238E27FC236}">
                <a16:creationId xmlns:a16="http://schemas.microsoft.com/office/drawing/2014/main" id="{3AEA69D4-F352-ADF1-BAC3-FE5DAA75E461}"/>
              </a:ext>
            </a:extLst>
          </p:cNvPr>
          <p:cNvSpPr/>
          <p:nvPr/>
        </p:nvSpPr>
        <p:spPr>
          <a:xfrm>
            <a:off x="6073381" y="3258517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Virtual hosts and processes</a:t>
            </a:r>
          </a:p>
        </p:txBody>
      </p:sp>
      <p:sp>
        <p:nvSpPr>
          <p:cNvPr id="91" name="Freeform 90">
            <a:extLst>
              <a:ext uri="{FF2B5EF4-FFF2-40B4-BE49-F238E27FC236}">
                <a16:creationId xmlns:a16="http://schemas.microsoft.com/office/drawing/2014/main" id="{4E17E82E-8918-3A06-2FAF-5E9F437DC4D9}"/>
              </a:ext>
            </a:extLst>
          </p:cNvPr>
          <p:cNvSpPr/>
          <p:nvPr/>
        </p:nvSpPr>
        <p:spPr>
          <a:xfrm rot="16200000">
            <a:off x="899623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BB8C7B01-A475-8F94-598F-FBC0084943FA}"/>
              </a:ext>
            </a:extLst>
          </p:cNvPr>
          <p:cNvSpPr/>
          <p:nvPr/>
        </p:nvSpPr>
        <p:spPr>
          <a:xfrm rot="16200000">
            <a:off x="1609592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3" name="Freeform 92">
            <a:extLst>
              <a:ext uri="{FF2B5EF4-FFF2-40B4-BE49-F238E27FC236}">
                <a16:creationId xmlns:a16="http://schemas.microsoft.com/office/drawing/2014/main" id="{6D495839-7A8A-5BA2-F79C-2DC937213559}"/>
              </a:ext>
            </a:extLst>
          </p:cNvPr>
          <p:cNvSpPr/>
          <p:nvPr/>
        </p:nvSpPr>
        <p:spPr>
          <a:xfrm rot="16200000">
            <a:off x="22811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4" name="Freeform 93">
            <a:extLst>
              <a:ext uri="{FF2B5EF4-FFF2-40B4-BE49-F238E27FC236}">
                <a16:creationId xmlns:a16="http://schemas.microsoft.com/office/drawing/2014/main" id="{6CCE2DB3-EE93-B36A-47B5-CD1EAE946A3D}"/>
              </a:ext>
            </a:extLst>
          </p:cNvPr>
          <p:cNvSpPr/>
          <p:nvPr/>
        </p:nvSpPr>
        <p:spPr>
          <a:xfrm rot="16200000">
            <a:off x="2991040" y="4002720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5" name="Freeform 94">
            <a:extLst>
              <a:ext uri="{FF2B5EF4-FFF2-40B4-BE49-F238E27FC236}">
                <a16:creationId xmlns:a16="http://schemas.microsoft.com/office/drawing/2014/main" id="{B8D7B2BA-241D-8906-0987-FB9BEFD40857}"/>
              </a:ext>
            </a:extLst>
          </p:cNvPr>
          <p:cNvSpPr/>
          <p:nvPr/>
        </p:nvSpPr>
        <p:spPr>
          <a:xfrm rot="16200000">
            <a:off x="3700890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6" name="Freeform 95">
            <a:extLst>
              <a:ext uri="{FF2B5EF4-FFF2-40B4-BE49-F238E27FC236}">
                <a16:creationId xmlns:a16="http://schemas.microsoft.com/office/drawing/2014/main" id="{6542FC56-D162-5018-94D2-4E0DA235D171}"/>
              </a:ext>
            </a:extLst>
          </p:cNvPr>
          <p:cNvSpPr/>
          <p:nvPr/>
        </p:nvSpPr>
        <p:spPr>
          <a:xfrm rot="16200000">
            <a:off x="436272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D9660C03-F107-EFC7-FDA6-AD5A0B195B6D}"/>
              </a:ext>
            </a:extLst>
          </p:cNvPr>
          <p:cNvSpPr/>
          <p:nvPr/>
        </p:nvSpPr>
        <p:spPr>
          <a:xfrm rot="16200000">
            <a:off x="5059964" y="4002719"/>
            <a:ext cx="294385" cy="498018"/>
          </a:xfrm>
          <a:custGeom>
            <a:avLst/>
            <a:gdLst>
              <a:gd name="connsiteX0" fmla="*/ 5030 w 141546"/>
              <a:gd name="connsiteY0" fmla="*/ 10100 h 648428"/>
              <a:gd name="connsiteX1" fmla="*/ 141469 w 141546"/>
              <a:gd name="connsiteY1" fmla="*/ 10100 h 648428"/>
              <a:gd name="connsiteX2" fmla="*/ 26021 w 141546"/>
              <a:gd name="connsiteY2" fmla="*/ 115063 h 648428"/>
              <a:gd name="connsiteX3" fmla="*/ 120478 w 141546"/>
              <a:gd name="connsiteY3" fmla="*/ 125559 h 648428"/>
              <a:gd name="connsiteX4" fmla="*/ 15525 w 141546"/>
              <a:gd name="connsiteY4" fmla="*/ 220026 h 648428"/>
              <a:gd name="connsiteX5" fmla="*/ 109983 w 141546"/>
              <a:gd name="connsiteY5" fmla="*/ 241018 h 648428"/>
              <a:gd name="connsiteX6" fmla="*/ 26021 w 141546"/>
              <a:gd name="connsiteY6" fmla="*/ 345981 h 648428"/>
              <a:gd name="connsiteX7" fmla="*/ 109983 w 141546"/>
              <a:gd name="connsiteY7" fmla="*/ 356477 h 648428"/>
              <a:gd name="connsiteX8" fmla="*/ 36516 w 141546"/>
              <a:gd name="connsiteY8" fmla="*/ 461440 h 648428"/>
              <a:gd name="connsiteX9" fmla="*/ 109983 w 141546"/>
              <a:gd name="connsiteY9" fmla="*/ 524417 h 648428"/>
              <a:gd name="connsiteX10" fmla="*/ 5030 w 141546"/>
              <a:gd name="connsiteY10" fmla="*/ 639876 h 648428"/>
              <a:gd name="connsiteX11" fmla="*/ 15525 w 141546"/>
              <a:gd name="connsiteY11" fmla="*/ 639876 h 648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41546" h="648428">
                <a:moveTo>
                  <a:pt x="5030" y="10100"/>
                </a:moveTo>
                <a:cubicBezTo>
                  <a:pt x="71500" y="1353"/>
                  <a:pt x="137971" y="-7394"/>
                  <a:pt x="141469" y="10100"/>
                </a:cubicBezTo>
                <a:cubicBezTo>
                  <a:pt x="144968" y="27594"/>
                  <a:pt x="29519" y="95820"/>
                  <a:pt x="26021" y="115063"/>
                </a:cubicBezTo>
                <a:cubicBezTo>
                  <a:pt x="22523" y="134306"/>
                  <a:pt x="122227" y="108065"/>
                  <a:pt x="120478" y="125559"/>
                </a:cubicBezTo>
                <a:cubicBezTo>
                  <a:pt x="118729" y="143053"/>
                  <a:pt x="17274" y="200783"/>
                  <a:pt x="15525" y="220026"/>
                </a:cubicBezTo>
                <a:cubicBezTo>
                  <a:pt x="13776" y="239269"/>
                  <a:pt x="108234" y="220026"/>
                  <a:pt x="109983" y="241018"/>
                </a:cubicBezTo>
                <a:cubicBezTo>
                  <a:pt x="111732" y="262011"/>
                  <a:pt x="26021" y="326738"/>
                  <a:pt x="26021" y="345981"/>
                </a:cubicBezTo>
                <a:cubicBezTo>
                  <a:pt x="26021" y="365224"/>
                  <a:pt x="108234" y="337234"/>
                  <a:pt x="109983" y="356477"/>
                </a:cubicBezTo>
                <a:cubicBezTo>
                  <a:pt x="111732" y="375720"/>
                  <a:pt x="36516" y="433450"/>
                  <a:pt x="36516" y="461440"/>
                </a:cubicBezTo>
                <a:cubicBezTo>
                  <a:pt x="36516" y="489430"/>
                  <a:pt x="115231" y="494678"/>
                  <a:pt x="109983" y="524417"/>
                </a:cubicBezTo>
                <a:cubicBezTo>
                  <a:pt x="104735" y="554156"/>
                  <a:pt x="20773" y="620633"/>
                  <a:pt x="5030" y="639876"/>
                </a:cubicBezTo>
                <a:cubicBezTo>
                  <a:pt x="-10713" y="659119"/>
                  <a:pt x="15525" y="639876"/>
                  <a:pt x="15525" y="639876"/>
                </a:cubicBezTo>
              </a:path>
            </a:pathLst>
          </a:cu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00"/>
              </a:solidFill>
            </a:endParaRPr>
          </a:p>
        </p:txBody>
      </p:sp>
      <p:sp>
        <p:nvSpPr>
          <p:cNvPr id="98" name="Rounded Rectangular Callout 97">
            <a:extLst>
              <a:ext uri="{FF2B5EF4-FFF2-40B4-BE49-F238E27FC236}">
                <a16:creationId xmlns:a16="http://schemas.microsoft.com/office/drawing/2014/main" id="{CEA2DEB1-5E48-B3D8-2B12-067955B1E9A0}"/>
              </a:ext>
            </a:extLst>
          </p:cNvPr>
          <p:cNvSpPr/>
          <p:nvPr/>
        </p:nvSpPr>
        <p:spPr>
          <a:xfrm>
            <a:off x="6084287" y="4121575"/>
            <a:ext cx="1744623" cy="616678"/>
          </a:xfrm>
          <a:prstGeom prst="wedgeRoundRectCallout">
            <a:avLst>
              <a:gd name="adj1" fmla="val -63726"/>
              <a:gd name="adj2" fmla="val -248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One thread per host</a:t>
            </a:r>
          </a:p>
        </p:txBody>
      </p:sp>
      <p:sp>
        <p:nvSpPr>
          <p:cNvPr id="57" name="Content Placeholder 4">
            <a:extLst>
              <a:ext uri="{FF2B5EF4-FFF2-40B4-BE49-F238E27FC236}">
                <a16:creationId xmlns:a16="http://schemas.microsoft.com/office/drawing/2014/main" id="{EC2C9F7B-3953-B144-7C85-6D1B04C32152}"/>
              </a:ext>
            </a:extLst>
          </p:cNvPr>
          <p:cNvSpPr txBox="1">
            <a:spLocks/>
          </p:cNvSpPr>
          <p:nvPr/>
        </p:nvSpPr>
        <p:spPr>
          <a:xfrm>
            <a:off x="8591463" y="1770021"/>
            <a:ext cx="4941124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Thread scheduling:</a:t>
            </a:r>
          </a:p>
          <a:p>
            <a:pPr marL="919125" lvl="2" indent="-457200"/>
            <a:r>
              <a:rPr lang="en-US" dirty="0"/>
              <a:t>Work stealing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Each LP starts a thread</a:t>
            </a:r>
          </a:p>
          <a:p>
            <a:pPr marL="1150880" lvl="3" indent="-457200">
              <a:buFont typeface="+mj-lt"/>
              <a:buAutoNum type="arabicPeriod"/>
            </a:pPr>
            <a:r>
              <a:rPr lang="en-US" dirty="0"/>
              <a:t>Runs all assigned events in current round (1 </a:t>
            </a:r>
            <a:r>
              <a:rPr lang="en-US" dirty="0" err="1"/>
              <a:t>ms</a:t>
            </a:r>
            <a:r>
              <a:rPr lang="en-US" dirty="0"/>
              <a:t>)</a:t>
            </a:r>
          </a:p>
          <a:p>
            <a:pPr marL="1150880" lvl="3" indent="-457200">
              <a:buFont typeface="+mj-lt"/>
              <a:buAutoNum type="arabicPeriod"/>
            </a:pPr>
            <a:r>
              <a:rPr lang="en-US" dirty="0"/>
              <a:t>Set thread to </a:t>
            </a:r>
            <a:r>
              <a:rPr lang="en-US" i="1" dirty="0"/>
              <a:t>waiting</a:t>
            </a:r>
          </a:p>
          <a:p>
            <a:pPr marL="1150880" lvl="3" indent="-457200">
              <a:buFont typeface="+mj-lt"/>
              <a:buAutoNum type="arabicPeriod"/>
            </a:pPr>
            <a:r>
              <a:rPr lang="en-US" dirty="0"/>
              <a:t>Starts next </a:t>
            </a:r>
            <a:r>
              <a:rPr lang="en-US" i="1" dirty="0"/>
              <a:t>waiting</a:t>
            </a:r>
            <a:r>
              <a:rPr lang="en-US" dirty="0"/>
              <a:t> thread (if any)</a:t>
            </a:r>
          </a:p>
          <a:p>
            <a:pPr marL="919125" lvl="2" indent="-457200"/>
            <a:endParaRPr lang="en-US" dirty="0"/>
          </a:p>
          <a:p>
            <a:pPr marL="919125" lvl="2" indent="-457200"/>
            <a:r>
              <a:rPr lang="en-US" dirty="0"/>
              <a:t>When all threads </a:t>
            </a:r>
            <a:r>
              <a:rPr lang="en-US" i="1" dirty="0"/>
              <a:t>waiting</a:t>
            </a:r>
          </a:p>
          <a:p>
            <a:pPr marL="1150880" lvl="3" indent="-457200"/>
            <a:r>
              <a:rPr lang="en-US" dirty="0"/>
              <a:t>Advance round clock</a:t>
            </a:r>
          </a:p>
          <a:p>
            <a:pPr marL="1150880" lvl="3" indent="-457200"/>
            <a:r>
              <a:rPr lang="en-US" dirty="0"/>
              <a:t>Repeat</a:t>
            </a:r>
          </a:p>
          <a:p>
            <a:pPr marL="1150880" lvl="3" indent="-4572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6684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473B8C1-7E24-1596-3AE6-D25805885D8F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15A8A3-372C-9424-7E96-1983CCD6DBB5}"/>
              </a:ext>
            </a:extLst>
          </p:cNvPr>
          <p:cNvSpPr/>
          <p:nvPr/>
        </p:nvSpPr>
        <p:spPr>
          <a:xfrm>
            <a:off x="7731886" y="3726152"/>
            <a:ext cx="4957244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</p:spTree>
    <p:extLst>
      <p:ext uri="{BB962C8B-B14F-4D97-AF65-F5344CB8AC3E}">
        <p14:creationId xmlns:p14="http://schemas.microsoft.com/office/powerpoint/2010/main" val="19657160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87E721-CAE7-B2E4-E322-2E0E006B1413}"/>
              </a:ext>
            </a:extLst>
          </p:cNvPr>
          <p:cNvSpPr/>
          <p:nvPr/>
        </p:nvSpPr>
        <p:spPr>
          <a:xfrm>
            <a:off x="899548" y="3305773"/>
            <a:ext cx="5790619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15A8A3-372C-9424-7E96-1983CCD6DBB5}"/>
              </a:ext>
            </a:extLst>
          </p:cNvPr>
          <p:cNvSpPr/>
          <p:nvPr/>
        </p:nvSpPr>
        <p:spPr>
          <a:xfrm>
            <a:off x="7731886" y="3726152"/>
            <a:ext cx="4957244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18" name="Rounded Rectangular Callout 17">
            <a:extLst>
              <a:ext uri="{FF2B5EF4-FFF2-40B4-BE49-F238E27FC236}">
                <a16:creationId xmlns:a16="http://schemas.microsoft.com/office/drawing/2014/main" id="{8BEDE0BB-E29F-16FF-BDAB-827CDD8E659B}"/>
              </a:ext>
            </a:extLst>
          </p:cNvPr>
          <p:cNvSpPr/>
          <p:nvPr/>
        </p:nvSpPr>
        <p:spPr>
          <a:xfrm>
            <a:off x="8874217" y="2250635"/>
            <a:ext cx="3100070" cy="1036864"/>
          </a:xfrm>
          <a:prstGeom prst="wedgeRoundRectCallout">
            <a:avLst>
              <a:gd name="adj1" fmla="val -29144"/>
              <a:gd name="adj2" fmla="val 9044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LD_PRELOAD=</a:t>
            </a:r>
            <a:r>
              <a:rPr lang="en-US" dirty="0" err="1">
                <a:solidFill>
                  <a:schemeClr val="bg1"/>
                </a:solidFill>
              </a:rPr>
              <a:t>shim.so</a:t>
            </a:r>
            <a:endParaRPr lang="en-US" dirty="0">
              <a:solidFill>
                <a:schemeClr val="bg1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IPC=“</a:t>
            </a:r>
            <a:r>
              <a:rPr lang="en-US" dirty="0" err="1">
                <a:solidFill>
                  <a:schemeClr val="bg1"/>
                </a:solidFill>
              </a:rPr>
              <a:t>ipc.shm</a:t>
            </a:r>
            <a:r>
              <a:rPr lang="en-US" dirty="0">
                <a:solidFill>
                  <a:schemeClr val="bg1"/>
                </a:solidFill>
              </a:rPr>
              <a:t>”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/>
                </a:solidFill>
              </a:rPr>
              <a:t>vfork</a:t>
            </a:r>
            <a:r>
              <a:rPr lang="en-US" dirty="0">
                <a:solidFill>
                  <a:schemeClr val="bg1"/>
                </a:solidFill>
              </a:rPr>
              <a:t>() + </a:t>
            </a:r>
            <a:r>
              <a:rPr lang="en-US" dirty="0" err="1">
                <a:solidFill>
                  <a:schemeClr val="bg1"/>
                </a:solidFill>
              </a:rPr>
              <a:t>execvpe</a:t>
            </a:r>
            <a:r>
              <a:rPr lang="en-US" dirty="0">
                <a:solidFill>
                  <a:schemeClr val="bg1"/>
                </a:solidFill>
              </a:rPr>
              <a:t>()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E8E27D0-A871-E29A-21C3-750196FE9473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2237385F-ED2F-8A94-6E52-D7DC49815133}"/>
              </a:ext>
            </a:extLst>
          </p:cNvPr>
          <p:cNvCxnSpPr>
            <a:cxnSpLocks/>
            <a:stCxn id="12" idx="2"/>
            <a:endCxn id="15" idx="2"/>
          </p:cNvCxnSpPr>
          <p:nvPr/>
        </p:nvCxnSpPr>
        <p:spPr>
          <a:xfrm rot="5400000" flipH="1">
            <a:off x="7002844" y="1432889"/>
            <a:ext cx="13833" cy="6401495"/>
          </a:xfrm>
          <a:prstGeom prst="bentConnector3">
            <a:avLst>
              <a:gd name="adj1" fmla="val -4485542"/>
            </a:avLst>
          </a:prstGeom>
          <a:ln w="508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963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87E721-CAE7-B2E4-E322-2E0E006B1413}"/>
              </a:ext>
            </a:extLst>
          </p:cNvPr>
          <p:cNvSpPr/>
          <p:nvPr/>
        </p:nvSpPr>
        <p:spPr>
          <a:xfrm>
            <a:off x="899548" y="3305773"/>
            <a:ext cx="5790619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15A8A3-372C-9424-7E96-1983CCD6DBB5}"/>
              </a:ext>
            </a:extLst>
          </p:cNvPr>
          <p:cNvSpPr/>
          <p:nvPr/>
        </p:nvSpPr>
        <p:spPr>
          <a:xfrm>
            <a:off x="7731886" y="3726152"/>
            <a:ext cx="4957244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254E4FA3-85B1-F186-D405-E5FAB35AD1EB}"/>
              </a:ext>
            </a:extLst>
          </p:cNvPr>
          <p:cNvSpPr/>
          <p:nvPr/>
        </p:nvSpPr>
        <p:spPr>
          <a:xfrm>
            <a:off x="7022517" y="2436141"/>
            <a:ext cx="1354739" cy="967312"/>
          </a:xfrm>
          <a:prstGeom prst="wedgeRoundRectCallout">
            <a:avLst>
              <a:gd name="adj1" fmla="val -33628"/>
              <a:gd name="adj2" fmla="val 101967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Attach to “</a:t>
            </a:r>
            <a:r>
              <a:rPr lang="en-US" dirty="0" err="1">
                <a:solidFill>
                  <a:schemeClr val="bg1"/>
                </a:solidFill>
              </a:rPr>
              <a:t>ipc.shm</a:t>
            </a:r>
            <a:r>
              <a:rPr lang="en-US" dirty="0">
                <a:solidFill>
                  <a:schemeClr val="bg1"/>
                </a:solidFill>
              </a:rPr>
              <a:t>” for IPC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F284A-BE31-6645-0A45-79D095E22AD5}"/>
              </a:ext>
            </a:extLst>
          </p:cNvPr>
          <p:cNvSpPr txBox="1"/>
          <p:nvPr/>
        </p:nvSpPr>
        <p:spPr>
          <a:xfrm>
            <a:off x="6925257" y="40286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3F13B8-9908-13CA-AF0C-6EA8A7B641F6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</p:spTree>
    <p:extLst>
      <p:ext uri="{BB962C8B-B14F-4D97-AF65-F5344CB8AC3E}">
        <p14:creationId xmlns:p14="http://schemas.microsoft.com/office/powerpoint/2010/main" val="40439807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E787E721-CAE7-B2E4-E322-2E0E006B1413}"/>
              </a:ext>
            </a:extLst>
          </p:cNvPr>
          <p:cNvSpPr/>
          <p:nvPr/>
        </p:nvSpPr>
        <p:spPr>
          <a:xfrm>
            <a:off x="899548" y="3305773"/>
            <a:ext cx="5790619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Execution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215A8A3-372C-9424-7E96-1983CCD6DBB5}"/>
              </a:ext>
            </a:extLst>
          </p:cNvPr>
          <p:cNvSpPr/>
          <p:nvPr/>
        </p:nvSpPr>
        <p:spPr>
          <a:xfrm>
            <a:off x="7731886" y="3726152"/>
            <a:ext cx="4957244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254E4FA3-85B1-F186-D405-E5FAB35AD1EB}"/>
              </a:ext>
            </a:extLst>
          </p:cNvPr>
          <p:cNvSpPr/>
          <p:nvPr/>
        </p:nvSpPr>
        <p:spPr>
          <a:xfrm>
            <a:off x="5096923" y="1622920"/>
            <a:ext cx="4226054" cy="1200329"/>
          </a:xfrm>
          <a:prstGeom prst="wedgeRoundRectCallout">
            <a:avLst>
              <a:gd name="adj1" fmla="val -415"/>
              <a:gd name="adj2" fmla="val 1794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App is running and can communicate with controller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EF284A-BE31-6645-0A45-79D095E22AD5}"/>
              </a:ext>
            </a:extLst>
          </p:cNvPr>
          <p:cNvSpPr txBox="1"/>
          <p:nvPr/>
        </p:nvSpPr>
        <p:spPr>
          <a:xfrm>
            <a:off x="6925257" y="40286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E3F13B8-9908-13CA-AF0C-6EA8A7B641F6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</p:spTree>
    <p:extLst>
      <p:ext uri="{BB962C8B-B14F-4D97-AF65-F5344CB8AC3E}">
        <p14:creationId xmlns:p14="http://schemas.microsoft.com/office/powerpoint/2010/main" val="2971529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Interposition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E270E1A4-613C-856F-7551-1806DA462493}"/>
              </a:ext>
            </a:extLst>
          </p:cNvPr>
          <p:cNvSpPr/>
          <p:nvPr/>
        </p:nvSpPr>
        <p:spPr>
          <a:xfrm rot="5400000">
            <a:off x="4468474" y="1273825"/>
            <a:ext cx="644296" cy="3264059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24C53E2-5F06-FF0A-1179-2FEC5F29E950}"/>
              </a:ext>
            </a:extLst>
          </p:cNvPr>
          <p:cNvSpPr txBox="1"/>
          <p:nvPr/>
        </p:nvSpPr>
        <p:spPr>
          <a:xfrm>
            <a:off x="4021521" y="2231218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Linked libraries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A7C4CFF3-F4F1-2E12-BD21-8C847B137839}"/>
              </a:ext>
            </a:extLst>
          </p:cNvPr>
          <p:cNvSpPr/>
          <p:nvPr/>
        </p:nvSpPr>
        <p:spPr>
          <a:xfrm rot="5400000">
            <a:off x="11050368" y="2332391"/>
            <a:ext cx="644296" cy="2024790"/>
          </a:xfrm>
          <a:prstGeom prst="leftBrac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C63C0-D874-2D4D-7AEB-4B3083AA40BD}"/>
              </a:ext>
            </a:extLst>
          </p:cNvPr>
          <p:cNvSpPr txBox="1"/>
          <p:nvPr/>
        </p:nvSpPr>
        <p:spPr>
          <a:xfrm>
            <a:off x="10504329" y="2690719"/>
            <a:ext cx="17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Linked libraries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</p:spTree>
    <p:extLst>
      <p:ext uri="{BB962C8B-B14F-4D97-AF65-F5344CB8AC3E}">
        <p14:creationId xmlns:p14="http://schemas.microsoft.com/office/powerpoint/2010/main" val="876501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Interposition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502FACF-FFF6-F140-582A-00654BA330D0}"/>
              </a:ext>
            </a:extLst>
          </p:cNvPr>
          <p:cNvSpPr/>
          <p:nvPr/>
        </p:nvSpPr>
        <p:spPr>
          <a:xfrm>
            <a:off x="1676885" y="2556365"/>
            <a:ext cx="2003017" cy="1510646"/>
          </a:xfrm>
          <a:prstGeom prst="arc">
            <a:avLst>
              <a:gd name="adj1" fmla="val 10786513"/>
              <a:gd name="adj2" fmla="val 21456715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7487D30-720D-437F-5FD8-D3441092DA09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27C0246E-6336-22EE-B887-B41731D1B4C8}"/>
              </a:ext>
            </a:extLst>
          </p:cNvPr>
          <p:cNvSpPr/>
          <p:nvPr/>
        </p:nvSpPr>
        <p:spPr>
          <a:xfrm>
            <a:off x="2197360" y="1661024"/>
            <a:ext cx="2153013" cy="707178"/>
          </a:xfrm>
          <a:prstGeom prst="wedgeRoundRectCallout">
            <a:avLst>
              <a:gd name="adj1" fmla="val -40874"/>
              <a:gd name="adj2" fmla="val 900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Intercept </a:t>
            </a:r>
            <a:r>
              <a:rPr lang="en-US" dirty="0" err="1">
                <a:solidFill>
                  <a:schemeClr val="bg1"/>
                </a:solidFill>
              </a:rPr>
              <a:t>libcalls</a:t>
            </a:r>
            <a:r>
              <a:rPr lang="en-US" dirty="0">
                <a:solidFill>
                  <a:schemeClr val="bg1"/>
                </a:solidFill>
              </a:rPr>
              <a:t> (LD_PRELOAD)</a:t>
            </a:r>
          </a:p>
        </p:txBody>
      </p:sp>
    </p:spTree>
    <p:extLst>
      <p:ext uri="{BB962C8B-B14F-4D97-AF65-F5344CB8AC3E}">
        <p14:creationId xmlns:p14="http://schemas.microsoft.com/office/powerpoint/2010/main" val="678959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Interposition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902822" y="4626565"/>
            <a:ext cx="11786308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899548" y="5083765"/>
            <a:ext cx="11786308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C502FACF-FFF6-F140-582A-00654BA330D0}"/>
              </a:ext>
            </a:extLst>
          </p:cNvPr>
          <p:cNvSpPr/>
          <p:nvPr/>
        </p:nvSpPr>
        <p:spPr>
          <a:xfrm>
            <a:off x="1676885" y="2556365"/>
            <a:ext cx="2003017" cy="1510646"/>
          </a:xfrm>
          <a:prstGeom prst="arc">
            <a:avLst>
              <a:gd name="adj1" fmla="val 10786513"/>
              <a:gd name="adj2" fmla="val 21456715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7487D30-720D-437F-5FD8-D3441092DA09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366E14A-755A-85AE-8EC7-710E5476E0F6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23633FA4-46E2-4364-BF17-DF5F2829C8A1}"/>
              </a:ext>
            </a:extLst>
          </p:cNvPr>
          <p:cNvSpPr/>
          <p:nvPr/>
        </p:nvSpPr>
        <p:spPr>
          <a:xfrm rot="5400000" flipV="1">
            <a:off x="365534" y="3476204"/>
            <a:ext cx="1165860" cy="1562392"/>
          </a:xfrm>
          <a:prstGeom prst="arc">
            <a:avLst>
              <a:gd name="adj1" fmla="val 10786513"/>
              <a:gd name="adj2" fmla="val 21456715"/>
            </a:avLst>
          </a:prstGeom>
          <a:ln w="25400"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F5010919-4290-6C19-534C-AB41674908AB}"/>
              </a:ext>
            </a:extLst>
          </p:cNvPr>
          <p:cNvSpPr/>
          <p:nvPr/>
        </p:nvSpPr>
        <p:spPr>
          <a:xfrm>
            <a:off x="753677" y="5153627"/>
            <a:ext cx="2287998" cy="810152"/>
          </a:xfrm>
          <a:prstGeom prst="wedgeRoundRectCallout">
            <a:avLst>
              <a:gd name="adj1" fmla="val -44085"/>
              <a:gd name="adj2" fmla="val -129926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Intercept </a:t>
            </a:r>
            <a:r>
              <a:rPr lang="en-US" dirty="0" err="1">
                <a:solidFill>
                  <a:schemeClr val="bg1"/>
                </a:solidFill>
              </a:rPr>
              <a:t>syscalls</a:t>
            </a:r>
            <a:r>
              <a:rPr lang="en-US" dirty="0">
                <a:solidFill>
                  <a:schemeClr val="bg1"/>
                </a:solidFill>
              </a:rPr>
              <a:t> (seccomp)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B5232F84-7EF3-0C58-F132-F636872AB546}"/>
              </a:ext>
            </a:extLst>
          </p:cNvPr>
          <p:cNvSpPr/>
          <p:nvPr/>
        </p:nvSpPr>
        <p:spPr>
          <a:xfrm>
            <a:off x="2197360" y="1661024"/>
            <a:ext cx="2153013" cy="707178"/>
          </a:xfrm>
          <a:prstGeom prst="wedgeRoundRectCallout">
            <a:avLst>
              <a:gd name="adj1" fmla="val -40874"/>
              <a:gd name="adj2" fmla="val 900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Intercept </a:t>
            </a:r>
            <a:r>
              <a:rPr lang="en-US" dirty="0" err="1">
                <a:solidFill>
                  <a:schemeClr val="bg1"/>
                </a:solidFill>
              </a:rPr>
              <a:t>libcalls</a:t>
            </a:r>
            <a:r>
              <a:rPr lang="en-US" dirty="0">
                <a:solidFill>
                  <a:schemeClr val="bg1"/>
                </a:solidFill>
              </a:rPr>
              <a:t> (LD_PRELOAD)</a:t>
            </a:r>
          </a:p>
        </p:txBody>
      </p:sp>
    </p:spTree>
    <p:extLst>
      <p:ext uri="{BB962C8B-B14F-4D97-AF65-F5344CB8AC3E}">
        <p14:creationId xmlns:p14="http://schemas.microsoft.com/office/powerpoint/2010/main" val="489637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29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Interposition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7720310" y="4626565"/>
            <a:ext cx="496882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7708734" y="5083765"/>
            <a:ext cx="4977121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7487D30-720D-437F-5FD8-D3441092DA09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366E14A-755A-85AE-8EC7-710E5476E0F6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D3BCD6E-5134-47EB-53F9-6ECC7E3D0E73}"/>
              </a:ext>
            </a:extLst>
          </p:cNvPr>
          <p:cNvSpPr/>
          <p:nvPr/>
        </p:nvSpPr>
        <p:spPr>
          <a:xfrm>
            <a:off x="2197360" y="1661024"/>
            <a:ext cx="2153013" cy="707178"/>
          </a:xfrm>
          <a:prstGeom prst="wedgeRoundRectCallout">
            <a:avLst>
              <a:gd name="adj1" fmla="val -40874"/>
              <a:gd name="adj2" fmla="val 900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Intercept </a:t>
            </a:r>
            <a:r>
              <a:rPr lang="en-US" dirty="0" err="1">
                <a:solidFill>
                  <a:schemeClr val="bg1"/>
                </a:solidFill>
              </a:rPr>
              <a:t>libcalls</a:t>
            </a:r>
            <a:r>
              <a:rPr lang="en-US" dirty="0">
                <a:solidFill>
                  <a:schemeClr val="bg1"/>
                </a:solidFill>
              </a:rPr>
              <a:t> (LD_PRELOAD)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04585B6F-7FDB-F2C0-0E8C-4BC4C0CE46E9}"/>
              </a:ext>
            </a:extLst>
          </p:cNvPr>
          <p:cNvSpPr/>
          <p:nvPr/>
        </p:nvSpPr>
        <p:spPr>
          <a:xfrm>
            <a:off x="753677" y="5153627"/>
            <a:ext cx="2287998" cy="810152"/>
          </a:xfrm>
          <a:prstGeom prst="wedgeRoundRectCallout">
            <a:avLst>
              <a:gd name="adj1" fmla="val -44085"/>
              <a:gd name="adj2" fmla="val -129926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Intercept </a:t>
            </a:r>
            <a:r>
              <a:rPr lang="en-US" dirty="0" err="1">
                <a:solidFill>
                  <a:schemeClr val="bg1"/>
                </a:solidFill>
              </a:rPr>
              <a:t>syscalls</a:t>
            </a:r>
            <a:r>
              <a:rPr lang="en-US" dirty="0">
                <a:solidFill>
                  <a:schemeClr val="bg1"/>
                </a:solidFill>
              </a:rPr>
              <a:t> (seccomp)</a:t>
            </a:r>
          </a:p>
        </p:txBody>
      </p:sp>
    </p:spTree>
    <p:extLst>
      <p:ext uri="{BB962C8B-B14F-4D97-AF65-F5344CB8AC3E}">
        <p14:creationId xmlns:p14="http://schemas.microsoft.com/office/powerpoint/2010/main" val="242277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F1A5B-CDFF-6475-01B9-D478C270A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DB3AE-A221-07B2-48A6-0BAD114F535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motivation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2784904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Interposition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7720310" y="4626565"/>
            <a:ext cx="4968820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7708734" y="5083765"/>
            <a:ext cx="4977121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97487D30-720D-437F-5FD8-D3441092DA09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D366E14A-755A-85AE-8EC7-710E5476E0F6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DD3BCD6E-5134-47EB-53F9-6ECC7E3D0E73}"/>
              </a:ext>
            </a:extLst>
          </p:cNvPr>
          <p:cNvSpPr/>
          <p:nvPr/>
        </p:nvSpPr>
        <p:spPr>
          <a:xfrm>
            <a:off x="2197360" y="1661024"/>
            <a:ext cx="2153013" cy="707178"/>
          </a:xfrm>
          <a:prstGeom prst="wedgeRoundRectCallout">
            <a:avLst>
              <a:gd name="adj1" fmla="val -40874"/>
              <a:gd name="adj2" fmla="val 90083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1. Intercept </a:t>
            </a:r>
            <a:r>
              <a:rPr lang="en-US" dirty="0" err="1">
                <a:solidFill>
                  <a:schemeClr val="bg1"/>
                </a:solidFill>
              </a:rPr>
              <a:t>libcalls</a:t>
            </a:r>
            <a:r>
              <a:rPr lang="en-US" dirty="0">
                <a:solidFill>
                  <a:schemeClr val="bg1"/>
                </a:solidFill>
              </a:rPr>
              <a:t> (LD_PRELOAD)</a:t>
            </a:r>
          </a:p>
        </p:txBody>
      </p:sp>
      <p:sp>
        <p:nvSpPr>
          <p:cNvPr id="27" name="Rounded Rectangular Callout 26">
            <a:extLst>
              <a:ext uri="{FF2B5EF4-FFF2-40B4-BE49-F238E27FC236}">
                <a16:creationId xmlns:a16="http://schemas.microsoft.com/office/drawing/2014/main" id="{04585B6F-7FDB-F2C0-0E8C-4BC4C0CE46E9}"/>
              </a:ext>
            </a:extLst>
          </p:cNvPr>
          <p:cNvSpPr/>
          <p:nvPr/>
        </p:nvSpPr>
        <p:spPr>
          <a:xfrm>
            <a:off x="753677" y="5153627"/>
            <a:ext cx="2287998" cy="810152"/>
          </a:xfrm>
          <a:prstGeom prst="wedgeRoundRectCallout">
            <a:avLst>
              <a:gd name="adj1" fmla="val -44085"/>
              <a:gd name="adj2" fmla="val -129926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2. Intercept </a:t>
            </a:r>
            <a:r>
              <a:rPr lang="en-US" dirty="0" err="1">
                <a:solidFill>
                  <a:schemeClr val="bg1"/>
                </a:solidFill>
              </a:rPr>
              <a:t>syscalls</a:t>
            </a:r>
            <a:r>
              <a:rPr lang="en-US" dirty="0">
                <a:solidFill>
                  <a:schemeClr val="bg1"/>
                </a:solidFill>
              </a:rPr>
              <a:t> (seccomp)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D0CE26-6643-A145-EA79-0ADEB22814AB}"/>
              </a:ext>
            </a:extLst>
          </p:cNvPr>
          <p:cNvGrpSpPr/>
          <p:nvPr/>
        </p:nvGrpSpPr>
        <p:grpSpPr>
          <a:xfrm>
            <a:off x="3861530" y="2596717"/>
            <a:ext cx="9408820" cy="4087670"/>
            <a:chOff x="3861530" y="2596717"/>
            <a:chExt cx="9408820" cy="408767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DBD5319-4D8E-942F-D17D-9C47FBFD03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27105" y="2596717"/>
              <a:ext cx="9343245" cy="4087670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5F3A640-4758-D0B1-C68F-B2D05A4D09D9}"/>
                </a:ext>
              </a:extLst>
            </p:cNvPr>
            <p:cNvSpPr/>
            <p:nvPr/>
          </p:nvSpPr>
          <p:spPr>
            <a:xfrm>
              <a:off x="11190826" y="3120571"/>
              <a:ext cx="725403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E3F62FBA-8751-BFBD-38BF-642E46EE45A9}"/>
                </a:ext>
              </a:extLst>
            </p:cNvPr>
            <p:cNvSpPr/>
            <p:nvPr/>
          </p:nvSpPr>
          <p:spPr>
            <a:xfrm>
              <a:off x="8116849" y="3127128"/>
              <a:ext cx="772562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1BCB0EC-20FC-0160-0018-E3CE6CF51D5B}"/>
                </a:ext>
              </a:extLst>
            </p:cNvPr>
            <p:cNvSpPr/>
            <p:nvPr/>
          </p:nvSpPr>
          <p:spPr>
            <a:xfrm>
              <a:off x="5060386" y="3120570"/>
              <a:ext cx="772562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D43EF97F-405C-1C0D-15CC-825AB8B3ACEE}"/>
                </a:ext>
              </a:extLst>
            </p:cNvPr>
            <p:cNvSpPr/>
            <p:nvPr/>
          </p:nvSpPr>
          <p:spPr>
            <a:xfrm rot="3276042">
              <a:off x="7601456" y="4851913"/>
              <a:ext cx="498907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55E77F7-1961-EBBF-2999-AA4EF1746833}"/>
                </a:ext>
              </a:extLst>
            </p:cNvPr>
            <p:cNvSpPr/>
            <p:nvPr/>
          </p:nvSpPr>
          <p:spPr>
            <a:xfrm rot="3276042">
              <a:off x="10609054" y="4847073"/>
              <a:ext cx="498907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ED79E21F-CBD4-C2EA-DAE3-63696F78D8A2}"/>
                </a:ext>
              </a:extLst>
            </p:cNvPr>
            <p:cNvSpPr/>
            <p:nvPr/>
          </p:nvSpPr>
          <p:spPr>
            <a:xfrm rot="3276042">
              <a:off x="4540991" y="4847072"/>
              <a:ext cx="498907" cy="1857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9690050-7B20-75A3-322A-85D26C98576E}"/>
                </a:ext>
              </a:extLst>
            </p:cNvPr>
            <p:cNvSpPr/>
            <p:nvPr/>
          </p:nvSpPr>
          <p:spPr>
            <a:xfrm rot="21398725">
              <a:off x="5511123" y="3227497"/>
              <a:ext cx="498907" cy="9000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9E0D71F-A327-C075-67FB-0BD4AB1DCDE3}"/>
                </a:ext>
              </a:extLst>
            </p:cNvPr>
            <p:cNvSpPr/>
            <p:nvPr/>
          </p:nvSpPr>
          <p:spPr>
            <a:xfrm rot="21398725" flipV="1">
              <a:off x="11818699" y="3215804"/>
              <a:ext cx="315032" cy="10283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515371E-DC74-2DB9-65C6-7ED38E45A9BC}"/>
              </a:ext>
            </a:extLst>
          </p:cNvPr>
          <p:cNvCxnSpPr>
            <a:cxnSpLocks/>
          </p:cNvCxnSpPr>
          <p:nvPr/>
        </p:nvCxnSpPr>
        <p:spPr>
          <a:xfrm>
            <a:off x="9441024" y="2956029"/>
            <a:ext cx="30654" cy="1176194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5F48601-9529-AC25-6B98-ED7CC3D9C63F}"/>
              </a:ext>
            </a:extLst>
          </p:cNvPr>
          <p:cNvCxnSpPr>
            <a:cxnSpLocks/>
          </p:cNvCxnSpPr>
          <p:nvPr/>
        </p:nvCxnSpPr>
        <p:spPr>
          <a:xfrm>
            <a:off x="12438814" y="2384145"/>
            <a:ext cx="58773" cy="1289325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768E35-F1AB-3B7F-0E51-A6735A50D346}"/>
              </a:ext>
            </a:extLst>
          </p:cNvPr>
          <p:cNvCxnSpPr>
            <a:cxnSpLocks/>
          </p:cNvCxnSpPr>
          <p:nvPr/>
        </p:nvCxnSpPr>
        <p:spPr>
          <a:xfrm>
            <a:off x="6416706" y="2229083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45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Emulation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7712008" y="4626565"/>
            <a:ext cx="4977121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7708734" y="5083765"/>
            <a:ext cx="4977121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CF08ED9-0018-8282-B3EA-6418904F573C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922FDA73-8E48-7625-A97F-CA5D15F34E95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036FC6-9219-59A4-74DF-3D7AAD6F1D65}"/>
              </a:ext>
            </a:extLst>
          </p:cNvPr>
          <p:cNvSpPr txBox="1"/>
          <p:nvPr/>
        </p:nvSpPr>
        <p:spPr>
          <a:xfrm>
            <a:off x="6925257" y="40286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380E5D7E-E137-972D-C16D-05EB9CCE9C02}"/>
              </a:ext>
            </a:extLst>
          </p:cNvPr>
          <p:cNvSpPr txBox="1">
            <a:spLocks/>
          </p:cNvSpPr>
          <p:nvPr/>
        </p:nvSpPr>
        <p:spPr>
          <a:xfrm>
            <a:off x="439860" y="5003082"/>
            <a:ext cx="6505400" cy="198068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9125" lvl="2" indent="-457200">
              <a:buFont typeface="Arial" charset="0"/>
              <a:buChar char="•"/>
            </a:pPr>
            <a:r>
              <a:rPr lang="en-US" dirty="0"/>
              <a:t>File descriptors (files, sockets, pipes)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Event notification (poll, </a:t>
            </a:r>
            <a:r>
              <a:rPr lang="en-US" dirty="0" err="1"/>
              <a:t>epoll</a:t>
            </a:r>
            <a:r>
              <a:rPr lang="en-US" dirty="0"/>
              <a:t>, select)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Networking (buffers, protocols, </a:t>
            </a:r>
            <a:r>
              <a:rPr lang="en-US" dirty="0" err="1"/>
              <a:t>ifaces</a:t>
            </a:r>
            <a:r>
              <a:rPr lang="en-US" dirty="0"/>
              <a:t>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DNS and routing (latency, bandwidth)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5452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Emulation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7712008" y="4626565"/>
            <a:ext cx="4977121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7708734" y="5083765"/>
            <a:ext cx="4977121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Arc 34">
            <a:extLst>
              <a:ext uri="{FF2B5EF4-FFF2-40B4-BE49-F238E27FC236}">
                <a16:creationId xmlns:a16="http://schemas.microsoft.com/office/drawing/2014/main" id="{2CF08ED9-0018-8282-B3EA-6418904F573C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rc 35">
            <a:extLst>
              <a:ext uri="{FF2B5EF4-FFF2-40B4-BE49-F238E27FC236}">
                <a16:creationId xmlns:a16="http://schemas.microsoft.com/office/drawing/2014/main" id="{922FDA73-8E48-7625-A97F-CA5D15F34E95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036FC6-9219-59A4-74DF-3D7AAD6F1D65}"/>
              </a:ext>
            </a:extLst>
          </p:cNvPr>
          <p:cNvSpPr txBox="1"/>
          <p:nvPr/>
        </p:nvSpPr>
        <p:spPr>
          <a:xfrm>
            <a:off x="6925257" y="40286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AA271CEC-F333-A44C-1FD9-DA59C782923C}"/>
              </a:ext>
            </a:extLst>
          </p:cNvPr>
          <p:cNvSpPr/>
          <p:nvPr/>
        </p:nvSpPr>
        <p:spPr>
          <a:xfrm>
            <a:off x="2466307" y="1939353"/>
            <a:ext cx="3252529" cy="934189"/>
          </a:xfrm>
          <a:prstGeom prst="wedgeRoundRectCallout">
            <a:avLst>
              <a:gd name="adj1" fmla="val -36819"/>
              <a:gd name="adj2" fmla="val 95388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Emulate in Shim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faster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hotpath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syscalls</a:t>
            </a:r>
            <a:r>
              <a:rPr lang="en-US" dirty="0">
                <a:solidFill>
                  <a:schemeClr val="bg1"/>
                </a:solidFill>
              </a:rPr>
              <a:t> (time)</a:t>
            </a:r>
          </a:p>
        </p:txBody>
      </p:sp>
      <p:sp>
        <p:nvSpPr>
          <p:cNvPr id="41" name="Content Placeholder 7">
            <a:extLst>
              <a:ext uri="{FF2B5EF4-FFF2-40B4-BE49-F238E27FC236}">
                <a16:creationId xmlns:a16="http://schemas.microsoft.com/office/drawing/2014/main" id="{380E5D7E-E137-972D-C16D-05EB9CCE9C02}"/>
              </a:ext>
            </a:extLst>
          </p:cNvPr>
          <p:cNvSpPr txBox="1">
            <a:spLocks/>
          </p:cNvSpPr>
          <p:nvPr/>
        </p:nvSpPr>
        <p:spPr>
          <a:xfrm>
            <a:off x="439860" y="5003082"/>
            <a:ext cx="6505400" cy="198068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9125" lvl="2" indent="-457200">
              <a:buFont typeface="Arial" charset="0"/>
              <a:buChar char="•"/>
            </a:pPr>
            <a:r>
              <a:rPr lang="en-US" dirty="0"/>
              <a:t>File descriptors (files, sockets, pipes)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Event notification (poll, </a:t>
            </a:r>
            <a:r>
              <a:rPr lang="en-US" dirty="0" err="1"/>
              <a:t>epoll</a:t>
            </a:r>
            <a:r>
              <a:rPr lang="en-US" dirty="0"/>
              <a:t>, select)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Networking (buffers, protocols, </a:t>
            </a:r>
            <a:r>
              <a:rPr lang="en-US" dirty="0" err="1"/>
              <a:t>ifaces</a:t>
            </a:r>
            <a:r>
              <a:rPr lang="en-US" dirty="0"/>
              <a:t>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DNS and routing (latency, bandwidth)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866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Syscall</a:t>
            </a:r>
            <a:r>
              <a:rPr lang="en-US" dirty="0"/>
              <a:t> Emulation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>
                <a:solidFill>
                  <a:schemeClr val="bg1"/>
                </a:solidFill>
              </a:rPr>
              <a:t>syscall</a:t>
            </a:r>
            <a:r>
              <a:rPr lang="en-US" b="1" dirty="0">
                <a:solidFill>
                  <a:schemeClr val="bg1"/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BE877E9-FA13-FFF5-187E-E1F11E1AE3F8}"/>
              </a:ext>
            </a:extLst>
          </p:cNvPr>
          <p:cNvSpPr/>
          <p:nvPr/>
        </p:nvSpPr>
        <p:spPr>
          <a:xfrm>
            <a:off x="7712008" y="4626565"/>
            <a:ext cx="4977121" cy="4572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 </a:t>
            </a:r>
            <a:r>
              <a:rPr lang="en-US" sz="2800" dirty="0" err="1"/>
              <a:t>Syscall</a:t>
            </a:r>
            <a:r>
              <a:rPr lang="en-US" sz="2800" dirty="0"/>
              <a:t> API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AE031E2-79D4-EEC1-2A18-52FBD62449FE}"/>
              </a:ext>
            </a:extLst>
          </p:cNvPr>
          <p:cNvSpPr/>
          <p:nvPr/>
        </p:nvSpPr>
        <p:spPr>
          <a:xfrm>
            <a:off x="2347795" y="3298891"/>
            <a:ext cx="621363" cy="1052109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BAE5CA3A-8CC4-C5E2-48FE-8B9FFEFE734D}"/>
              </a:ext>
            </a:extLst>
          </p:cNvPr>
          <p:cNvSpPr/>
          <p:nvPr/>
        </p:nvSpPr>
        <p:spPr>
          <a:xfrm>
            <a:off x="902822" y="4221601"/>
            <a:ext cx="5812381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1413944E-F0B7-1058-1233-2FC0B5EB27AC}"/>
              </a:ext>
            </a:extLst>
          </p:cNvPr>
          <p:cNvSpPr/>
          <p:nvPr/>
        </p:nvSpPr>
        <p:spPr>
          <a:xfrm>
            <a:off x="893384" y="3287081"/>
            <a:ext cx="1458415" cy="93185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Application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Code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510141CC-D10A-35EF-46E9-753A2AA22073}"/>
              </a:ext>
            </a:extLst>
          </p:cNvPr>
          <p:cNvSpPr/>
          <p:nvPr/>
        </p:nvSpPr>
        <p:spPr>
          <a:xfrm>
            <a:off x="2961312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1</a:t>
            </a:r>
            <a:br>
              <a:rPr lang="en-US" dirty="0"/>
            </a:br>
            <a:r>
              <a:rPr lang="en-US" dirty="0"/>
              <a:t>(e.g. </a:t>
            </a:r>
            <a:r>
              <a:rPr lang="en-US" dirty="0" err="1"/>
              <a:t>libc</a:t>
            </a:r>
            <a:r>
              <a:rPr lang="en-US" dirty="0"/>
              <a:t>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9ED70D3-5340-7F2F-5316-D01C94BAA494}"/>
              </a:ext>
            </a:extLst>
          </p:cNvPr>
          <p:cNvSpPr txBox="1"/>
          <p:nvPr/>
        </p:nvSpPr>
        <p:spPr>
          <a:xfrm>
            <a:off x="2314154" y="357385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Lib 0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3CD147E3-BAA6-C0BD-0DD0-C77E546EBD13}"/>
              </a:ext>
            </a:extLst>
          </p:cNvPr>
          <p:cNvSpPr/>
          <p:nvPr/>
        </p:nvSpPr>
        <p:spPr>
          <a:xfrm>
            <a:off x="7708734" y="5083765"/>
            <a:ext cx="4977121" cy="90966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Linux Kernel, Devices, Network</a:t>
            </a:r>
          </a:p>
        </p:txBody>
      </p:sp>
      <p:sp>
        <p:nvSpPr>
          <p:cNvPr id="38" name="Rounded Rectangular Callout 37">
            <a:extLst>
              <a:ext uri="{FF2B5EF4-FFF2-40B4-BE49-F238E27FC236}">
                <a16:creationId xmlns:a16="http://schemas.microsoft.com/office/drawing/2014/main" id="{F5010919-4290-6C19-534C-AB41674908AB}"/>
              </a:ext>
            </a:extLst>
          </p:cNvPr>
          <p:cNvSpPr/>
          <p:nvPr/>
        </p:nvSpPr>
        <p:spPr>
          <a:xfrm>
            <a:off x="2466307" y="1939353"/>
            <a:ext cx="3252529" cy="934189"/>
          </a:xfrm>
          <a:prstGeom prst="wedgeRoundRectCallout">
            <a:avLst>
              <a:gd name="adj1" fmla="val -36819"/>
              <a:gd name="adj2" fmla="val 95388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Emulate in Shim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faster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for </a:t>
            </a:r>
            <a:r>
              <a:rPr lang="en-US" dirty="0" err="1">
                <a:solidFill>
                  <a:schemeClr val="bg1"/>
                </a:solidFill>
              </a:rPr>
              <a:t>hotpath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syscalls</a:t>
            </a:r>
            <a:r>
              <a:rPr lang="en-US" dirty="0">
                <a:solidFill>
                  <a:schemeClr val="bg1"/>
                </a:solidFill>
              </a:rPr>
              <a:t> (time)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F9F106F-2B9C-B80F-C4E5-C872AD8887B9}"/>
              </a:ext>
            </a:extLst>
          </p:cNvPr>
          <p:cNvSpPr/>
          <p:nvPr/>
        </p:nvSpPr>
        <p:spPr>
          <a:xfrm>
            <a:off x="4415780" y="3287081"/>
            <a:ext cx="829651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F1C829AB-8ABA-A189-BD3D-24B94703FBF3}"/>
              </a:ext>
            </a:extLst>
          </p:cNvPr>
          <p:cNvSpPr/>
          <p:nvPr/>
        </p:nvSpPr>
        <p:spPr>
          <a:xfrm>
            <a:off x="5245213" y="3287081"/>
            <a:ext cx="1458415" cy="9318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N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D1D5C5F3-C573-9CD0-5C8A-C89D11112298}"/>
              </a:ext>
            </a:extLst>
          </p:cNvPr>
          <p:cNvSpPr/>
          <p:nvPr/>
        </p:nvSpPr>
        <p:spPr>
          <a:xfrm>
            <a:off x="10172040" y="3726152"/>
            <a:ext cx="2505180" cy="914400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Libraries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CB4D81B-819A-0EB5-9BC5-F2AD6E685EDE}"/>
              </a:ext>
            </a:extLst>
          </p:cNvPr>
          <p:cNvSpPr/>
          <p:nvPr/>
        </p:nvSpPr>
        <p:spPr>
          <a:xfrm>
            <a:off x="7708735" y="3726152"/>
            <a:ext cx="2476985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Controller Code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046CD0-A57A-3257-D579-0F95EB9AB3A1}"/>
              </a:ext>
            </a:extLst>
          </p:cNvPr>
          <p:cNvCxnSpPr/>
          <p:nvPr/>
        </p:nvCxnSpPr>
        <p:spPr>
          <a:xfrm>
            <a:off x="6715203" y="4424160"/>
            <a:ext cx="993532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E421F710-E711-0E98-56DE-28E86EEBC0F0}"/>
              </a:ext>
            </a:extLst>
          </p:cNvPr>
          <p:cNvSpPr/>
          <p:nvPr/>
        </p:nvSpPr>
        <p:spPr>
          <a:xfrm>
            <a:off x="7850909" y="2293625"/>
            <a:ext cx="2955473" cy="934189"/>
          </a:xfrm>
          <a:prstGeom prst="wedgeRoundRectCallout">
            <a:avLst>
              <a:gd name="adj1" fmla="val -21646"/>
              <a:gd name="adj2" fmla="val 8140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Emulate in Controller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slower (IPC overhead)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bg1"/>
                </a:solidFill>
              </a:rPr>
              <a:t>IPC: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args</a:t>
            </a:r>
            <a:r>
              <a:rPr lang="en-US" dirty="0">
                <a:solidFill>
                  <a:schemeClr val="bg1"/>
                </a:solidFill>
              </a:rPr>
              <a:t>/data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F519E1-46BE-A8EB-F481-97766A4941BF}"/>
              </a:ext>
            </a:extLst>
          </p:cNvPr>
          <p:cNvSpPr txBox="1"/>
          <p:nvPr/>
        </p:nvSpPr>
        <p:spPr>
          <a:xfrm>
            <a:off x="6925257" y="402863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  <p:sp>
        <p:nvSpPr>
          <p:cNvPr id="24" name="Arc 23">
            <a:extLst>
              <a:ext uri="{FF2B5EF4-FFF2-40B4-BE49-F238E27FC236}">
                <a16:creationId xmlns:a16="http://schemas.microsoft.com/office/drawing/2014/main" id="{232F1713-0F30-C766-84E6-5EC131EBB7F3}"/>
              </a:ext>
            </a:extLst>
          </p:cNvPr>
          <p:cNvSpPr/>
          <p:nvPr/>
        </p:nvSpPr>
        <p:spPr>
          <a:xfrm>
            <a:off x="1718426" y="2879447"/>
            <a:ext cx="957868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04E3DC66-E031-3FBD-0F88-F03189EDA679}"/>
              </a:ext>
            </a:extLst>
          </p:cNvPr>
          <p:cNvSpPr/>
          <p:nvPr/>
        </p:nvSpPr>
        <p:spPr>
          <a:xfrm rot="5400000" flipV="1">
            <a:off x="497926" y="3620122"/>
            <a:ext cx="716061" cy="832192"/>
          </a:xfrm>
          <a:prstGeom prst="arc">
            <a:avLst>
              <a:gd name="adj1" fmla="val 10786513"/>
              <a:gd name="adj2" fmla="val 21352129"/>
            </a:avLst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Content Placeholder 7">
            <a:extLst>
              <a:ext uri="{FF2B5EF4-FFF2-40B4-BE49-F238E27FC236}">
                <a16:creationId xmlns:a16="http://schemas.microsoft.com/office/drawing/2014/main" id="{C4AECF97-FFCE-A2E5-4658-9B3734D8FB26}"/>
              </a:ext>
            </a:extLst>
          </p:cNvPr>
          <p:cNvSpPr txBox="1">
            <a:spLocks/>
          </p:cNvSpPr>
          <p:nvPr/>
        </p:nvSpPr>
        <p:spPr>
          <a:xfrm>
            <a:off x="439860" y="5003082"/>
            <a:ext cx="6505400" cy="1980686"/>
          </a:xfrm>
          <a:prstGeom prst="rect">
            <a:avLst/>
          </a:prstGeom>
        </p:spPr>
        <p:txBody>
          <a:bodyPr/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9125" lvl="2" indent="-457200">
              <a:buFont typeface="Arial" charset="0"/>
              <a:buChar char="•"/>
            </a:pPr>
            <a:r>
              <a:rPr lang="en-US" dirty="0"/>
              <a:t>File descriptors (files, sockets, pipes)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Event notification (poll, </a:t>
            </a:r>
            <a:r>
              <a:rPr lang="en-US" dirty="0" err="1"/>
              <a:t>epoll</a:t>
            </a:r>
            <a:r>
              <a:rPr lang="en-US" dirty="0"/>
              <a:t>, select)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Networking (buffers, protocols, </a:t>
            </a:r>
            <a:r>
              <a:rPr lang="en-US" dirty="0" err="1"/>
              <a:t>ifaces</a:t>
            </a:r>
            <a:r>
              <a:rPr lang="en-US" dirty="0"/>
              <a:t>)</a:t>
            </a:r>
          </a:p>
          <a:p>
            <a:pPr marL="919125" lvl="2" indent="-457200">
              <a:buFont typeface="Arial" charset="0"/>
              <a:buChar char="•"/>
            </a:pPr>
            <a:r>
              <a:rPr lang="en-US" dirty="0"/>
              <a:t>DNS and routing (latency, bandwidth)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4760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0F0DC05-B14A-EB96-FF93-5C612B7267DE}"/>
              </a:ext>
            </a:extLst>
          </p:cNvPr>
          <p:cNvCxnSpPr>
            <a:cxnSpLocks/>
            <a:stCxn id="32" idx="2"/>
            <a:endCxn id="28" idx="0"/>
          </p:cNvCxnSpPr>
          <p:nvPr/>
        </p:nvCxnSpPr>
        <p:spPr>
          <a:xfrm flipH="1">
            <a:off x="2921624" y="3197056"/>
            <a:ext cx="19608" cy="2844689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63AFA90-EBA2-D086-0C1C-B740E2416246}"/>
              </a:ext>
            </a:extLst>
          </p:cNvPr>
          <p:cNvSpPr txBox="1"/>
          <p:nvPr/>
        </p:nvSpPr>
        <p:spPr>
          <a:xfrm>
            <a:off x="2178726" y="4415756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IPC</a:t>
            </a:r>
          </a:p>
        </p:txBody>
      </p:sp>
    </p:spTree>
    <p:extLst>
      <p:ext uri="{BB962C8B-B14F-4D97-AF65-F5344CB8AC3E}">
        <p14:creationId xmlns:p14="http://schemas.microsoft.com/office/powerpoint/2010/main" val="4680729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35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053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CF8CD0F-2A50-6708-1701-185AC3D6AD6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66588"/>
          <a:stretch/>
        </p:blipFill>
        <p:spPr>
          <a:xfrm>
            <a:off x="9897273" y="1965074"/>
            <a:ext cx="2993569" cy="4479727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3CC35A55-7AF3-B3F6-3990-A285D9E100A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502406" y="2461308"/>
            <a:ext cx="5966691" cy="5257800"/>
          </a:xfrm>
        </p:spPr>
        <p:txBody>
          <a:bodyPr/>
          <a:lstStyle/>
          <a:p>
            <a:r>
              <a:rPr lang="en-US" dirty="0"/>
              <a:t>Shared memory +</a:t>
            </a:r>
            <a:br>
              <a:rPr lang="en-US" dirty="0"/>
            </a:br>
            <a:r>
              <a:rPr lang="en-US" dirty="0"/>
              <a:t>semaphores is the fastest</a:t>
            </a:r>
            <a:br>
              <a:rPr lang="en-US" dirty="0"/>
            </a:br>
            <a:r>
              <a:rPr lang="en-US" dirty="0"/>
              <a:t>IPC method for two</a:t>
            </a:r>
            <a:br>
              <a:rPr lang="en-US" dirty="0"/>
            </a:br>
            <a:r>
              <a:rPr lang="en-US" dirty="0"/>
              <a:t>processes running on</a:t>
            </a:r>
          </a:p>
          <a:p>
            <a:r>
              <a:rPr lang="en-US" dirty="0"/>
              <a:t>the same core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68027C3-7070-2388-6F1B-CEA72D4EF36B}"/>
              </a:ext>
            </a:extLst>
          </p:cNvPr>
          <p:cNvCxnSpPr>
            <a:cxnSpLocks/>
          </p:cNvCxnSpPr>
          <p:nvPr/>
        </p:nvCxnSpPr>
        <p:spPr>
          <a:xfrm>
            <a:off x="11829143" y="1553029"/>
            <a:ext cx="290286" cy="1441468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458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1CA4B0E-3201-0D13-81B1-B9917BC101B2}"/>
              </a:ext>
            </a:extLst>
          </p:cNvPr>
          <p:cNvSpPr/>
          <p:nvPr/>
        </p:nvSpPr>
        <p:spPr>
          <a:xfrm>
            <a:off x="5282535" y="2351962"/>
            <a:ext cx="3252529" cy="671081"/>
          </a:xfrm>
          <a:prstGeom prst="wedgeRoundRectCallout">
            <a:avLst>
              <a:gd name="adj1" fmla="val -31911"/>
              <a:gd name="adj2" fmla="val 7903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1. Fixed-size control block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05090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1CA4B0E-3201-0D13-81B1-B9917BC101B2}"/>
              </a:ext>
            </a:extLst>
          </p:cNvPr>
          <p:cNvSpPr/>
          <p:nvPr/>
        </p:nvSpPr>
        <p:spPr>
          <a:xfrm>
            <a:off x="5282535" y="2351962"/>
            <a:ext cx="3252529" cy="671081"/>
          </a:xfrm>
          <a:prstGeom prst="wedgeRoundRectCallout">
            <a:avLst>
              <a:gd name="adj1" fmla="val -31911"/>
              <a:gd name="adj2" fmla="val 7903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1. Fixed-size control block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274D68-E412-0961-3117-338685F9FF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A969AE-D813-20DE-B4DB-92DA787968BC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7061E5-B79F-A7EF-74E2-5529503D7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142AD8-2A6A-3D1B-F781-49FDEAA21FFC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4B182516-CF53-4762-7E53-457DE3AB11A2}"/>
              </a:ext>
            </a:extLst>
          </p:cNvPr>
          <p:cNvSpPr/>
          <p:nvPr/>
        </p:nvSpPr>
        <p:spPr>
          <a:xfrm>
            <a:off x="5762587" y="6506429"/>
            <a:ext cx="3410442" cy="914400"/>
          </a:xfrm>
          <a:prstGeom prst="wedgeRoundRectCallout">
            <a:avLst>
              <a:gd name="adj1" fmla="val -17185"/>
              <a:gd name="adj2" fmla="val -93996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2. remap app memory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directly read/write data buffers</a:t>
            </a:r>
          </a:p>
        </p:txBody>
      </p:sp>
    </p:spTree>
    <p:extLst>
      <p:ext uri="{BB962C8B-B14F-4D97-AF65-F5344CB8AC3E}">
        <p14:creationId xmlns:p14="http://schemas.microsoft.com/office/powerpoint/2010/main" val="20600751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39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Inter-Process</a:t>
            </a:r>
            <a:br>
              <a:rPr lang="en-US" dirty="0"/>
            </a:br>
            <a:r>
              <a:rPr lang="en-US" dirty="0"/>
              <a:t>Communication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71CA4B0E-3201-0D13-81B1-B9917BC101B2}"/>
              </a:ext>
            </a:extLst>
          </p:cNvPr>
          <p:cNvSpPr/>
          <p:nvPr/>
        </p:nvSpPr>
        <p:spPr>
          <a:xfrm>
            <a:off x="5282535" y="2351962"/>
            <a:ext cx="3252529" cy="671081"/>
          </a:xfrm>
          <a:prstGeom prst="wedgeRoundRectCallout">
            <a:avLst>
              <a:gd name="adj1" fmla="val -31911"/>
              <a:gd name="adj2" fmla="val 7903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1. Fixed-size control block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4B182516-CF53-4762-7E53-457DE3AB11A2}"/>
              </a:ext>
            </a:extLst>
          </p:cNvPr>
          <p:cNvSpPr/>
          <p:nvPr/>
        </p:nvSpPr>
        <p:spPr>
          <a:xfrm>
            <a:off x="5762587" y="6506429"/>
            <a:ext cx="3410442" cy="914400"/>
          </a:xfrm>
          <a:prstGeom prst="wedgeRoundRectCallout">
            <a:avLst>
              <a:gd name="adj1" fmla="val -17185"/>
              <a:gd name="adj2" fmla="val -93996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2. remap app memory to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directly read/write data buffers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0FFD84-D40A-49AA-0007-ECDF5817E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3821" y="1516792"/>
            <a:ext cx="8222026" cy="3597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B0185BD-F12C-3074-2F7A-0CE914CDF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49C894E-7B12-A82F-0DFB-9CE7BA45A5C4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5C0C610-D69D-35A3-915A-102C8556DF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CB64386-CA58-0FBB-6381-08DD1FCE27F5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9524EC8-055F-E858-3C9F-6E2461760ACE}"/>
              </a:ext>
            </a:extLst>
          </p:cNvPr>
          <p:cNvCxnSpPr>
            <a:cxnSpLocks/>
          </p:cNvCxnSpPr>
          <p:nvPr/>
        </p:nvCxnSpPr>
        <p:spPr>
          <a:xfrm>
            <a:off x="6573829" y="1896730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3B263D8-3DC3-8597-E82F-E25A052783E8}"/>
              </a:ext>
            </a:extLst>
          </p:cNvPr>
          <p:cNvCxnSpPr>
            <a:cxnSpLocks/>
          </p:cNvCxnSpPr>
          <p:nvPr/>
        </p:nvCxnSpPr>
        <p:spPr>
          <a:xfrm>
            <a:off x="8504410" y="1892416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3096C8-F37F-0A89-F34F-F2EA593EB686}"/>
              </a:ext>
            </a:extLst>
          </p:cNvPr>
          <p:cNvCxnSpPr>
            <a:cxnSpLocks/>
          </p:cNvCxnSpPr>
          <p:nvPr/>
        </p:nvCxnSpPr>
        <p:spPr>
          <a:xfrm>
            <a:off x="10353346" y="1840409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A89C9AB-3093-3617-544F-C2D4131FC2F4}"/>
              </a:ext>
            </a:extLst>
          </p:cNvPr>
          <p:cNvCxnSpPr>
            <a:cxnSpLocks/>
          </p:cNvCxnSpPr>
          <p:nvPr/>
        </p:nvCxnSpPr>
        <p:spPr>
          <a:xfrm>
            <a:off x="12283927" y="1840409"/>
            <a:ext cx="38715" cy="950101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1032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F909AD-0A01-BDFF-0D6C-D052634DC6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06694B-10B3-9C00-4229-ECD2EF76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520CCC7-E943-7F7F-C7A3-87337066A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Requirements for Large Distributed System Experimentation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A7DF806-DC58-C2AA-A56C-7A305597FA2F}"/>
              </a:ext>
            </a:extLst>
          </p:cNvPr>
          <p:cNvSpPr txBox="1">
            <a:spLocks/>
          </p:cNvSpPr>
          <p:nvPr/>
        </p:nvSpPr>
        <p:spPr>
          <a:xfrm>
            <a:off x="628073" y="1763184"/>
            <a:ext cx="7713318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kern="1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Tx/>
              <a:buNone/>
              <a:defRPr sz="2800" b="1" kern="1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600" b="0" u="none" kern="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charset="0"/>
              <a:buChar char="•"/>
            </a:pPr>
            <a:r>
              <a:rPr lang="en-US" dirty="0"/>
              <a:t>Important properties of test networks: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Controllable</a:t>
            </a:r>
            <a:r>
              <a:rPr lang="en-US" dirty="0"/>
              <a:t>: isolate important factors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Replicable</a:t>
            </a:r>
            <a:r>
              <a:rPr lang="en-US" dirty="0"/>
              <a:t>: identically replicate experiments (determinism)</a:t>
            </a:r>
          </a:p>
          <a:p>
            <a:pPr marL="461963" lvl="2" indent="0">
              <a:buNone/>
            </a:pPr>
            <a:br>
              <a:rPr lang="en-US" dirty="0"/>
            </a:br>
            <a:endParaRPr lang="en-US" dirty="0"/>
          </a:p>
          <a:p>
            <a:pPr marL="457200" indent="-457200">
              <a:buFont typeface="Arial" charset="0"/>
              <a:buChar char="•"/>
            </a:pPr>
            <a:r>
              <a:rPr lang="en-US" dirty="0"/>
              <a:t>Requirements for large distributed systems: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Accurate</a:t>
            </a:r>
            <a:r>
              <a:rPr lang="en-US" dirty="0"/>
              <a:t>: directly execute system software</a:t>
            </a:r>
            <a:br>
              <a:rPr lang="en-US" dirty="0"/>
            </a:br>
            <a:r>
              <a:rPr lang="en-US" dirty="0"/>
              <a:t>(not an abstraction)</a:t>
            </a:r>
          </a:p>
          <a:p>
            <a:pPr marL="919163" lvl="2" indent="-457200">
              <a:buFont typeface="Arial" charset="0"/>
              <a:buChar char="•"/>
            </a:pPr>
            <a:r>
              <a:rPr lang="en-US" b="1" dirty="0">
                <a:solidFill>
                  <a:schemeClr val="accent5"/>
                </a:solidFill>
              </a:rPr>
              <a:t>Scalable</a:t>
            </a:r>
            <a:r>
              <a:rPr lang="en-US" dirty="0"/>
              <a:t>: decouple from time, computational constraints of host</a:t>
            </a:r>
          </a:p>
        </p:txBody>
      </p:sp>
      <p:pic>
        <p:nvPicPr>
          <p:cNvPr id="9" name="Content Placeholder 6" descr="venn.png">
            <a:extLst>
              <a:ext uri="{FF2B5EF4-FFF2-40B4-BE49-F238E27FC236}">
                <a16:creationId xmlns:a16="http://schemas.microsoft.com/office/drawing/2014/main" id="{61C85BEF-6ED6-03C6-C938-11D47B393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171" r="-39171"/>
          <a:stretch>
            <a:fillRect/>
          </a:stretch>
        </p:blipFill>
        <p:spPr>
          <a:xfrm>
            <a:off x="7178658" y="1308843"/>
            <a:ext cx="6806294" cy="37639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1643F0-AEDD-C1D8-E7DA-4FB6D4139599}"/>
              </a:ext>
            </a:extLst>
          </p:cNvPr>
          <p:cNvSpPr txBox="1"/>
          <p:nvPr/>
        </p:nvSpPr>
        <p:spPr>
          <a:xfrm>
            <a:off x="9882303" y="1793482"/>
            <a:ext cx="16282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Controllable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FCB65F-E174-E4FB-D9F7-AAA1CB377364}"/>
              </a:ext>
            </a:extLst>
          </p:cNvPr>
          <p:cNvSpPr txBox="1"/>
          <p:nvPr/>
        </p:nvSpPr>
        <p:spPr>
          <a:xfrm>
            <a:off x="10086337" y="4242847"/>
            <a:ext cx="1259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Accurate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F20754-277A-281F-12C5-8B0BA381E454}"/>
              </a:ext>
            </a:extLst>
          </p:cNvPr>
          <p:cNvSpPr txBox="1"/>
          <p:nvPr/>
        </p:nvSpPr>
        <p:spPr>
          <a:xfrm>
            <a:off x="8856310" y="3016785"/>
            <a:ext cx="12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Scalable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B73973-2CC3-62A5-9CDC-D63ACF66EA53}"/>
              </a:ext>
            </a:extLst>
          </p:cNvPr>
          <p:cNvSpPr txBox="1"/>
          <p:nvPr/>
        </p:nvSpPr>
        <p:spPr>
          <a:xfrm>
            <a:off x="11209676" y="3016785"/>
            <a:ext cx="1775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Replicable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276535-4081-587C-EBA6-0BC03A555A8E}"/>
              </a:ext>
            </a:extLst>
          </p:cNvPr>
          <p:cNvSpPr txBox="1"/>
          <p:nvPr/>
        </p:nvSpPr>
        <p:spPr>
          <a:xfrm>
            <a:off x="10918825" y="5892739"/>
            <a:ext cx="19566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approach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18319B10-40CE-EEBD-342C-3AC642D237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336678" y="5449033"/>
            <a:ext cx="2097662" cy="1567219"/>
          </a:xfrm>
          <a:prstGeom prst="rect">
            <a:avLst/>
          </a:prstGeom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ABA7CCBE-9648-8429-EA72-0C9926D3608F}"/>
              </a:ext>
            </a:extLst>
          </p:cNvPr>
          <p:cNvSpPr/>
          <p:nvPr/>
        </p:nvSpPr>
        <p:spPr>
          <a:xfrm>
            <a:off x="9905508" y="3204210"/>
            <a:ext cx="1406421" cy="3781562"/>
          </a:xfrm>
          <a:prstGeom prst="arc">
            <a:avLst>
              <a:gd name="adj1" fmla="val 16112470"/>
              <a:gd name="adj2" fmla="val 3003093"/>
            </a:avLst>
          </a:prstGeom>
          <a:ln w="50800"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5017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40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B2FAFE-FE12-F862-977D-1611F492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CA4C77-0BF0-AA56-E29D-180704D0D290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2D5E2D-16FE-B6BF-B927-2C769A23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123160-D81F-F124-5103-1F0AC0AD3CFE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</p:spTree>
    <p:extLst>
      <p:ext uri="{BB962C8B-B14F-4D97-AF65-F5344CB8AC3E}">
        <p14:creationId xmlns:p14="http://schemas.microsoft.com/office/powerpoint/2010/main" val="1602588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41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3B78AA6C-E6A7-B7D2-30C8-FA20479DB114}"/>
              </a:ext>
            </a:extLst>
          </p:cNvPr>
          <p:cNvSpPr/>
          <p:nvPr/>
        </p:nvSpPr>
        <p:spPr>
          <a:xfrm>
            <a:off x="5214392" y="1799397"/>
            <a:ext cx="3666892" cy="1067826"/>
          </a:xfrm>
          <a:prstGeom prst="wedgeRoundRectCallout">
            <a:avLst>
              <a:gd name="adj1" fmla="val -60014"/>
              <a:gd name="adj2" fmla="val 5184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registers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Signal controller semaphore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on app semaphore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B2FAFE-FE12-F862-977D-1611F492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CA4C77-0BF0-AA56-E29D-180704D0D290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2D5E2D-16FE-B6BF-B927-2C769A23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123160-D81F-F124-5103-1F0AC0AD3CFE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</p:spTree>
    <p:extLst>
      <p:ext uri="{BB962C8B-B14F-4D97-AF65-F5344CB8AC3E}">
        <p14:creationId xmlns:p14="http://schemas.microsoft.com/office/powerpoint/2010/main" val="27115482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42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3B78AA6C-E6A7-B7D2-30C8-FA20479DB114}"/>
              </a:ext>
            </a:extLst>
          </p:cNvPr>
          <p:cNvSpPr/>
          <p:nvPr/>
        </p:nvSpPr>
        <p:spPr>
          <a:xfrm>
            <a:off x="5214392" y="1799397"/>
            <a:ext cx="3666892" cy="1067826"/>
          </a:xfrm>
          <a:prstGeom prst="wedgeRoundRectCallout">
            <a:avLst>
              <a:gd name="adj1" fmla="val -60014"/>
              <a:gd name="adj2" fmla="val 5184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registers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Signal controller semaphore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on app semaphore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7C37889D-6EAB-7EDB-7698-AF986C8D8C9B}"/>
              </a:ext>
            </a:extLst>
          </p:cNvPr>
          <p:cNvSpPr/>
          <p:nvPr/>
        </p:nvSpPr>
        <p:spPr>
          <a:xfrm>
            <a:off x="5086250" y="6062806"/>
            <a:ext cx="3989731" cy="1414195"/>
          </a:xfrm>
          <a:prstGeom prst="wedgeRoundRectCallout">
            <a:avLst>
              <a:gd name="adj1" fmla="val -58004"/>
              <a:gd name="adj2" fmla="val -3534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Read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registers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Return if nonblocking else leave app idle and return when ready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Signal app semaphore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Wait on controller semaphore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B2FAFE-FE12-F862-977D-1611F492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CA4C77-0BF0-AA56-E29D-180704D0D290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2D5E2D-16FE-B6BF-B927-2C769A23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123160-D81F-F124-5103-1F0AC0AD3CFE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</p:spTree>
    <p:extLst>
      <p:ext uri="{BB962C8B-B14F-4D97-AF65-F5344CB8AC3E}">
        <p14:creationId xmlns:p14="http://schemas.microsoft.com/office/powerpoint/2010/main" val="4194176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43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21275D4-7DAC-1A2A-867D-829E8748D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360" y="4252179"/>
            <a:ext cx="714375" cy="714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F6DE0D6-416E-6069-1EC6-230967388A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0474" y="4302820"/>
            <a:ext cx="561295" cy="56129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C79F9F9-9269-91E5-2D2E-D4ADB318D0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473" y="3421712"/>
            <a:ext cx="561295" cy="56129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6F1D88-03E1-290A-0A6B-2A220E01B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3360" y="3366818"/>
            <a:ext cx="754966" cy="67108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A6B103C-7BE2-4D23-C513-97A210D7ED0F}"/>
              </a:ext>
            </a:extLst>
          </p:cNvPr>
          <p:cNvSpPr txBox="1"/>
          <p:nvPr/>
        </p:nvSpPr>
        <p:spPr>
          <a:xfrm>
            <a:off x="4909346" y="394786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semaphores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2EEA0A-FF6C-49DE-E223-E1C454A53226}"/>
              </a:ext>
            </a:extLst>
          </p:cNvPr>
          <p:cNvSpPr txBox="1"/>
          <p:nvPr/>
        </p:nvSpPr>
        <p:spPr>
          <a:xfrm>
            <a:off x="7186773" y="3482518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syscall</a:t>
            </a:r>
            <a:r>
              <a:rPr lang="en-US" dirty="0"/>
              <a:t> registers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1EB474A-B026-446F-C638-FAEF3E9285C2}"/>
              </a:ext>
            </a:extLst>
          </p:cNvPr>
          <p:cNvSpPr txBox="1"/>
          <p:nvPr/>
        </p:nvSpPr>
        <p:spPr>
          <a:xfrm>
            <a:off x="7157735" y="4367928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simulation time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56A6A4D-CD27-9D78-D49A-16BCF2B2634B}"/>
              </a:ext>
            </a:extLst>
          </p:cNvPr>
          <p:cNvSpPr/>
          <p:nvPr/>
        </p:nvSpPr>
        <p:spPr>
          <a:xfrm>
            <a:off x="4936098" y="3304278"/>
            <a:ext cx="3989732" cy="168863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Content Placeholder 9">
            <a:extLst>
              <a:ext uri="{FF2B5EF4-FFF2-40B4-BE49-F238E27FC236}">
                <a16:creationId xmlns:a16="http://schemas.microsoft.com/office/drawing/2014/main" id="{F104997D-4C3D-F27F-4E3C-592C1F7A6C4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051045" y="1623279"/>
            <a:ext cx="4601838" cy="5257800"/>
          </a:xfrm>
        </p:spPr>
        <p:txBody>
          <a:bodyPr/>
          <a:lstStyle/>
          <a:p>
            <a:r>
              <a:rPr lang="en-US" dirty="0"/>
              <a:t>Properties:</a:t>
            </a:r>
          </a:p>
          <a:p>
            <a:pPr marL="919125" lvl="2" indent="-457200"/>
            <a:r>
              <a:rPr lang="en-US" dirty="0"/>
              <a:t>Controller worker thread and its app process run synchronously</a:t>
            </a:r>
            <a:br>
              <a:rPr lang="en-US" dirty="0"/>
            </a:br>
            <a:endParaRPr lang="en-US" dirty="0"/>
          </a:p>
          <a:p>
            <a:pPr marL="919125" lvl="2" indent="-457200"/>
            <a:r>
              <a:rPr lang="en-US" dirty="0"/>
              <a:t>Ensures nonconcurrent access to app stack and heap memory</a:t>
            </a:r>
          </a:p>
          <a:p>
            <a:pPr marL="919125" lvl="2" indent="-457200"/>
            <a:endParaRPr lang="en-US" dirty="0"/>
          </a:p>
        </p:txBody>
      </p:sp>
      <p:sp>
        <p:nvSpPr>
          <p:cNvPr id="36" name="Rounded Rectangular Callout 35">
            <a:extLst>
              <a:ext uri="{FF2B5EF4-FFF2-40B4-BE49-F238E27FC236}">
                <a16:creationId xmlns:a16="http://schemas.microsoft.com/office/drawing/2014/main" id="{3B78AA6C-E6A7-B7D2-30C8-FA20479DB114}"/>
              </a:ext>
            </a:extLst>
          </p:cNvPr>
          <p:cNvSpPr/>
          <p:nvPr/>
        </p:nvSpPr>
        <p:spPr>
          <a:xfrm>
            <a:off x="5214392" y="1799397"/>
            <a:ext cx="3666892" cy="1067826"/>
          </a:xfrm>
          <a:prstGeom prst="wedgeRoundRectCallout">
            <a:avLst>
              <a:gd name="adj1" fmla="val -60014"/>
              <a:gd name="adj2" fmla="val 51845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Write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registers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Signal controller semaphore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Wait on app semaphore</a:t>
            </a:r>
          </a:p>
        </p:txBody>
      </p:sp>
      <p:sp>
        <p:nvSpPr>
          <p:cNvPr id="37" name="Rounded Rectangular Callout 36">
            <a:extLst>
              <a:ext uri="{FF2B5EF4-FFF2-40B4-BE49-F238E27FC236}">
                <a16:creationId xmlns:a16="http://schemas.microsoft.com/office/drawing/2014/main" id="{7C37889D-6EAB-7EDB-7698-AF986C8D8C9B}"/>
              </a:ext>
            </a:extLst>
          </p:cNvPr>
          <p:cNvSpPr/>
          <p:nvPr/>
        </p:nvSpPr>
        <p:spPr>
          <a:xfrm>
            <a:off x="5086250" y="6062806"/>
            <a:ext cx="3989731" cy="1414195"/>
          </a:xfrm>
          <a:prstGeom prst="wedgeRoundRectCallout">
            <a:avLst>
              <a:gd name="adj1" fmla="val -58004"/>
              <a:gd name="adj2" fmla="val -35340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Read </a:t>
            </a:r>
            <a:r>
              <a:rPr lang="en-US" dirty="0" err="1">
                <a:solidFill>
                  <a:schemeClr val="bg1"/>
                </a:solidFill>
              </a:rPr>
              <a:t>syscall</a:t>
            </a:r>
            <a:r>
              <a:rPr lang="en-US" dirty="0">
                <a:solidFill>
                  <a:schemeClr val="bg1"/>
                </a:solidFill>
              </a:rPr>
              <a:t> registers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Return if nonblocking else leave app idle and return when ready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Signal app semaphore</a:t>
            </a:r>
          </a:p>
          <a:p>
            <a:pPr marL="342900" indent="-342900">
              <a:buAutoNum type="arabicPeriod" startAt="3"/>
            </a:pPr>
            <a:r>
              <a:rPr lang="en-US" dirty="0">
                <a:solidFill>
                  <a:schemeClr val="bg1"/>
                </a:solidFill>
              </a:rPr>
              <a:t>Wait on controller semaphore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4B2FAFE-FE12-F862-977D-1611F4929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098" y="5028914"/>
            <a:ext cx="1828800" cy="914400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F5CA4C77-0BF0-AA56-E29D-180704D0D290}"/>
              </a:ext>
            </a:extLst>
          </p:cNvPr>
          <p:cNvSpPr txBox="1"/>
          <p:nvPr/>
        </p:nvSpPr>
        <p:spPr>
          <a:xfrm>
            <a:off x="5102149" y="5255281"/>
            <a:ext cx="1502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stack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2D5E2D-16FE-B6BF-B927-2C769A23A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7307" y="5026554"/>
            <a:ext cx="1828800" cy="9144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2123160-D81F-F124-5103-1F0AC0AD3CFE}"/>
              </a:ext>
            </a:extLst>
          </p:cNvPr>
          <p:cNvSpPr txBox="1"/>
          <p:nvPr/>
        </p:nvSpPr>
        <p:spPr>
          <a:xfrm>
            <a:off x="7073358" y="5252921"/>
            <a:ext cx="14702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app heap</a:t>
            </a:r>
          </a:p>
        </p:txBody>
      </p:sp>
    </p:spTree>
    <p:extLst>
      <p:ext uri="{BB962C8B-B14F-4D97-AF65-F5344CB8AC3E}">
        <p14:creationId xmlns:p14="http://schemas.microsoft.com/office/powerpoint/2010/main" val="2076033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4A7B51-1F42-1D81-434B-BA9007F3D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44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41299-6FCA-640A-56BB-D8E221F02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501AEE-0645-64C6-DFB5-E762C17A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Process Control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A07DE-6243-D032-417F-A2C124B3FA17}"/>
              </a:ext>
            </a:extLst>
          </p:cNvPr>
          <p:cNvSpPr txBox="1"/>
          <p:nvPr/>
        </p:nvSpPr>
        <p:spPr>
          <a:xfrm>
            <a:off x="7785100" y="12700"/>
            <a:ext cx="5803900" cy="1200329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parallel workers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direct execution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interposition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syscall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emulation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IPC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process control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bg1"/>
                </a:solidFill>
              </a:rPr>
              <a:t>CPU affinity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64AB6396-C2EF-0957-2045-8D723B4C3985}"/>
              </a:ext>
            </a:extLst>
          </p:cNvPr>
          <p:cNvSpPr/>
          <p:nvPr/>
        </p:nvSpPr>
        <p:spPr>
          <a:xfrm>
            <a:off x="926758" y="6041745"/>
            <a:ext cx="3989731" cy="914400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Sim Controller Process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FC254A6-E3D3-450C-F64F-6765A99736CE}"/>
              </a:ext>
            </a:extLst>
          </p:cNvPr>
          <p:cNvSpPr/>
          <p:nvPr/>
        </p:nvSpPr>
        <p:spPr>
          <a:xfrm>
            <a:off x="946366" y="2791938"/>
            <a:ext cx="3989732" cy="405118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Injected </a:t>
            </a:r>
            <a:r>
              <a:rPr lang="en-US" sz="2800" dirty="0" err="1"/>
              <a:t>shim.so</a:t>
            </a:r>
            <a:r>
              <a:rPr lang="en-US" sz="2800" dirty="0"/>
              <a:t> library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7CC8205-A72A-DB9D-59A9-06E10B12EA07}"/>
              </a:ext>
            </a:extLst>
          </p:cNvPr>
          <p:cNvSpPr/>
          <p:nvPr/>
        </p:nvSpPr>
        <p:spPr>
          <a:xfrm>
            <a:off x="943092" y="1876110"/>
            <a:ext cx="3974794" cy="914400"/>
          </a:xfrm>
          <a:prstGeom prst="round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App Process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3B857D0-865F-7EC9-F4E8-3BDC86F571D3}"/>
              </a:ext>
            </a:extLst>
          </p:cNvPr>
          <p:cNvGrpSpPr/>
          <p:nvPr/>
        </p:nvGrpSpPr>
        <p:grpSpPr>
          <a:xfrm>
            <a:off x="1707925" y="3990357"/>
            <a:ext cx="2503736" cy="1251868"/>
            <a:chOff x="5989510" y="5337863"/>
            <a:chExt cx="2503736" cy="125186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A0E1216-41D1-D9BF-E067-6E1BDA6EF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89510" y="5337863"/>
              <a:ext cx="2503736" cy="125186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3805BB-E410-548C-9CFB-1271FA1E72FE}"/>
                </a:ext>
              </a:extLst>
            </p:cNvPr>
            <p:cNvSpPr txBox="1"/>
            <p:nvPr/>
          </p:nvSpPr>
          <p:spPr>
            <a:xfrm>
              <a:off x="6080166" y="5732964"/>
              <a:ext cx="232467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</a:rPr>
                <a:t>shared memory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A8A51B0-9902-09EA-0A3E-AD6C5B6A74B8}"/>
              </a:ext>
            </a:extLst>
          </p:cNvPr>
          <p:cNvCxnSpPr>
            <a:cxnSpLocks/>
          </p:cNvCxnSpPr>
          <p:nvPr/>
        </p:nvCxnSpPr>
        <p:spPr>
          <a:xfrm>
            <a:off x="2959793" y="3197056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9FE56CF-94EE-8E4F-71A2-66DF28D53088}"/>
              </a:ext>
            </a:extLst>
          </p:cNvPr>
          <p:cNvCxnSpPr>
            <a:cxnSpLocks/>
          </p:cNvCxnSpPr>
          <p:nvPr/>
        </p:nvCxnSpPr>
        <p:spPr>
          <a:xfrm>
            <a:off x="2959793" y="5090208"/>
            <a:ext cx="0" cy="951537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70D05708-9465-D753-E2F9-D7EB369F8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6618" y="3514696"/>
            <a:ext cx="8432382" cy="3689168"/>
          </a:xfrm>
          <a:prstGeom prst="rect">
            <a:avLst/>
          </a:prstGeom>
        </p:spPr>
      </p:pic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43088ABA-E985-26D8-0756-A6A97907621F}"/>
              </a:ext>
            </a:extLst>
          </p:cNvPr>
          <p:cNvSpPr/>
          <p:nvPr/>
        </p:nvSpPr>
        <p:spPr>
          <a:xfrm>
            <a:off x="6712088" y="1579283"/>
            <a:ext cx="5321442" cy="1406475"/>
          </a:xfrm>
          <a:prstGeom prst="wedgeRoundRectCallout">
            <a:avLst>
              <a:gd name="adj1" fmla="val -42692"/>
              <a:gd name="adj2" fmla="val 14694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Use CPU pinning to pin each worker thread and all of its managed processes to the same core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DB0F745-A3FA-6AF8-D4B2-0A5439DD6895}"/>
              </a:ext>
            </a:extLst>
          </p:cNvPr>
          <p:cNvCxnSpPr>
            <a:cxnSpLocks/>
          </p:cNvCxnSpPr>
          <p:nvPr/>
        </p:nvCxnSpPr>
        <p:spPr>
          <a:xfrm>
            <a:off x="6878146" y="3886200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238A6D-F9B7-EF6F-1AEF-00130362C8BF}"/>
              </a:ext>
            </a:extLst>
          </p:cNvPr>
          <p:cNvCxnSpPr>
            <a:cxnSpLocks/>
          </p:cNvCxnSpPr>
          <p:nvPr/>
        </p:nvCxnSpPr>
        <p:spPr>
          <a:xfrm>
            <a:off x="9548714" y="4058954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C57AE14-CD99-5AC8-84E4-AA2EA2D29561}"/>
              </a:ext>
            </a:extLst>
          </p:cNvPr>
          <p:cNvCxnSpPr>
            <a:cxnSpLocks/>
          </p:cNvCxnSpPr>
          <p:nvPr/>
        </p:nvCxnSpPr>
        <p:spPr>
          <a:xfrm>
            <a:off x="12219282" y="4018598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01282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CF8D4-1AA9-35D7-D90D-D7CED2F84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04804-AA76-66DA-00BB-935F7D4168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design</a:t>
            </a:r>
          </a:p>
          <a:p>
            <a:r>
              <a:rPr lang="en-US" dirty="0">
                <a:solidFill>
                  <a:schemeClr val="bg2"/>
                </a:solidFill>
              </a:rPr>
              <a:t>evaluation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1117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948A3F-AFA2-A895-4C3E-4A4B0BA6B5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46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E0E95F-F05F-4F44-76E7-5312350EF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0BF8C8F-D847-C774-EFE0-C3966763D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Large P2P Benchmarks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EDD343-B6F1-FB45-E090-9B33A894FF77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20198" y="3788819"/>
            <a:ext cx="6687002" cy="3343501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B494F9-CCC2-8759-E731-A4991C11D2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7131" y="3788819"/>
            <a:ext cx="6687002" cy="3343501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047E890A-2C97-E791-5D82-C03CCA4CA6AF}"/>
              </a:ext>
            </a:extLst>
          </p:cNvPr>
          <p:cNvSpPr/>
          <p:nvPr/>
        </p:nvSpPr>
        <p:spPr>
          <a:xfrm>
            <a:off x="1269231" y="1739812"/>
            <a:ext cx="5321442" cy="1406475"/>
          </a:xfrm>
          <a:prstGeom prst="wedgeRoundRectCallout">
            <a:avLst>
              <a:gd name="adj1" fmla="val -42692"/>
              <a:gd name="adj2" fmla="val 14694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Faster and more scalable than the </a:t>
            </a:r>
            <a:r>
              <a:rPr lang="en-US" sz="2400" dirty="0" err="1">
                <a:solidFill>
                  <a:schemeClr val="bg1"/>
                </a:solidFill>
              </a:rPr>
              <a:t>uni</a:t>
            </a:r>
            <a:r>
              <a:rPr lang="en-US" sz="2400" dirty="0">
                <a:solidFill>
                  <a:schemeClr val="bg1"/>
                </a:solidFill>
              </a:rPr>
              <a:t>-process, plugin architecture!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9F6170B2-7871-2A52-B5C7-E10844AEF4A1}"/>
              </a:ext>
            </a:extLst>
          </p:cNvPr>
          <p:cNvSpPr/>
          <p:nvPr/>
        </p:nvSpPr>
        <p:spPr>
          <a:xfrm>
            <a:off x="8054109" y="1739812"/>
            <a:ext cx="5321442" cy="1406475"/>
          </a:xfrm>
          <a:prstGeom prst="wedgeRoundRectCallout">
            <a:avLst>
              <a:gd name="adj1" fmla="val -42692"/>
              <a:gd name="adj2" fmla="val 14694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Uses significantly less memory than the </a:t>
            </a:r>
            <a:r>
              <a:rPr lang="en-US" sz="2400" dirty="0" err="1">
                <a:solidFill>
                  <a:schemeClr val="bg1"/>
                </a:solidFill>
              </a:rPr>
              <a:t>uni</a:t>
            </a:r>
            <a:r>
              <a:rPr lang="en-US" sz="2400" dirty="0">
                <a:solidFill>
                  <a:schemeClr val="bg1"/>
                </a:solidFill>
              </a:rPr>
              <a:t>-process, plugin architecture!</a:t>
            </a:r>
          </a:p>
        </p:txBody>
      </p:sp>
    </p:spTree>
    <p:extLst>
      <p:ext uri="{BB962C8B-B14F-4D97-AF65-F5344CB8AC3E}">
        <p14:creationId xmlns:p14="http://schemas.microsoft.com/office/powerpoint/2010/main" val="20775867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A9A02F-F290-DBB3-8338-3CC170AFE3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3A367B-EB70-FE25-C364-1DAE65594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2A45D6-E1C2-D6C6-C341-6823B1384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Evaluation: Large Tor Networks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2D3B6D-A91E-EE9B-45CB-F433FFC92AF4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282341" y="3724819"/>
            <a:ext cx="6493868" cy="329637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577EA7-7043-73A8-8A76-19BF44223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800" y="3674838"/>
            <a:ext cx="6493868" cy="3350077"/>
          </a:xfrm>
          <a:prstGeom prst="rect">
            <a:avLst/>
          </a:prstGeom>
        </p:spPr>
      </p:pic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2EC84C69-7BE9-66B9-A020-4C739140BB17}"/>
              </a:ext>
            </a:extLst>
          </p:cNvPr>
          <p:cNvSpPr/>
          <p:nvPr/>
        </p:nvSpPr>
        <p:spPr>
          <a:xfrm>
            <a:off x="1269231" y="1739812"/>
            <a:ext cx="5321442" cy="1406475"/>
          </a:xfrm>
          <a:prstGeom prst="wedgeRoundRectCallout">
            <a:avLst>
              <a:gd name="adj1" fmla="val -42692"/>
              <a:gd name="adj2" fmla="val 14694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Performance comparable to the state of the art for large Tor networks</a:t>
            </a: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C27AF0AB-4277-C700-D95D-4486CDBF6430}"/>
              </a:ext>
            </a:extLst>
          </p:cNvPr>
          <p:cNvSpPr/>
          <p:nvPr/>
        </p:nvSpPr>
        <p:spPr>
          <a:xfrm>
            <a:off x="8054109" y="1739812"/>
            <a:ext cx="5321442" cy="1406475"/>
          </a:xfrm>
          <a:prstGeom prst="wedgeRoundRectCallout">
            <a:avLst>
              <a:gd name="adj1" fmla="val -42692"/>
              <a:gd name="adj2" fmla="val 14694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Uses significantly less memory than the </a:t>
            </a:r>
            <a:r>
              <a:rPr lang="en-US" sz="2400" dirty="0" err="1">
                <a:solidFill>
                  <a:schemeClr val="bg1"/>
                </a:solidFill>
              </a:rPr>
              <a:t>uni</a:t>
            </a:r>
            <a:r>
              <a:rPr lang="en-US" sz="2400" dirty="0">
                <a:solidFill>
                  <a:schemeClr val="bg1"/>
                </a:solidFill>
              </a:rPr>
              <a:t>-process, plugin architecture!</a:t>
            </a:r>
          </a:p>
        </p:txBody>
      </p:sp>
    </p:spTree>
    <p:extLst>
      <p:ext uri="{BB962C8B-B14F-4D97-AF65-F5344CB8AC3E}">
        <p14:creationId xmlns:p14="http://schemas.microsoft.com/office/powerpoint/2010/main" val="18730592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28B0F-AA7D-536D-BE64-45047248F31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48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960F13-8768-EC02-84CF-AD9037762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U.S. Naval Research Laboratory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A5331A2-5A78-B0CB-3013-6D8409AD6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6327" y="640080"/>
            <a:ext cx="10049164" cy="457200"/>
          </a:xfrm>
        </p:spPr>
        <p:txBody>
          <a:bodyPr/>
          <a:lstStyle/>
          <a:p>
            <a:r>
              <a:rPr lang="en-US" dirty="0"/>
              <a:t>Main Takeaways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BE0757-9E7D-117A-19A5-A54F6DEEA088}"/>
              </a:ext>
            </a:extLst>
          </p:cNvPr>
          <p:cNvGrpSpPr/>
          <p:nvPr/>
        </p:nvGrpSpPr>
        <p:grpSpPr>
          <a:xfrm>
            <a:off x="9168465" y="3132581"/>
            <a:ext cx="3922552" cy="4042083"/>
            <a:chOff x="9392203" y="3070341"/>
            <a:chExt cx="3922552" cy="4042083"/>
          </a:xfrm>
        </p:grpSpPr>
        <p:pic>
          <p:nvPicPr>
            <p:cNvPr id="8" name="Content Placeholder 14">
              <a:extLst>
                <a:ext uri="{FF2B5EF4-FFF2-40B4-BE49-F238E27FC236}">
                  <a16:creationId xmlns:a16="http://schemas.microsoft.com/office/drawing/2014/main" id="{F7932EB8-2EE5-7184-1931-E10AC7DB9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871500" y="3070341"/>
              <a:ext cx="3443255" cy="404208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D1B0F51-357D-D6CB-D3CC-1E3A365CF194}"/>
                </a:ext>
              </a:extLst>
            </p:cNvPr>
            <p:cNvSpPr txBox="1"/>
            <p:nvPr/>
          </p:nvSpPr>
          <p:spPr>
            <a:xfrm rot="16200000">
              <a:off x="8289515" y="4260269"/>
              <a:ext cx="266704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Runtime (s)</a:t>
              </a:r>
            </a:p>
          </p:txBody>
        </p:sp>
      </p:grp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BC61DF46-67A4-842C-7659-6BDC2885A519}"/>
              </a:ext>
            </a:extLst>
          </p:cNvPr>
          <p:cNvSpPr txBox="1">
            <a:spLocks/>
          </p:cNvSpPr>
          <p:nvPr/>
        </p:nvSpPr>
        <p:spPr>
          <a:xfrm>
            <a:off x="628073" y="1514986"/>
            <a:ext cx="9973344" cy="61026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kern="1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0" indent="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Tx/>
              <a:buNone/>
              <a:defRPr sz="2800" b="1" kern="100" baseline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461925" indent="-234930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240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93680" indent="-236518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−"/>
              <a:defRPr sz="20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14323" indent="-220645" algn="l" defTabSz="1036204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800" b="0" kern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557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659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5760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3861" indent="-259050" algn="l" defTabSz="1036204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Designed a new, hybrid network simulator/emulator</a:t>
            </a:r>
          </a:p>
          <a:p>
            <a:pPr marL="919125" lvl="2" indent="-457200"/>
            <a:r>
              <a:rPr lang="en-US" dirty="0"/>
              <a:t>co-opts Linux processes into a discrete-event</a:t>
            </a:r>
            <a:br>
              <a:rPr lang="en-US" dirty="0"/>
            </a:br>
            <a:r>
              <a:rPr lang="en-US" dirty="0"/>
              <a:t>network simulation that emulates kernel functionality</a:t>
            </a:r>
          </a:p>
          <a:p>
            <a:pPr marL="919125" lvl="2" indent="-457200"/>
            <a:r>
              <a:rPr lang="en-US" dirty="0"/>
              <a:t>enables large-scale, distributed system experiments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9125" lvl="2" indent="-457200"/>
            <a:r>
              <a:rPr lang="en-US" dirty="0"/>
              <a:t>Merged into the open-source Shadow project and </a:t>
            </a:r>
            <a:br>
              <a:rPr lang="en-US" dirty="0"/>
            </a:br>
            <a:r>
              <a:rPr lang="en-US" dirty="0"/>
              <a:t>synonymous with </a:t>
            </a:r>
            <a:r>
              <a:rPr lang="en-US" dirty="0">
                <a:solidFill>
                  <a:schemeClr val="accent5"/>
                </a:solidFill>
              </a:rPr>
              <a:t>Shadow v2</a:t>
            </a:r>
          </a:p>
          <a:p>
            <a:pPr marL="919125" lvl="2" indent="-457200"/>
            <a:r>
              <a:rPr lang="en-US" dirty="0"/>
              <a:t>Artifacts: </a:t>
            </a:r>
            <a:r>
              <a:rPr lang="en-US" dirty="0">
                <a:hlinkClick r:id="rId3"/>
              </a:rPr>
              <a:t>https://netsim-atc2022.github.io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38C3B2-CDD1-C90F-2DD6-31AD1F879E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1272" y="21475"/>
            <a:ext cx="5640001" cy="119543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AD845D73-DD42-A056-C588-8DD2B40D6E79}"/>
              </a:ext>
            </a:extLst>
          </p:cNvPr>
          <p:cNvGrpSpPr/>
          <p:nvPr/>
        </p:nvGrpSpPr>
        <p:grpSpPr>
          <a:xfrm>
            <a:off x="6154177" y="108777"/>
            <a:ext cx="1904956" cy="1020830"/>
            <a:chOff x="11728733" y="108777"/>
            <a:chExt cx="1904956" cy="102083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E1119E16-A67B-3F25-29B7-C23AD98D46B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599771" y="108777"/>
              <a:ext cx="1033918" cy="102083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C34E3A-B9C5-C023-E7A1-8237E5804D26}"/>
                </a:ext>
              </a:extLst>
            </p:cNvPr>
            <p:cNvSpPr txBox="1"/>
            <p:nvPr/>
          </p:nvSpPr>
          <p:spPr>
            <a:xfrm>
              <a:off x="11728733" y="143562"/>
              <a:ext cx="88998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>
                  <a:solidFill>
                    <a:schemeClr val="bg1"/>
                  </a:solidFill>
                </a:rPr>
                <a:t>Read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the</a:t>
              </a:r>
              <a:br>
                <a:rPr lang="en-US" b="1" dirty="0">
                  <a:solidFill>
                    <a:schemeClr val="bg1"/>
                  </a:solidFill>
                </a:rPr>
              </a:br>
              <a:r>
                <a:rPr lang="en-US" b="1" dirty="0">
                  <a:solidFill>
                    <a:schemeClr val="bg1"/>
                  </a:solidFill>
                </a:rPr>
                <a:t>paper!</a:t>
              </a:r>
            </a:p>
          </p:txBody>
        </p:sp>
      </p:grpSp>
      <p:pic>
        <p:nvPicPr>
          <p:cNvPr id="17" name="Graphic 16">
            <a:extLst>
              <a:ext uri="{FF2B5EF4-FFF2-40B4-BE49-F238E27FC236}">
                <a16:creationId xmlns:a16="http://schemas.microsoft.com/office/drawing/2014/main" id="{CCAFCEA5-918F-DA83-3B42-5ECE411EC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46577" y="3763200"/>
            <a:ext cx="2265257" cy="1692434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B85F66BA-BB5C-53B6-DA55-8F865F015513}"/>
              </a:ext>
            </a:extLst>
          </p:cNvPr>
          <p:cNvGrpSpPr/>
          <p:nvPr/>
        </p:nvGrpSpPr>
        <p:grpSpPr>
          <a:xfrm>
            <a:off x="7151694" y="3336497"/>
            <a:ext cx="1015830" cy="1229690"/>
            <a:chOff x="10663231" y="2478141"/>
            <a:chExt cx="1640658" cy="1986061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63BC757-A7DE-FDC3-4FB2-7B7787265C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63231" y="2478141"/>
              <a:ext cx="1640658" cy="1986061"/>
            </a:xfrm>
            <a:prstGeom prst="rect">
              <a:avLst/>
            </a:prstGeom>
          </p:spPr>
        </p:pic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08E76517-5647-F553-003F-F1ED67D32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3231" y="2568192"/>
              <a:ext cx="1402489" cy="47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C43ADC1-E3DD-FB03-8247-48684A51B298}"/>
              </a:ext>
            </a:extLst>
          </p:cNvPr>
          <p:cNvGrpSpPr/>
          <p:nvPr/>
        </p:nvGrpSpPr>
        <p:grpSpPr>
          <a:xfrm>
            <a:off x="1014054" y="3024962"/>
            <a:ext cx="1556940" cy="1556940"/>
            <a:chOff x="1115497" y="2476045"/>
            <a:chExt cx="2514600" cy="2514600"/>
          </a:xfrm>
        </p:grpSpPr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9A42C1DC-E335-C2D3-9FF5-79E5D2F2601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5497" y="2476045"/>
              <a:ext cx="2514600" cy="2514600"/>
            </a:xfrm>
            <a:prstGeom prst="rect">
              <a:avLst/>
            </a:prstGeom>
          </p:spPr>
        </p:pic>
        <p:pic>
          <p:nvPicPr>
            <p:cNvPr id="23" name="Graphic 22">
              <a:extLst>
                <a:ext uri="{FF2B5EF4-FFF2-40B4-BE49-F238E27FC236}">
                  <a16:creationId xmlns:a16="http://schemas.microsoft.com/office/drawing/2014/main" id="{AC08C096-CFDC-478F-617E-5D6DA53B7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5148" y="3836942"/>
              <a:ext cx="907256" cy="270585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5A2F2E-B7F6-1C26-F7BC-181E2B9E1B37}"/>
              </a:ext>
            </a:extLst>
          </p:cNvPr>
          <p:cNvGrpSpPr/>
          <p:nvPr/>
        </p:nvGrpSpPr>
        <p:grpSpPr>
          <a:xfrm>
            <a:off x="7219666" y="4791420"/>
            <a:ext cx="1015830" cy="1229690"/>
            <a:chOff x="10663231" y="2478141"/>
            <a:chExt cx="1640658" cy="1986061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D1AC16BB-E0BE-6E78-6741-3B7BBAEC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663231" y="2478141"/>
              <a:ext cx="1640658" cy="1986061"/>
            </a:xfrm>
            <a:prstGeom prst="rect">
              <a:avLst/>
            </a:prstGeom>
          </p:spPr>
        </p:pic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C2A36F7C-662A-7575-C7F9-F560E5BEB9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3231" y="2568192"/>
              <a:ext cx="1402489" cy="4703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0E28480-7476-1C89-5A17-01832505B4B8}"/>
              </a:ext>
            </a:extLst>
          </p:cNvPr>
          <p:cNvGrpSpPr/>
          <p:nvPr/>
        </p:nvGrpSpPr>
        <p:grpSpPr>
          <a:xfrm>
            <a:off x="1022028" y="4550028"/>
            <a:ext cx="1556940" cy="1556940"/>
            <a:chOff x="1115497" y="2476045"/>
            <a:chExt cx="2514600" cy="2514600"/>
          </a:xfrm>
        </p:grpSpPr>
        <p:pic>
          <p:nvPicPr>
            <p:cNvPr id="28" name="Graphic 27">
              <a:extLst>
                <a:ext uri="{FF2B5EF4-FFF2-40B4-BE49-F238E27FC236}">
                  <a16:creationId xmlns:a16="http://schemas.microsoft.com/office/drawing/2014/main" id="{16DCAB40-6745-61DE-9B76-CC8DBA59FC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115497" y="2476045"/>
              <a:ext cx="2514600" cy="2514600"/>
            </a:xfrm>
            <a:prstGeom prst="rect">
              <a:avLst/>
            </a:prstGeom>
          </p:spPr>
        </p:pic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0530C538-6391-8CDD-D99D-B84BF757F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65148" y="3836942"/>
              <a:ext cx="907256" cy="270585"/>
            </a:xfrm>
            <a:prstGeom prst="rect">
              <a:avLst/>
            </a:prstGeom>
          </p:spPr>
        </p:pic>
      </p:grp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79C92FF3-1C53-888F-3FD3-69A33757EFDC}"/>
              </a:ext>
            </a:extLst>
          </p:cNvPr>
          <p:cNvCxnSpPr>
            <a:cxnSpLocks/>
          </p:cNvCxnSpPr>
          <p:nvPr/>
        </p:nvCxnSpPr>
        <p:spPr>
          <a:xfrm>
            <a:off x="2488662" y="3925967"/>
            <a:ext cx="1265889" cy="500570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CE6B7F6-E3B5-DC55-0E29-30DAF291FD77}"/>
              </a:ext>
            </a:extLst>
          </p:cNvPr>
          <p:cNvCxnSpPr>
            <a:cxnSpLocks/>
          </p:cNvCxnSpPr>
          <p:nvPr/>
        </p:nvCxnSpPr>
        <p:spPr>
          <a:xfrm flipV="1">
            <a:off x="2488662" y="4913129"/>
            <a:ext cx="1257915" cy="55889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8EE2EA5-42DB-F2E0-9CAE-C7393DB4B1AC}"/>
              </a:ext>
            </a:extLst>
          </p:cNvPr>
          <p:cNvCxnSpPr>
            <a:cxnSpLocks/>
          </p:cNvCxnSpPr>
          <p:nvPr/>
        </p:nvCxnSpPr>
        <p:spPr>
          <a:xfrm flipH="1">
            <a:off x="5842500" y="3925967"/>
            <a:ext cx="1265889" cy="500570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9EE4175-6499-55B7-7987-BBD76E3B8FD9}"/>
              </a:ext>
            </a:extLst>
          </p:cNvPr>
          <p:cNvCxnSpPr>
            <a:cxnSpLocks/>
          </p:cNvCxnSpPr>
          <p:nvPr/>
        </p:nvCxnSpPr>
        <p:spPr>
          <a:xfrm flipH="1" flipV="1">
            <a:off x="5842500" y="4913129"/>
            <a:ext cx="1257915" cy="558899"/>
          </a:xfrm>
          <a:prstGeom prst="bentConnector3">
            <a:avLst/>
          </a:prstGeom>
          <a:ln w="508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9A182234-2766-A364-B104-FD6EE1023735}"/>
              </a:ext>
            </a:extLst>
          </p:cNvPr>
          <p:cNvSpPr txBox="1"/>
          <p:nvPr/>
        </p:nvSpPr>
        <p:spPr>
          <a:xfrm>
            <a:off x="9940835" y="875974"/>
            <a:ext cx="1903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shadow.github.io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F4370A3-8882-7DE3-BA94-5DA396D228F9}"/>
              </a:ext>
            </a:extLst>
          </p:cNvPr>
          <p:cNvSpPr txBox="1"/>
          <p:nvPr/>
        </p:nvSpPr>
        <p:spPr>
          <a:xfrm>
            <a:off x="9434660" y="1458417"/>
            <a:ext cx="386945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2.3x</a:t>
            </a:r>
            <a:r>
              <a:rPr lang="en-US" dirty="0">
                <a:solidFill>
                  <a:schemeClr val="accent5"/>
                </a:solidFill>
              </a:rPr>
              <a:t> faster than Shadow v1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3.4x</a:t>
            </a:r>
            <a:r>
              <a:rPr lang="en-US" dirty="0">
                <a:solidFill>
                  <a:schemeClr val="accent5"/>
                </a:solidFill>
              </a:rPr>
              <a:t> faster than NS-3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5"/>
                </a:solidFill>
              </a:rPr>
              <a:t>43x</a:t>
            </a:r>
            <a:r>
              <a:rPr lang="en-US" dirty="0">
                <a:solidFill>
                  <a:schemeClr val="accent5"/>
                </a:solidFill>
              </a:rPr>
              <a:t> faster than </a:t>
            </a:r>
            <a:r>
              <a:rPr lang="en-US" dirty="0" err="1">
                <a:solidFill>
                  <a:schemeClr val="accent5"/>
                </a:solidFill>
              </a:rPr>
              <a:t>gRaIL</a:t>
            </a:r>
            <a:r>
              <a:rPr lang="en-US" dirty="0">
                <a:solidFill>
                  <a:schemeClr val="accent5"/>
                </a:solidFill>
              </a:rPr>
              <a:t> [ToN’19]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A574436-1667-93BD-5BED-C8F6FECB55AE}"/>
              </a:ext>
            </a:extLst>
          </p:cNvPr>
          <p:cNvCxnSpPr>
            <a:cxnSpLocks/>
          </p:cNvCxnSpPr>
          <p:nvPr/>
        </p:nvCxnSpPr>
        <p:spPr>
          <a:xfrm>
            <a:off x="10844292" y="4306842"/>
            <a:ext cx="30654" cy="1300326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579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FF168-0307-114B-4C6C-B2E4515A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F826D-6B31-86C1-E474-35BD2069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Traditional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9A639-67B8-D683-99BE-B7A964198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(e.g., ns-3)</a:t>
            </a:r>
          </a:p>
          <a:p>
            <a:pPr marL="919125" lvl="2" indent="-457200"/>
            <a:r>
              <a:rPr lang="en-US" dirty="0"/>
              <a:t>Not realistic: runs abstractions instead of real applications</a:t>
            </a:r>
          </a:p>
          <a:p>
            <a:pPr marL="919125" lvl="2" indent="-457200"/>
            <a:r>
              <a:rPr lang="en-US" dirty="0"/>
              <a:t>Hard to maintain and can lead to invalid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Emulation (e.g., </a:t>
            </a:r>
            <a:r>
              <a:rPr lang="en-US" dirty="0" err="1"/>
              <a:t>mininet</a:t>
            </a:r>
            <a:r>
              <a:rPr lang="en-US" dirty="0"/>
              <a:t>)</a:t>
            </a:r>
          </a:p>
          <a:p>
            <a:pPr marL="919125" lvl="2" indent="-457200"/>
            <a:r>
              <a:rPr lang="en-US" dirty="0"/>
              <a:t>Not controllable: results will not be identical</a:t>
            </a:r>
          </a:p>
          <a:p>
            <a:pPr marL="919125" lvl="2" indent="-457200"/>
            <a:r>
              <a:rPr lang="en-US" dirty="0"/>
              <a:t>Not scalable: CPU overload </a:t>
            </a:r>
            <a:r>
              <a:rPr lang="en-US" dirty="0">
                <a:sym typeface="Wingdings" pitchFamily="2" charset="2"/>
              </a:rPr>
              <a:t> time distortion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9A3F6-5CC2-441A-6763-B5433269E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5</a:t>
            </a:fld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01998-AB13-E504-8F61-782453514BFB}"/>
              </a:ext>
            </a:extLst>
          </p:cNvPr>
          <p:cNvGrpSpPr/>
          <p:nvPr/>
        </p:nvGrpSpPr>
        <p:grpSpPr>
          <a:xfrm>
            <a:off x="9931400" y="3368832"/>
            <a:ext cx="3493424" cy="838200"/>
            <a:chOff x="9664700" y="2425700"/>
            <a:chExt cx="3493424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5CA537-B353-3832-0E52-FF355116CC4A}"/>
                </a:ext>
              </a:extLst>
            </p:cNvPr>
            <p:cNvSpPr/>
            <p:nvPr/>
          </p:nvSpPr>
          <p:spPr>
            <a:xfrm>
              <a:off x="9664700" y="2425700"/>
              <a:ext cx="3493424" cy="838200"/>
            </a:xfrm>
            <a:prstGeom prst="rect">
              <a:avLst/>
            </a:prstGeom>
            <a:solidFill>
              <a:srgbClr val="5A96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CDAD5-6BC5-D536-107D-2F9E736614D6}"/>
                </a:ext>
              </a:extLst>
            </p:cNvPr>
            <p:cNvSpPr txBox="1"/>
            <p:nvPr/>
          </p:nvSpPr>
          <p:spPr>
            <a:xfrm>
              <a:off x="9786617" y="2484294"/>
              <a:ext cx="18389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Mininet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7C6280-342D-F60C-9E12-48D9685DC66B}"/>
                </a:ext>
              </a:extLst>
            </p:cNvPr>
            <p:cNvSpPr txBox="1"/>
            <p:nvPr/>
          </p:nvSpPr>
          <p:spPr>
            <a:xfrm>
              <a:off x="11639550" y="2654557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&gt; </a:t>
              </a:r>
              <a:r>
                <a:rPr lang="en-US" sz="2000" dirty="0" err="1">
                  <a:solidFill>
                    <a:schemeClr val="bg1"/>
                  </a:solidFill>
                </a:rPr>
                <a:t>sudo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mn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upload.wikimedia.org/wikipedia/commons/5/5d/Ns-...">
            <a:extLst>
              <a:ext uri="{FF2B5EF4-FFF2-40B4-BE49-F238E27FC236}">
                <a16:creationId xmlns:a16="http://schemas.microsoft.com/office/drawing/2014/main" id="{9127ED3D-D63A-47A6-AE28-8DAED330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2081395"/>
            <a:ext cx="3397712" cy="62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13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DFF168-0307-114B-4C6C-B2E4515A7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BF826D-6B31-86C1-E474-35BD2069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Traditional Approaches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F9A639-67B8-D683-99BE-B7A96419881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Simulation (e.g., ns-3)</a:t>
            </a:r>
          </a:p>
          <a:p>
            <a:pPr marL="919125" lvl="2" indent="-457200"/>
            <a:r>
              <a:rPr lang="en-US" dirty="0"/>
              <a:t>Not realistic: runs abstractions instead of real applications</a:t>
            </a:r>
          </a:p>
          <a:p>
            <a:pPr marL="919125" lvl="2" indent="-457200"/>
            <a:r>
              <a:rPr lang="en-US" dirty="0"/>
              <a:t>Hard to maintain and can lead to invalid results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Emulation (e.g., </a:t>
            </a:r>
            <a:r>
              <a:rPr lang="en-US" dirty="0" err="1"/>
              <a:t>mininet</a:t>
            </a:r>
            <a:r>
              <a:rPr lang="en-US" dirty="0"/>
              <a:t>)</a:t>
            </a:r>
          </a:p>
          <a:p>
            <a:pPr marL="919125" lvl="2" indent="-457200"/>
            <a:r>
              <a:rPr lang="en-US" dirty="0"/>
              <a:t>Not controllable: results will not be identical</a:t>
            </a:r>
          </a:p>
          <a:p>
            <a:pPr marL="919125" lvl="2" indent="-457200"/>
            <a:r>
              <a:rPr lang="en-US" dirty="0"/>
              <a:t>Not scalable: CPU overload </a:t>
            </a:r>
            <a:r>
              <a:rPr lang="en-US" dirty="0">
                <a:sym typeface="Wingdings" pitchFamily="2" charset="2"/>
              </a:rPr>
              <a:t> time distortion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6C9C1E-09B3-8369-86A9-C1D44270F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219" y="4539984"/>
            <a:ext cx="7835901" cy="2938463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DD9A3F6-5CC2-441A-6763-B5433269E3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dirty="0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6</a:t>
            </a:fld>
            <a:endParaRPr lang="en-US" b="1" dirty="0">
              <a:solidFill>
                <a:schemeClr val="tx2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2F01998-AB13-E504-8F61-782453514BFB}"/>
              </a:ext>
            </a:extLst>
          </p:cNvPr>
          <p:cNvGrpSpPr/>
          <p:nvPr/>
        </p:nvGrpSpPr>
        <p:grpSpPr>
          <a:xfrm>
            <a:off x="9931400" y="3368832"/>
            <a:ext cx="3493424" cy="838200"/>
            <a:chOff x="9664700" y="2425700"/>
            <a:chExt cx="3493424" cy="8382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45CA537-B353-3832-0E52-FF355116CC4A}"/>
                </a:ext>
              </a:extLst>
            </p:cNvPr>
            <p:cNvSpPr/>
            <p:nvPr/>
          </p:nvSpPr>
          <p:spPr>
            <a:xfrm>
              <a:off x="9664700" y="2425700"/>
              <a:ext cx="3493424" cy="838200"/>
            </a:xfrm>
            <a:prstGeom prst="rect">
              <a:avLst/>
            </a:prstGeom>
            <a:solidFill>
              <a:srgbClr val="5A96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61CDAD5-6BC5-D536-107D-2F9E736614D6}"/>
                </a:ext>
              </a:extLst>
            </p:cNvPr>
            <p:cNvSpPr txBox="1"/>
            <p:nvPr/>
          </p:nvSpPr>
          <p:spPr>
            <a:xfrm>
              <a:off x="9786617" y="2484294"/>
              <a:ext cx="183896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solidFill>
                    <a:schemeClr val="bg1"/>
                  </a:solidFill>
                </a:rPr>
                <a:t>Mininet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A7C6280-342D-F60C-9E12-48D9685DC66B}"/>
                </a:ext>
              </a:extLst>
            </p:cNvPr>
            <p:cNvSpPr txBox="1"/>
            <p:nvPr/>
          </p:nvSpPr>
          <p:spPr>
            <a:xfrm>
              <a:off x="11639550" y="2654557"/>
              <a:ext cx="138691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&gt; </a:t>
              </a:r>
              <a:r>
                <a:rPr lang="en-US" sz="2000" dirty="0" err="1">
                  <a:solidFill>
                    <a:schemeClr val="bg1"/>
                  </a:solidFill>
                </a:rPr>
                <a:t>sudo</a:t>
              </a:r>
              <a:r>
                <a:rPr lang="en-US" sz="2000" dirty="0">
                  <a:solidFill>
                    <a:schemeClr val="bg1"/>
                  </a:solidFill>
                </a:rPr>
                <a:t> </a:t>
              </a:r>
              <a:r>
                <a:rPr lang="en-US" sz="2000" dirty="0" err="1">
                  <a:solidFill>
                    <a:schemeClr val="bg1"/>
                  </a:solidFill>
                </a:rPr>
                <a:t>mn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28" name="Picture 4" descr="upload.wikimedia.org/wikipedia/commons/5/5d/Ns-...">
            <a:extLst>
              <a:ext uri="{FF2B5EF4-FFF2-40B4-BE49-F238E27FC236}">
                <a16:creationId xmlns:a16="http://schemas.microsoft.com/office/drawing/2014/main" id="{9127ED3D-D63A-47A6-AE28-8DAED3303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400" y="2081395"/>
            <a:ext cx="3397712" cy="621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ounded Rectangular Callout 19">
            <a:extLst>
              <a:ext uri="{FF2B5EF4-FFF2-40B4-BE49-F238E27FC236}">
                <a16:creationId xmlns:a16="http://schemas.microsoft.com/office/drawing/2014/main" id="{241D3A81-3067-402E-5EBB-BF2B7B16FB52}"/>
              </a:ext>
            </a:extLst>
          </p:cNvPr>
          <p:cNvSpPr/>
          <p:nvPr/>
        </p:nvSpPr>
        <p:spPr>
          <a:xfrm>
            <a:off x="628073" y="6389522"/>
            <a:ext cx="2003017" cy="806526"/>
          </a:xfrm>
          <a:prstGeom prst="wedgeRoundRectCallout">
            <a:avLst>
              <a:gd name="adj1" fmla="val 134397"/>
              <a:gd name="adj2" fmla="val 29227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CPU overload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with &gt;20 hosts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A6164826-2141-CC8C-B2DA-91CD421B5F2C}"/>
              </a:ext>
            </a:extLst>
          </p:cNvPr>
          <p:cNvSpPr/>
          <p:nvPr/>
        </p:nvSpPr>
        <p:spPr>
          <a:xfrm>
            <a:off x="9837350" y="5315067"/>
            <a:ext cx="3037174" cy="990831"/>
          </a:xfrm>
          <a:prstGeom prst="wedgeRoundRectCallout">
            <a:avLst>
              <a:gd name="adj1" fmla="val -79843"/>
              <a:gd name="adj2" fmla="val 57608"/>
              <a:gd name="adj3" fmla="val 16667"/>
            </a:avLst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Forwarding capacity limited: fewer packets than expected are forwarded</a:t>
            </a:r>
          </a:p>
        </p:txBody>
      </p:sp>
    </p:spTree>
    <p:extLst>
      <p:ext uri="{BB962C8B-B14F-4D97-AF65-F5344CB8AC3E}">
        <p14:creationId xmlns:p14="http://schemas.microsoft.com/office/powerpoint/2010/main" val="313524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763CD-63ED-F67E-9D41-0B065BEBB0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7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E71E1C-6A18-FEEF-FF25-CB7487B2D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CAF1E1-81FC-7CB4-AC30-D4A0B5C37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Architectures and Challenges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73F73E-69CA-3F03-DA93-80EB10AC6F2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Hybrid architecture</a:t>
            </a:r>
          </a:p>
          <a:p>
            <a:pPr marL="919125" lvl="2" indent="-457200"/>
            <a:r>
              <a:rPr lang="en-US" dirty="0"/>
              <a:t>Network simulation, but directly execute application code</a:t>
            </a:r>
          </a:p>
          <a:p>
            <a:pPr marL="919125" lvl="2" indent="-457200"/>
            <a:r>
              <a:rPr lang="en-US" dirty="0"/>
              <a:t>Enjoys advantages of both simulation and emulation</a:t>
            </a:r>
          </a:p>
          <a:p>
            <a:pPr marL="919125" lvl="2" indent="-457200"/>
            <a:r>
              <a:rPr lang="en-US" dirty="0"/>
              <a:t>Best opportunity to scale to large-scale distributed systems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EE80C7B1-6EAC-6C14-0F46-FAC9081024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62755"/>
              </p:ext>
            </p:extLst>
          </p:nvPr>
        </p:nvGraphicFramePr>
        <p:xfrm>
          <a:off x="2292047" y="4309268"/>
          <a:ext cx="884834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4068">
                  <a:extLst>
                    <a:ext uri="{9D8B030D-6E8A-4147-A177-3AD203B41FA5}">
                      <a16:colId xmlns:a16="http://schemas.microsoft.com/office/drawing/2014/main" val="4131318663"/>
                    </a:ext>
                  </a:extLst>
                </a:gridCol>
                <a:gridCol w="2224024">
                  <a:extLst>
                    <a:ext uri="{9D8B030D-6E8A-4147-A177-3AD203B41FA5}">
                      <a16:colId xmlns:a16="http://schemas.microsoft.com/office/drawing/2014/main" val="2067752662"/>
                    </a:ext>
                  </a:extLst>
                </a:gridCol>
                <a:gridCol w="1773555">
                  <a:extLst>
                    <a:ext uri="{9D8B030D-6E8A-4147-A177-3AD203B41FA5}">
                      <a16:colId xmlns:a16="http://schemas.microsoft.com/office/drawing/2014/main" val="4143082903"/>
                    </a:ext>
                  </a:extLst>
                </a:gridCol>
                <a:gridCol w="1437005">
                  <a:extLst>
                    <a:ext uri="{9D8B030D-6E8A-4147-A177-3AD203B41FA5}">
                      <a16:colId xmlns:a16="http://schemas.microsoft.com/office/drawing/2014/main" val="1862360815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1200934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Example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Realism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Control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76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Mininet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845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Simulation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NS-3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8852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This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0451737"/>
                  </a:ext>
                </a:extLst>
              </a:tr>
            </a:tbl>
          </a:graphicData>
        </a:graphic>
      </p:graphicFrame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AFC30DDA-B3EA-CD51-8AA3-A5BE799F5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9006" y="4708489"/>
            <a:ext cx="553915" cy="553915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11374FD9-2DA3-9FA0-EED2-3E324F6E4D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10109" y="4708489"/>
            <a:ext cx="553915" cy="553915"/>
          </a:xfrm>
          <a:prstGeom prst="rect">
            <a:avLst/>
          </a:prstGeom>
        </p:spPr>
      </p:pic>
      <p:pic>
        <p:nvPicPr>
          <p:cNvPr id="14" name="Graphic 13" descr="Checkmark">
            <a:extLst>
              <a:ext uri="{FF2B5EF4-FFF2-40B4-BE49-F238E27FC236}">
                <a16:creationId xmlns:a16="http://schemas.microsoft.com/office/drawing/2014/main" id="{FD71D151-38A2-5AED-D5B4-4DA9F8B9D4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7625" y="5173681"/>
            <a:ext cx="553915" cy="553915"/>
          </a:xfrm>
          <a:prstGeom prst="rect">
            <a:avLst/>
          </a:prstGeom>
        </p:spPr>
      </p:pic>
      <p:pic>
        <p:nvPicPr>
          <p:cNvPr id="15" name="Graphic 14" descr="Checkmark">
            <a:extLst>
              <a:ext uri="{FF2B5EF4-FFF2-40B4-BE49-F238E27FC236}">
                <a16:creationId xmlns:a16="http://schemas.microsoft.com/office/drawing/2014/main" id="{B065325B-F4F2-ABA7-E7A3-ECD6F0B46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109" y="5173681"/>
            <a:ext cx="553915" cy="553915"/>
          </a:xfrm>
          <a:prstGeom prst="rect">
            <a:avLst/>
          </a:prstGeom>
        </p:spPr>
      </p:pic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790142E3-7F68-7DB5-22D5-B7C0283FE0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7625" y="5624124"/>
            <a:ext cx="553915" cy="553915"/>
          </a:xfrm>
          <a:prstGeom prst="rect">
            <a:avLst/>
          </a:prstGeom>
        </p:spPr>
      </p:pic>
      <p:pic>
        <p:nvPicPr>
          <p:cNvPr id="17" name="Graphic 16" descr="Checkmark">
            <a:extLst>
              <a:ext uri="{FF2B5EF4-FFF2-40B4-BE49-F238E27FC236}">
                <a16:creationId xmlns:a16="http://schemas.microsoft.com/office/drawing/2014/main" id="{4E8E7FA6-8CE7-97C7-49B2-3C2746E67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89006" y="5624124"/>
            <a:ext cx="553915" cy="553915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23543CCF-FA8D-91B9-3CD6-0B550DFFC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109" y="5624124"/>
            <a:ext cx="553915" cy="553915"/>
          </a:xfrm>
          <a:prstGeom prst="rect">
            <a:avLst/>
          </a:prstGeom>
        </p:spPr>
      </p:pic>
      <p:pic>
        <p:nvPicPr>
          <p:cNvPr id="19" name="Graphic 18" descr="Close">
            <a:extLst>
              <a:ext uri="{FF2B5EF4-FFF2-40B4-BE49-F238E27FC236}">
                <a16:creationId xmlns:a16="http://schemas.microsoft.com/office/drawing/2014/main" id="{FDD8AD8F-AC73-3FF2-574F-78057F1EF8A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89006" y="5173681"/>
            <a:ext cx="553915" cy="553915"/>
          </a:xfrm>
          <a:prstGeom prst="rect">
            <a:avLst/>
          </a:prstGeom>
        </p:spPr>
      </p:pic>
      <p:pic>
        <p:nvPicPr>
          <p:cNvPr id="20" name="Graphic 19" descr="Close">
            <a:extLst>
              <a:ext uri="{FF2B5EF4-FFF2-40B4-BE49-F238E27FC236}">
                <a16:creationId xmlns:a16="http://schemas.microsoft.com/office/drawing/2014/main" id="{BE0AF0D0-A119-271A-4E5D-126BBC3F94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87625" y="4708489"/>
            <a:ext cx="553915" cy="553915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77C3ED7-C1BF-8742-C177-792EC8353E6B}"/>
              </a:ext>
            </a:extLst>
          </p:cNvPr>
          <p:cNvCxnSpPr>
            <a:cxnSpLocks/>
          </p:cNvCxnSpPr>
          <p:nvPr/>
        </p:nvCxnSpPr>
        <p:spPr>
          <a:xfrm>
            <a:off x="828437" y="5922691"/>
            <a:ext cx="1463610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3423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0C86C-40E9-CE1C-9641-1577769E2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8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C2FEB-C6AE-845E-CABE-961156A9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A37009-76CE-287A-9D9C-D0726164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Hybrid Architectures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BEB3A-4B59-991C-6414-6366E9F9A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application code via</a:t>
            </a:r>
            <a:br>
              <a:rPr lang="en-US" dirty="0"/>
            </a:br>
            <a:r>
              <a:rPr lang="en-US" dirty="0"/>
              <a:t>plugin (link-map) namespaces</a:t>
            </a:r>
          </a:p>
          <a:p>
            <a:pPr marL="919125" lvl="2" indent="-457200"/>
            <a:r>
              <a:rPr lang="en-US" dirty="0" err="1"/>
              <a:t>appid</a:t>
            </a:r>
            <a:r>
              <a:rPr lang="en-US" dirty="0"/>
              <a:t> = </a:t>
            </a:r>
            <a:r>
              <a:rPr lang="en-US" dirty="0" err="1"/>
              <a:t>dlmopen</a:t>
            </a:r>
            <a:r>
              <a:rPr lang="en-US" dirty="0"/>
              <a:t>(</a:t>
            </a:r>
            <a:r>
              <a:rPr lang="en-US" dirty="0" err="1"/>
              <a:t>app.so</a:t>
            </a:r>
            <a:r>
              <a:rPr lang="en-US" dirty="0"/>
              <a:t>)</a:t>
            </a:r>
          </a:p>
          <a:p>
            <a:pPr marL="919125" lvl="2" indent="-457200"/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dlsym</a:t>
            </a:r>
            <a:r>
              <a:rPr lang="en-US" dirty="0"/>
              <a:t>(</a:t>
            </a:r>
            <a:r>
              <a:rPr lang="en-US" dirty="0" err="1"/>
              <a:t>appid</a:t>
            </a:r>
            <a:r>
              <a:rPr lang="en-US" dirty="0"/>
              <a:t>, “main”)</a:t>
            </a:r>
          </a:p>
          <a:p>
            <a:pPr marL="919125" lvl="2" indent="-457200"/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457200" lvl="1" indent="-457200"/>
            <a:endParaRPr lang="en-US" dirty="0"/>
          </a:p>
          <a:p>
            <a:pPr marL="457200" indent="-457200"/>
            <a:r>
              <a:rPr lang="en-US" dirty="0"/>
              <a:t>NS-3-DCE, Shadow</a:t>
            </a:r>
          </a:p>
          <a:p>
            <a:pPr marL="457200" lvl="1" indent="-457200"/>
            <a:endParaRPr lang="en-US" dirty="0"/>
          </a:p>
          <a:p>
            <a:r>
              <a:rPr lang="en-US" dirty="0"/>
              <a:t>Limitations</a:t>
            </a:r>
          </a:p>
          <a:p>
            <a:pPr marL="919125" lvl="2" indent="-457200"/>
            <a:r>
              <a:rPr lang="en-US" dirty="0"/>
              <a:t>Compatibility (must build PIC/PIE)</a:t>
            </a:r>
          </a:p>
          <a:p>
            <a:pPr marL="919125" lvl="2" indent="-457200"/>
            <a:r>
              <a:rPr lang="en-US" dirty="0"/>
              <a:t>Correctness (intercept </a:t>
            </a:r>
            <a:r>
              <a:rPr lang="en-US" dirty="0" err="1"/>
              <a:t>libcalls</a:t>
            </a:r>
            <a:r>
              <a:rPr lang="en-US" dirty="0"/>
              <a:t> only)</a:t>
            </a:r>
          </a:p>
          <a:p>
            <a:pPr marL="919125" lvl="2" indent="-457200"/>
            <a:r>
              <a:rPr lang="en-US" dirty="0"/>
              <a:t>Maintainability (custom </a:t>
            </a:r>
            <a:r>
              <a:rPr lang="en-US" dirty="0" err="1"/>
              <a:t>ld</a:t>
            </a:r>
            <a:r>
              <a:rPr lang="en-US" dirty="0"/>
              <a:t>, threading)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888B7FB-3043-F265-8FB5-3CEF1E40DE53}"/>
              </a:ext>
            </a:extLst>
          </p:cNvPr>
          <p:cNvSpPr>
            <a:spLocks noGrp="1"/>
          </p:cNvSpPr>
          <p:nvPr>
            <p:ph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544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30C86C-40E9-CE1C-9641-1577769E28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Co-opting Linux Processes for High-Performance Network Simulation  |  </a:t>
            </a:r>
            <a:fld id="{EC78876D-F60F-416A-9AB8-0484C938732F}" type="slidenum">
              <a:rPr lang="en-US" b="1" smtClean="0">
                <a:solidFill>
                  <a:schemeClr val="tx2"/>
                </a:solidFill>
              </a:rPr>
              <a:pPr/>
              <a:t>9</a:t>
            </a:fld>
            <a:endParaRPr lang="en-US" b="1" dirty="0">
              <a:solidFill>
                <a:schemeClr val="tx2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EC2FEB-C6AE-845E-CABE-961156A9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U.S. Naval Research Laboratory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7A37009-76CE-287A-9D9C-D07261640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Hybrid Architectures (1)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0BEB3A-4B59-991C-6414-6366E9F9A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Executing application code via</a:t>
            </a:r>
            <a:br>
              <a:rPr lang="en-US" dirty="0"/>
            </a:br>
            <a:r>
              <a:rPr lang="en-US" dirty="0"/>
              <a:t>plugin (link-map) namespaces</a:t>
            </a:r>
          </a:p>
          <a:p>
            <a:pPr marL="919125" lvl="2" indent="-457200"/>
            <a:r>
              <a:rPr lang="en-US" dirty="0" err="1"/>
              <a:t>appid</a:t>
            </a:r>
            <a:r>
              <a:rPr lang="en-US" dirty="0"/>
              <a:t> = </a:t>
            </a:r>
            <a:r>
              <a:rPr lang="en-US" dirty="0" err="1"/>
              <a:t>dlmopen</a:t>
            </a:r>
            <a:r>
              <a:rPr lang="en-US" dirty="0"/>
              <a:t>(</a:t>
            </a:r>
            <a:r>
              <a:rPr lang="en-US" dirty="0" err="1"/>
              <a:t>app.so</a:t>
            </a:r>
            <a:r>
              <a:rPr lang="en-US" dirty="0"/>
              <a:t>)</a:t>
            </a:r>
          </a:p>
          <a:p>
            <a:pPr marL="919125" lvl="2" indent="-457200"/>
            <a:r>
              <a:rPr lang="en-US" dirty="0" err="1"/>
              <a:t>func</a:t>
            </a:r>
            <a:r>
              <a:rPr lang="en-US" dirty="0"/>
              <a:t> = </a:t>
            </a:r>
            <a:r>
              <a:rPr lang="en-US" dirty="0" err="1"/>
              <a:t>dlsym</a:t>
            </a:r>
            <a:r>
              <a:rPr lang="en-US" dirty="0"/>
              <a:t>(</a:t>
            </a:r>
            <a:r>
              <a:rPr lang="en-US" dirty="0" err="1"/>
              <a:t>appid</a:t>
            </a:r>
            <a:r>
              <a:rPr lang="en-US" dirty="0"/>
              <a:t>, “main”)</a:t>
            </a:r>
          </a:p>
          <a:p>
            <a:pPr marL="919125" lvl="2" indent="-457200"/>
            <a:r>
              <a:rPr lang="en-US" dirty="0" err="1"/>
              <a:t>func</a:t>
            </a:r>
            <a:r>
              <a:rPr lang="en-US" dirty="0"/>
              <a:t>()</a:t>
            </a:r>
          </a:p>
          <a:p>
            <a:pPr marL="457200" lvl="1" indent="-457200"/>
            <a:endParaRPr lang="en-US" dirty="0"/>
          </a:p>
          <a:p>
            <a:pPr marL="457200" indent="-457200"/>
            <a:r>
              <a:rPr lang="en-US" dirty="0"/>
              <a:t>NS-3-DCE, Shadow</a:t>
            </a:r>
          </a:p>
          <a:p>
            <a:pPr marL="457200" lvl="1" indent="-457200"/>
            <a:endParaRPr lang="en-US" dirty="0"/>
          </a:p>
          <a:p>
            <a:r>
              <a:rPr lang="en-US" dirty="0"/>
              <a:t>Limitations</a:t>
            </a:r>
          </a:p>
          <a:p>
            <a:pPr marL="919125" lvl="2" indent="-457200"/>
            <a:r>
              <a:rPr lang="en-US" dirty="0"/>
              <a:t>Compatibility (must build PIC/PIE)</a:t>
            </a:r>
          </a:p>
          <a:p>
            <a:pPr marL="919125" lvl="2" indent="-457200"/>
            <a:r>
              <a:rPr lang="en-US" dirty="0"/>
              <a:t>Correctness (intercept </a:t>
            </a:r>
            <a:r>
              <a:rPr lang="en-US" dirty="0" err="1"/>
              <a:t>libcalls</a:t>
            </a:r>
            <a:r>
              <a:rPr lang="en-US" dirty="0"/>
              <a:t> only)</a:t>
            </a:r>
          </a:p>
          <a:p>
            <a:pPr marL="919125" lvl="2" indent="-457200"/>
            <a:r>
              <a:rPr lang="en-US" dirty="0"/>
              <a:t>Maintainability (custom </a:t>
            </a:r>
            <a:r>
              <a:rPr lang="en-US" dirty="0" err="1"/>
              <a:t>ld</a:t>
            </a:r>
            <a:r>
              <a:rPr lang="en-US" dirty="0"/>
              <a:t>, threading)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9CE9C50-6B32-5EF3-35DC-294855F3B985}"/>
              </a:ext>
            </a:extLst>
          </p:cNvPr>
          <p:cNvPicPr>
            <a:picLocks noGrp="1" noChangeAspect="1"/>
          </p:cNvPicPr>
          <p:nvPr>
            <p:ph idx="14"/>
          </p:nvPr>
        </p:nvPicPr>
        <p:blipFill>
          <a:blip r:embed="rId2"/>
          <a:stretch>
            <a:fillRect/>
          </a:stretch>
        </p:blipFill>
        <p:spPr>
          <a:xfrm>
            <a:off x="7076884" y="2541561"/>
            <a:ext cx="6081240" cy="3593159"/>
          </a:xfrm>
        </p:spPr>
      </p:pic>
    </p:spTree>
    <p:extLst>
      <p:ext uri="{BB962C8B-B14F-4D97-AF65-F5344CB8AC3E}">
        <p14:creationId xmlns:p14="http://schemas.microsoft.com/office/powerpoint/2010/main" val="1495687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RL PPT">
      <a:dk1>
        <a:sysClr val="windowText" lastClr="000000"/>
      </a:dk1>
      <a:lt1>
        <a:sysClr val="window" lastClr="FFFFFF"/>
      </a:lt1>
      <a:dk2>
        <a:srgbClr val="1B365D"/>
      </a:dk2>
      <a:lt2>
        <a:srgbClr val="FABE07"/>
      </a:lt2>
      <a:accent1>
        <a:srgbClr val="1B365D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US NR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RL_PPT_WideScreen_M10_052616" id="{DD9E120A-AE45-4FCF-9AB0-14AD7E4D1ED6}" vid="{40B21B15-B66C-42A3-9B9F-85D271FBB41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15604</TotalTime>
  <Words>3299</Words>
  <Application>Microsoft Macintosh PowerPoint</Application>
  <PresentationFormat>Custom</PresentationFormat>
  <Paragraphs>823</Paragraphs>
  <Slides>48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Arial</vt:lpstr>
      <vt:lpstr>Calibri</vt:lpstr>
      <vt:lpstr>Office Theme</vt:lpstr>
      <vt:lpstr>Co-opting Linux Processes for High-Performance Network Simulation</vt:lpstr>
      <vt:lpstr>Main Takeaways</vt:lpstr>
      <vt:lpstr>Outline</vt:lpstr>
      <vt:lpstr>Requirements for Large Distributed System Experimentation</vt:lpstr>
      <vt:lpstr>Problems with Traditional Approaches</vt:lpstr>
      <vt:lpstr>Problems with Traditional Approaches</vt:lpstr>
      <vt:lpstr>Hybrid Architectures and Challenges</vt:lpstr>
      <vt:lpstr>Limitations of Hybrid Architectures (1)</vt:lpstr>
      <vt:lpstr>Limitations of Hybrid Architectures (1)</vt:lpstr>
      <vt:lpstr>Limitations of Hybrid Architectures (2)</vt:lpstr>
      <vt:lpstr>Our Research Challenge</vt:lpstr>
      <vt:lpstr>Our Research Challenge</vt:lpstr>
      <vt:lpstr>Outline</vt:lpstr>
      <vt:lpstr>Design Overview</vt:lpstr>
      <vt:lpstr>Parallel Worker Threads</vt:lpstr>
      <vt:lpstr>Parallel Worker Threads</vt:lpstr>
      <vt:lpstr>Parallel Worker Threads</vt:lpstr>
      <vt:lpstr>Parallel Worker Threads</vt:lpstr>
      <vt:lpstr>Parallel Worker Threads</vt:lpstr>
      <vt:lpstr>Parallel Worker Threads</vt:lpstr>
      <vt:lpstr>Parallel Worker Threads</vt:lpstr>
      <vt:lpstr>Direct Execution</vt:lpstr>
      <vt:lpstr>Direct Execution</vt:lpstr>
      <vt:lpstr>Direct Execution</vt:lpstr>
      <vt:lpstr>Direct Execution</vt:lpstr>
      <vt:lpstr>Syscall Interposition</vt:lpstr>
      <vt:lpstr>Syscall Interposition</vt:lpstr>
      <vt:lpstr>Syscall Interposition</vt:lpstr>
      <vt:lpstr>Syscall Interposition</vt:lpstr>
      <vt:lpstr>Syscall Interposition</vt:lpstr>
      <vt:lpstr>Syscall Emulation</vt:lpstr>
      <vt:lpstr>Syscall Emulation</vt:lpstr>
      <vt:lpstr>Syscall Emulation</vt:lpstr>
      <vt:lpstr>Inter-Process Communication</vt:lpstr>
      <vt:lpstr>Inter-Process Communication</vt:lpstr>
      <vt:lpstr>Inter-Process Communication</vt:lpstr>
      <vt:lpstr>Inter-Process Communication</vt:lpstr>
      <vt:lpstr>Inter-Process Communication</vt:lpstr>
      <vt:lpstr>Inter-Process Communication</vt:lpstr>
      <vt:lpstr>Process Control</vt:lpstr>
      <vt:lpstr>Process Control</vt:lpstr>
      <vt:lpstr>Process Control</vt:lpstr>
      <vt:lpstr>Process Control</vt:lpstr>
      <vt:lpstr>Process Control</vt:lpstr>
      <vt:lpstr>Outline</vt:lpstr>
      <vt:lpstr>Evaluation: Large P2P Benchmarks</vt:lpstr>
      <vt:lpstr>Evaluation: Large Tor Networks</vt:lpstr>
      <vt:lpstr>Main 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Point Break: A Study of Bandwidth Denial-of-Service Attacks against Tor</dc:title>
  <dc:subject/>
  <dc:creator>Microsoft Office User</dc:creator>
  <cp:keywords/>
  <dc:description/>
  <cp:lastModifiedBy>Microsoft Office User</cp:lastModifiedBy>
  <cp:revision>357</cp:revision>
  <cp:lastPrinted>2015-08-19T18:26:03Z</cp:lastPrinted>
  <dcterms:created xsi:type="dcterms:W3CDTF">2019-08-12T02:39:41Z</dcterms:created>
  <dcterms:modified xsi:type="dcterms:W3CDTF">2022-07-11T23:31:42Z</dcterms:modified>
  <cp:category/>
</cp:coreProperties>
</file>