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64" r:id="rId2"/>
    <p:sldId id="376" r:id="rId3"/>
    <p:sldId id="387" r:id="rId4"/>
    <p:sldId id="388" r:id="rId5"/>
    <p:sldId id="378" r:id="rId6"/>
    <p:sldId id="379" r:id="rId7"/>
    <p:sldId id="380" r:id="rId8"/>
    <p:sldId id="381" r:id="rId9"/>
    <p:sldId id="389" r:id="rId10"/>
    <p:sldId id="395" r:id="rId11"/>
    <p:sldId id="396" r:id="rId12"/>
    <p:sldId id="397" r:id="rId13"/>
    <p:sldId id="393" r:id="rId14"/>
    <p:sldId id="392" r:id="rId15"/>
    <p:sldId id="382" r:id="rId16"/>
    <p:sldId id="383" r:id="rId17"/>
    <p:sldId id="398" r:id="rId18"/>
    <p:sldId id="404" r:id="rId19"/>
    <p:sldId id="399" r:id="rId20"/>
    <p:sldId id="400" r:id="rId21"/>
    <p:sldId id="384" r:id="rId22"/>
    <p:sldId id="412" r:id="rId23"/>
    <p:sldId id="402" r:id="rId24"/>
    <p:sldId id="403" r:id="rId25"/>
    <p:sldId id="413" r:id="rId26"/>
    <p:sldId id="405" r:id="rId27"/>
    <p:sldId id="406" r:id="rId28"/>
    <p:sldId id="407" r:id="rId29"/>
    <p:sldId id="409" r:id="rId30"/>
    <p:sldId id="414" r:id="rId31"/>
    <p:sldId id="415" r:id="rId32"/>
    <p:sldId id="416" r:id="rId33"/>
    <p:sldId id="417" r:id="rId34"/>
    <p:sldId id="419" r:id="rId35"/>
    <p:sldId id="418" r:id="rId36"/>
    <p:sldId id="421" r:id="rId37"/>
    <p:sldId id="420" r:id="rId38"/>
    <p:sldId id="422" r:id="rId39"/>
    <p:sldId id="425" r:id="rId40"/>
    <p:sldId id="424" r:id="rId41"/>
    <p:sldId id="429" r:id="rId42"/>
    <p:sldId id="431" r:id="rId43"/>
    <p:sldId id="432" r:id="rId44"/>
    <p:sldId id="433" r:id="rId45"/>
    <p:sldId id="434" r:id="rId46"/>
    <p:sldId id="436" r:id="rId47"/>
    <p:sldId id="437" r:id="rId48"/>
    <p:sldId id="438" r:id="rId49"/>
    <p:sldId id="439" r:id="rId50"/>
    <p:sldId id="440" r:id="rId51"/>
    <p:sldId id="441" r:id="rId52"/>
    <p:sldId id="426" r:id="rId53"/>
    <p:sldId id="423" r:id="rId54"/>
    <p:sldId id="427" r:id="rId55"/>
    <p:sldId id="428" r:id="rId56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F8"/>
    <a:srgbClr val="0B3AF5"/>
    <a:srgbClr val="0A3AFF"/>
    <a:srgbClr val="0917F2"/>
    <a:srgbClr val="205AB2"/>
    <a:srgbClr val="1F5188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8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184" y="292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172200" y="7203864"/>
            <a:ext cx="3406140" cy="416136"/>
          </a:xfrm>
        </p:spPr>
        <p:txBody>
          <a:bodyPr/>
          <a:lstStyle/>
          <a:p>
            <a:r>
              <a:rPr lang="en-US" dirty="0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U.S. Naval Research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 baseline="0">
          <a:solidFill>
            <a:srgbClr val="0957F8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Shadow: Real Applications, Simulated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Dr. 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4421275" y="651549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Cyber Modeling and Simulation Technical Working Group</a:t>
            </a:r>
          </a:p>
          <a:p>
            <a:r>
              <a:rPr lang="en-US" b="0" dirty="0" smtClean="0"/>
              <a:t>Mark Center, Alexandria, VA</a:t>
            </a:r>
          </a:p>
          <a:p>
            <a:r>
              <a:rPr lang="en-US" b="0" dirty="0"/>
              <a:t>October </a:t>
            </a:r>
            <a:r>
              <a:rPr lang="en-US" b="0" dirty="0" smtClean="0"/>
              <a:t>25</a:t>
            </a:r>
            <a:r>
              <a:rPr lang="en-US" b="0" baseline="30000" dirty="0" smtClean="0"/>
              <a:t>th</a:t>
            </a:r>
            <a:r>
              <a:rPr lang="en-US" b="0" dirty="0"/>
              <a:t>, </a:t>
            </a:r>
            <a:r>
              <a:rPr lang="en-US" b="0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Network Experiments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Experimenting in a distributed testbed (e.g. </a:t>
            </a:r>
            <a:r>
              <a:rPr lang="en-US" dirty="0" err="1" smtClean="0"/>
              <a:t>PlanetLab</a:t>
            </a:r>
            <a:r>
              <a:rPr lang="en-US" dirty="0" smtClean="0"/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355607"/>
            <a:ext cx="4343400" cy="4470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Close to target environment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Runs on the Internet or uses Internet protocols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234940" y="2355607"/>
            <a:ext cx="4343400" cy="4470191"/>
          </a:xfrm>
          <a:prstGeom prst="rect">
            <a:avLst/>
          </a:prstGeom>
        </p:spPr>
        <p:txBody>
          <a:bodyPr/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rgbClr val="0957F8"/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manage and debug</a:t>
            </a:r>
            <a:endParaRPr lang="en-US" dirty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Doesn’t scale well in low-resource environs</a:t>
            </a:r>
            <a:endParaRPr lang="en-US" dirty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Can be hard to model network properties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4" y="4488030"/>
            <a:ext cx="5431665" cy="27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Experimenting with network emulators (e.g. </a:t>
            </a:r>
            <a:r>
              <a:rPr lang="en-US" dirty="0" err="1" smtClean="0"/>
              <a:t>Modelnet</a:t>
            </a:r>
            <a:r>
              <a:rPr lang="en-US" dirty="0" smtClean="0"/>
              <a:t>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355607"/>
            <a:ext cx="4668592" cy="4470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Runs on the target OS and uses Internet protocols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Can model various network properties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234940" y="2355607"/>
            <a:ext cx="4501166" cy="4470191"/>
          </a:xfrm>
          <a:prstGeom prst="rect">
            <a:avLst/>
          </a:prstGeom>
        </p:spPr>
        <p:txBody>
          <a:bodyPr/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rgbClr val="0957F8"/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Requires multiple machines and custom installed OS</a:t>
            </a:r>
            <a:endParaRPr lang="en-US" dirty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Must run in real time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Per-process overhead may cause kernel issues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23" y="5378418"/>
            <a:ext cx="1526945" cy="1825446"/>
          </a:xfrm>
          <a:prstGeom prst="rect">
            <a:avLst/>
          </a:prstGeom>
        </p:spPr>
      </p:pic>
      <p:pic>
        <p:nvPicPr>
          <p:cNvPr id="11" name="Picture 10" descr="emulation_mach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74" y="5499498"/>
            <a:ext cx="1104085" cy="1704366"/>
          </a:xfrm>
          <a:prstGeom prst="rect">
            <a:avLst/>
          </a:prstGeom>
        </p:spPr>
      </p:pic>
      <p:pic>
        <p:nvPicPr>
          <p:cNvPr id="12" name="Picture 11" descr="emulation_mach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81" y="5406333"/>
            <a:ext cx="1104085" cy="17043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4824201" y="6516304"/>
            <a:ext cx="89079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20524" y="6474926"/>
            <a:ext cx="89079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Experimenting with network simulators (e.g. NS3)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355607"/>
            <a:ext cx="4668592" cy="4470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Deterministic (reproducible)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model various network </a:t>
            </a:r>
            <a:r>
              <a:rPr lang="en-US" dirty="0" smtClean="0"/>
              <a:t>properties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Can scale very well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234940" y="2355607"/>
            <a:ext cx="4501166" cy="4470191"/>
          </a:xfrm>
          <a:prstGeom prst="rect">
            <a:avLst/>
          </a:prstGeom>
        </p:spPr>
        <p:txBody>
          <a:bodyPr/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rgbClr val="0957F8"/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Application model can be too abstract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Abstractions can lead to inaccurate results</a:t>
            </a:r>
          </a:p>
          <a:p>
            <a:pPr marL="919163" lvl="2" indent="-457200">
              <a:buFont typeface="Arial" charset="0"/>
              <a:buChar char="•"/>
            </a:pP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20" y="4508924"/>
            <a:ext cx="2603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508060" cy="457200"/>
          </a:xfrm>
        </p:spPr>
        <p:txBody>
          <a:bodyPr/>
          <a:lstStyle/>
          <a:p>
            <a:r>
              <a:rPr lang="en-US" dirty="0" smtClean="0"/>
              <a:t>Simulation vs. Emulation: Realism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95767"/>
              </p:ext>
            </p:extLst>
          </p:nvPr>
        </p:nvGraphicFramePr>
        <p:xfrm>
          <a:off x="457200" y="1669508"/>
          <a:ext cx="9108260" cy="297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130"/>
                <a:gridCol w="4554130"/>
              </a:tblGrid>
              <a:tr h="560153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Simulation</a:t>
                      </a:r>
                      <a:endParaRPr lang="en-US" sz="29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Emulation</a:t>
                      </a:r>
                      <a:endParaRPr lang="en-US" sz="2900" dirty="0"/>
                    </a:p>
                  </a:txBody>
                  <a:tcPr marL="124204" marR="124204" marT="62101" marB="62101"/>
                </a:tc>
              </a:tr>
              <a:tr h="560153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Abstracts away most system components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Runs the</a:t>
                      </a:r>
                      <a:r>
                        <a:rPr lang="en-US" sz="2400" baseline="0" dirty="0" smtClean="0"/>
                        <a:t> real OS, kernel, protocols, applications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</a:tr>
              <a:tr h="996104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Simulator</a:t>
                      </a:r>
                      <a:r>
                        <a:rPr lang="en-US" sz="2400" baseline="0" dirty="0" smtClean="0"/>
                        <a:t> is generally only internally consistent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Software</a:t>
                      </a:r>
                      <a:r>
                        <a:rPr lang="en-US" sz="2400" baseline="0" dirty="0" smtClean="0"/>
                        <a:t> is interoperable with external components</a:t>
                      </a:r>
                      <a:endParaRPr lang="en-US" sz="2400" dirty="0" smtClean="0"/>
                    </a:p>
                  </a:txBody>
                  <a:tcPr marL="124204" marR="124204" marT="62101" marB="62101"/>
                </a:tc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resource</a:t>
                      </a:r>
                      <a:r>
                        <a:rPr lang="en-US" sz="2400" baseline="0" dirty="0" smtClean="0"/>
                        <a:t> intensive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More resource intensive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61" y="5209336"/>
            <a:ext cx="1825494" cy="1825494"/>
          </a:xfrm>
          <a:prstGeom prst="rect">
            <a:avLst/>
          </a:prstGeom>
        </p:spPr>
      </p:pic>
      <p:pic>
        <p:nvPicPr>
          <p:cNvPr id="15" name="Picture 14" descr="si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82" y="5482941"/>
            <a:ext cx="1250410" cy="1494851"/>
          </a:xfrm>
          <a:prstGeom prst="rect">
            <a:avLst/>
          </a:prstGeom>
        </p:spPr>
      </p:pic>
      <p:pic>
        <p:nvPicPr>
          <p:cNvPr id="16" name="Picture 15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93" y="5511586"/>
            <a:ext cx="904131" cy="1395699"/>
          </a:xfrm>
          <a:prstGeom prst="rect">
            <a:avLst/>
          </a:prstGeom>
        </p:spPr>
      </p:pic>
      <p:pic>
        <p:nvPicPr>
          <p:cNvPr id="17" name="Picture 16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93" y="5511585"/>
            <a:ext cx="904131" cy="139569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064625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6269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vs. Emulation: Time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98003"/>
              </p:ext>
            </p:extLst>
          </p:nvPr>
        </p:nvGraphicFramePr>
        <p:xfrm>
          <a:off x="457200" y="1696402"/>
          <a:ext cx="9108260" cy="334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130"/>
                <a:gridCol w="4554130"/>
              </a:tblGrid>
              <a:tr h="560153"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Simulation</a:t>
                      </a:r>
                      <a:endParaRPr lang="en-US" sz="29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900" dirty="0" smtClean="0"/>
                        <a:t>Emulation</a:t>
                      </a:r>
                      <a:endParaRPr lang="en-US" sz="2900" dirty="0"/>
                    </a:p>
                  </a:txBody>
                  <a:tcPr marL="124204" marR="124204" marT="62101" marB="62101"/>
                </a:tc>
              </a:tr>
              <a:tr h="560153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“As-fast-as-possible”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 time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</a:tr>
              <a:tr h="996104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Control over clock, can pause time without</a:t>
                      </a:r>
                      <a:r>
                        <a:rPr lang="en-US" sz="2400" baseline="0" dirty="0" smtClean="0"/>
                        <a:t> issue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must advance in synchrony with wall-clock</a:t>
                      </a:r>
                    </a:p>
                  </a:txBody>
                  <a:tcPr marL="124204" marR="124204" marT="62101" marB="62101"/>
                </a:tc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Weak</a:t>
                      </a:r>
                      <a:r>
                        <a:rPr lang="en-US" sz="2400" baseline="0" dirty="0" smtClean="0"/>
                        <a:t> hardware extends total experiment runtime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Weak hardware causes glitches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that are difficult to detect and diagnose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61" y="5209336"/>
            <a:ext cx="1825494" cy="1825494"/>
          </a:xfrm>
          <a:prstGeom prst="rect">
            <a:avLst/>
          </a:prstGeom>
        </p:spPr>
      </p:pic>
      <p:pic>
        <p:nvPicPr>
          <p:cNvPr id="11" name="Picture 10" descr="si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82" y="5482941"/>
            <a:ext cx="1250410" cy="1494851"/>
          </a:xfrm>
          <a:prstGeom prst="rect">
            <a:avLst/>
          </a:prstGeom>
        </p:spPr>
      </p:pic>
      <p:pic>
        <p:nvPicPr>
          <p:cNvPr id="12" name="Picture 11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93" y="5511586"/>
            <a:ext cx="904131" cy="1395699"/>
          </a:xfrm>
          <a:prstGeom prst="rect">
            <a:avLst/>
          </a:prstGeom>
        </p:spPr>
      </p:pic>
      <p:pic>
        <p:nvPicPr>
          <p:cNvPr id="13" name="Picture 12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93" y="5511585"/>
            <a:ext cx="904131" cy="139569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6064625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6269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Parallel discrete-event network simulator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Models routing, latency, bandwidth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Simulates time, CPU, 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TCP/UDP, sockets, queuing, threading</a:t>
            </a:r>
          </a:p>
          <a:p>
            <a:pPr marL="457200" lvl="1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Emulates POSIX C API on Linux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Directly executes apps as plug-ins</a:t>
            </a: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77" y="4426772"/>
            <a:ext cx="3672123" cy="26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Simulation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Load network model, create virtual hosts</a:t>
            </a:r>
            <a:endParaRPr lang="en-US" dirty="0"/>
          </a:p>
        </p:txBody>
      </p:sp>
      <p:pic>
        <p:nvPicPr>
          <p:cNvPr id="11" name="Content Placeholder 3" descr="rou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5" r="-4725"/>
          <a:stretch>
            <a:fillRect/>
          </a:stretch>
        </p:blipFill>
        <p:spPr bwMode="auto">
          <a:xfrm>
            <a:off x="358129" y="2326342"/>
            <a:ext cx="9014471" cy="498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353" y="4195974"/>
            <a:ext cx="386308" cy="392219"/>
          </a:xfrm>
          <a:prstGeom prst="rect">
            <a:avLst/>
          </a:prstGeom>
        </p:spPr>
      </p:pic>
      <p:pic>
        <p:nvPicPr>
          <p:cNvPr id="15" name="Picture 14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744" y="6556643"/>
            <a:ext cx="386308" cy="392219"/>
          </a:xfrm>
          <a:prstGeom prst="rect">
            <a:avLst/>
          </a:prstGeom>
        </p:spPr>
      </p:pic>
      <p:pic>
        <p:nvPicPr>
          <p:cNvPr id="16" name="Picture 15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447" y="2305101"/>
            <a:ext cx="386308" cy="392219"/>
          </a:xfrm>
          <a:prstGeom prst="rect">
            <a:avLst/>
          </a:prstGeom>
        </p:spPr>
      </p:pic>
      <p:pic>
        <p:nvPicPr>
          <p:cNvPr id="17" name="Picture 16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744" y="5831472"/>
            <a:ext cx="386308" cy="392219"/>
          </a:xfrm>
          <a:prstGeom prst="rect">
            <a:avLst/>
          </a:prstGeom>
        </p:spPr>
      </p:pic>
      <p:pic>
        <p:nvPicPr>
          <p:cNvPr id="18" name="Picture 17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1846" y="2501210"/>
            <a:ext cx="386308" cy="392219"/>
          </a:xfrm>
          <a:prstGeom prst="rect">
            <a:avLst/>
          </a:prstGeom>
        </p:spPr>
      </p:pic>
      <p:pic>
        <p:nvPicPr>
          <p:cNvPr id="19" name="Picture 18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011" y="6503086"/>
            <a:ext cx="386308" cy="392219"/>
          </a:xfrm>
          <a:prstGeom prst="rect">
            <a:avLst/>
          </a:prstGeom>
        </p:spPr>
      </p:pic>
      <p:pic>
        <p:nvPicPr>
          <p:cNvPr id="20" name="Picture 19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3400" y="5831471"/>
            <a:ext cx="386308" cy="392219"/>
          </a:xfrm>
          <a:prstGeom prst="rect">
            <a:avLst/>
          </a:prstGeom>
        </p:spPr>
      </p:pic>
      <p:pic>
        <p:nvPicPr>
          <p:cNvPr id="21" name="Picture 20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5270" y="2329088"/>
            <a:ext cx="386308" cy="392219"/>
          </a:xfrm>
          <a:prstGeom prst="rect">
            <a:avLst/>
          </a:prstGeom>
        </p:spPr>
      </p:pic>
      <p:pic>
        <p:nvPicPr>
          <p:cNvPr id="22" name="Picture 21" descr="computer-on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7976" y="6360533"/>
            <a:ext cx="386308" cy="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3703" y="5977777"/>
            <a:ext cx="5392270" cy="130523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Simulation Layout</a:t>
            </a:r>
            <a:endParaRPr lang="en-US" dirty="0"/>
          </a:p>
        </p:txBody>
      </p:sp>
      <p:pic>
        <p:nvPicPr>
          <p:cNvPr id="6" name="Picture 5" descr="computer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819" y="5314076"/>
            <a:ext cx="653701" cy="663703"/>
          </a:xfrm>
          <a:prstGeom prst="rect">
            <a:avLst/>
          </a:prstGeom>
        </p:spPr>
      </p:pic>
      <p:pic>
        <p:nvPicPr>
          <p:cNvPr id="7" name="Picture 6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5977779"/>
            <a:ext cx="573975" cy="681179"/>
          </a:xfrm>
          <a:prstGeom prst="rect">
            <a:avLst/>
          </a:prstGeom>
        </p:spPr>
      </p:pic>
      <p:pic>
        <p:nvPicPr>
          <p:cNvPr id="8" name="Picture 7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175" y="5977779"/>
            <a:ext cx="573975" cy="681179"/>
          </a:xfrm>
          <a:prstGeom prst="rect">
            <a:avLst/>
          </a:prstGeom>
        </p:spPr>
      </p:pic>
      <p:pic>
        <p:nvPicPr>
          <p:cNvPr id="10" name="Picture 9" descr="computer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2274" y="5314076"/>
            <a:ext cx="653701" cy="663703"/>
          </a:xfrm>
          <a:prstGeom prst="rect">
            <a:avLst/>
          </a:prstGeom>
        </p:spPr>
      </p:pic>
      <p:pic>
        <p:nvPicPr>
          <p:cNvPr id="11" name="Picture 10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7419" y="5977778"/>
            <a:ext cx="573975" cy="681179"/>
          </a:xfrm>
          <a:prstGeom prst="rect">
            <a:avLst/>
          </a:prstGeom>
        </p:spPr>
      </p:pic>
      <p:pic>
        <p:nvPicPr>
          <p:cNvPr id="13" name="Picture 12" descr="computer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4423" y="5314076"/>
            <a:ext cx="653701" cy="663703"/>
          </a:xfrm>
          <a:prstGeom prst="rect">
            <a:avLst/>
          </a:prstGeom>
        </p:spPr>
      </p:pic>
      <p:pic>
        <p:nvPicPr>
          <p:cNvPr id="14" name="Picture 13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3126" y="5977778"/>
            <a:ext cx="573975" cy="681179"/>
          </a:xfrm>
          <a:prstGeom prst="rect">
            <a:avLst/>
          </a:prstGeom>
        </p:spPr>
      </p:pic>
      <p:pic>
        <p:nvPicPr>
          <p:cNvPr id="15" name="Picture 14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8124" y="5977778"/>
            <a:ext cx="573975" cy="681179"/>
          </a:xfrm>
          <a:prstGeom prst="rect">
            <a:avLst/>
          </a:prstGeom>
        </p:spPr>
      </p:pic>
      <p:pic>
        <p:nvPicPr>
          <p:cNvPr id="16" name="Picture 15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0625" y="5977778"/>
            <a:ext cx="573975" cy="681179"/>
          </a:xfrm>
          <a:prstGeom prst="rect">
            <a:avLst/>
          </a:prstGeom>
        </p:spPr>
      </p:pic>
      <p:pic>
        <p:nvPicPr>
          <p:cNvPr id="18" name="Picture 17" descr="computer-on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7533" y="5314075"/>
            <a:ext cx="653701" cy="663703"/>
          </a:xfrm>
          <a:prstGeom prst="rect">
            <a:avLst/>
          </a:prstGeom>
        </p:spPr>
      </p:pic>
      <p:pic>
        <p:nvPicPr>
          <p:cNvPr id="19" name="Picture 18" descr="application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2678" y="5977777"/>
            <a:ext cx="573975" cy="681179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 rot="16200000">
            <a:off x="655322" y="6431695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16200000">
            <a:off x="655322" y="6625575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16200000">
            <a:off x="1292284" y="6439669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 rot="16200000">
            <a:off x="1292284" y="6633549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 rot="16200000">
            <a:off x="2177811" y="6433722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16200000">
            <a:off x="3062778" y="6434357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 rot="16200000">
            <a:off x="3062778" y="6628237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 rot="16200000">
            <a:off x="3605905" y="6442004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 rot="16200000">
            <a:off x="5024160" y="6442480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6200000">
            <a:off x="4147845" y="6440763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rot="16200000">
            <a:off x="4147845" y="6634643"/>
            <a:ext cx="111009" cy="454521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32" name="Content Placeholder 3" descr="rout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5" r="-4725"/>
          <a:stretch>
            <a:fillRect/>
          </a:stretch>
        </p:blipFill>
        <p:spPr bwMode="auto">
          <a:xfrm>
            <a:off x="1009106" y="1485806"/>
            <a:ext cx="3547134" cy="196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dustin-w-Clock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75" y="3583219"/>
            <a:ext cx="583863" cy="58386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633722" y="4233630"/>
            <a:ext cx="2514600" cy="438916"/>
            <a:chOff x="846931" y="4847439"/>
            <a:chExt cx="2209800" cy="385714"/>
          </a:xfrm>
        </p:grpSpPr>
        <p:grpSp>
          <p:nvGrpSpPr>
            <p:cNvPr id="35" name="Group 34"/>
            <p:cNvGrpSpPr/>
            <p:nvPr/>
          </p:nvGrpSpPr>
          <p:grpSpPr>
            <a:xfrm>
              <a:off x="846931" y="4848224"/>
              <a:ext cx="2133606" cy="381001"/>
              <a:chOff x="2980531" y="2333625"/>
              <a:chExt cx="2133600" cy="3810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2980531" y="2333625"/>
                <a:ext cx="2133600" cy="381000"/>
              </a:xfrm>
              <a:prstGeom prst="rect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charset="0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32853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35901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38949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41997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45045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4809331" y="2333625"/>
                <a:ext cx="0" cy="381000"/>
              </a:xfrm>
              <a:prstGeom prst="straightConnector1">
                <a:avLst/>
              </a:prstGeom>
              <a:solidFill>
                <a:srgbClr val="00B8FF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</p:grpSp>
        <p:pic>
          <p:nvPicPr>
            <p:cNvPr id="36" name="Picture 35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31" y="4848225"/>
              <a:ext cx="381000" cy="384928"/>
            </a:xfrm>
            <a:prstGeom prst="rect">
              <a:avLst/>
            </a:prstGeom>
          </p:spPr>
        </p:pic>
        <p:pic>
          <p:nvPicPr>
            <p:cNvPr id="37" name="Picture 36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31" y="4848225"/>
              <a:ext cx="381000" cy="384928"/>
            </a:xfrm>
            <a:prstGeom prst="rect">
              <a:avLst/>
            </a:prstGeom>
          </p:spPr>
        </p:pic>
        <p:pic>
          <p:nvPicPr>
            <p:cNvPr id="38" name="Picture 37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131" y="4848225"/>
              <a:ext cx="381000" cy="384928"/>
            </a:xfrm>
            <a:prstGeom prst="rect">
              <a:avLst/>
            </a:prstGeom>
          </p:spPr>
        </p:pic>
        <p:pic>
          <p:nvPicPr>
            <p:cNvPr id="39" name="Picture 38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331" y="4848225"/>
              <a:ext cx="381000" cy="384928"/>
            </a:xfrm>
            <a:prstGeom prst="rect">
              <a:avLst/>
            </a:prstGeom>
          </p:spPr>
        </p:pic>
        <p:pic>
          <p:nvPicPr>
            <p:cNvPr id="40" name="Picture 39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31" y="4847439"/>
              <a:ext cx="381000" cy="384928"/>
            </a:xfrm>
            <a:prstGeom prst="rect">
              <a:avLst/>
            </a:prstGeom>
          </p:spPr>
        </p:pic>
        <p:pic>
          <p:nvPicPr>
            <p:cNvPr id="41" name="Picture 40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31" y="4847439"/>
              <a:ext cx="381000" cy="384928"/>
            </a:xfrm>
            <a:prstGeom prst="rect">
              <a:avLst/>
            </a:prstGeom>
          </p:spPr>
        </p:pic>
        <p:pic>
          <p:nvPicPr>
            <p:cNvPr id="42" name="Picture 41" descr="imagebot-com-2012042714194724316-300p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31" y="4847439"/>
              <a:ext cx="381000" cy="384928"/>
            </a:xfrm>
            <a:prstGeom prst="rect">
              <a:avLst/>
            </a:prstGeom>
          </p:spPr>
        </p:pic>
      </p:grpSp>
      <p:sp>
        <p:nvSpPr>
          <p:cNvPr id="51" name="Freeform 50"/>
          <p:cNvSpPr/>
          <p:nvPr/>
        </p:nvSpPr>
        <p:spPr>
          <a:xfrm rot="16200000">
            <a:off x="4107022" y="4341009"/>
            <a:ext cx="304799" cy="1396297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 rot="16200000">
            <a:off x="1507310" y="4341010"/>
            <a:ext cx="304799" cy="1396297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5881" y="369048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Global simulation clock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59278" y="4219501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Discrete event queue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65881" y="477043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Shadow worker threads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65881" y="5375534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Virtual hosts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59278" y="5980629"/>
            <a:ext cx="41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Virtual processes (i.e. namespaces)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68589" y="6546982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Virtual threads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65881" y="230441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0498" y="694244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Directly executed software plug-ins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Memory Management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1975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7469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Data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7468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Data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5242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07403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62897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Data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62896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Data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670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92831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8325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 Data 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48324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Data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6098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 3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8" idx="2"/>
          </p:cNvCxnSpPr>
          <p:nvPr/>
        </p:nvCxnSpPr>
        <p:spPr>
          <a:xfrm flipH="1" flipV="1">
            <a:off x="1889310" y="4251286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74735" y="4242094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80337" y="4251286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77468" y="4734371"/>
            <a:ext cx="7394539" cy="4604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Plug-in Code (read-only)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7468" y="2810259"/>
            <a:ext cx="7394539" cy="4604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Code (read-only)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ontent Placeholder 4"/>
          <p:cNvSpPr>
            <a:spLocks noGrp="1"/>
          </p:cNvSpPr>
          <p:nvPr>
            <p:ph idx="13"/>
          </p:nvPr>
        </p:nvSpPr>
        <p:spPr>
          <a:xfrm>
            <a:off x="457200" y="1615267"/>
            <a:ext cx="9121140" cy="5257800"/>
          </a:xfrm>
        </p:spPr>
        <p:txBody>
          <a:bodyPr/>
          <a:lstStyle/>
          <a:p>
            <a:r>
              <a:rPr lang="en-US" dirty="0" smtClean="0"/>
              <a:t>Apps loaded in independent namespaces, copy-on-write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Open-source network simulator / emulator hybrid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irectly executes real applications like Tor and Bitcoin over a simulated network topology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Efficient, scalable, deterministic, accurate, and more!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4426264"/>
            <a:ext cx="4653645" cy="3403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Shadow?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Execution in a Simulator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199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dirty="0" smtClean="0"/>
              <a:t>(send, write, etc.)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198" y="4225843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Function Interposition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198" y="2938903"/>
            <a:ext cx="85926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Shadow – Simulated Linux Kernel Libraries and Network Transport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6682" y="2467784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53353" y="4953603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8871" y="3666663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87272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87271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</a:t>
            </a:r>
            <a:r>
              <a:rPr lang="en-US" dirty="0" smtClean="0"/>
              <a:t> API</a:t>
            </a:r>
          </a:p>
          <a:p>
            <a:pPr algn="ctr"/>
            <a:r>
              <a:rPr lang="en-US" dirty="0"/>
              <a:t>(send, write, etc.)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17344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517343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libc</a:t>
            </a:r>
            <a:r>
              <a:rPr lang="en-US" dirty="0" smtClean="0"/>
              <a:t> API</a:t>
            </a:r>
          </a:p>
          <a:p>
            <a:pPr algn="ctr"/>
            <a:r>
              <a:rPr lang="en-US" dirty="0"/>
              <a:t>(send, write, etc.)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23131" y="4225843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Function Interposition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32615" y="2467784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19286" y="4953603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14804" y="3666663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517343" y="4230119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Function Interposition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426827" y="2472060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113498" y="4957879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09016" y="3670939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7198" y="1755823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87271" y="175652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7343" y="1755823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090" y="133381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51910" y="133963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30235" y="13274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Use Cases – </a:t>
            </a:r>
            <a:br>
              <a:rPr lang="en-US" dirty="0" smtClean="0"/>
            </a:br>
            <a:r>
              <a:rPr lang="en-US" dirty="0" smtClean="0"/>
              <a:t>The Tor Anonymity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Gentle Tor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Tor: a censorship resistant, privacy-enhancing anonymous communication system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9381" y="3128757"/>
            <a:ext cx="8943219" cy="2925907"/>
            <a:chOff x="338960" y="1341971"/>
            <a:chExt cx="8943219" cy="292590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29" name="Picture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34" name="Picture 3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8" name="Picture 4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9" name="Picture 4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3079972" y="6053889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Communication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2" y="1580012"/>
            <a:ext cx="9435802" cy="5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Hops – Tor is Slower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456531" y="3324225"/>
            <a:ext cx="4800600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 flipH="1">
            <a:off x="6638133" y="3324225"/>
            <a:ext cx="1524000" cy="218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131" y="2257425"/>
            <a:ext cx="1600200" cy="1327830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028826"/>
            <a:ext cx="1371600" cy="1674406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1" y="2028826"/>
            <a:ext cx="1371600" cy="1674406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2028826"/>
            <a:ext cx="1371600" cy="167440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3" y="2105027"/>
            <a:ext cx="990600" cy="15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 in a Tor Relay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456531" y="3324225"/>
            <a:ext cx="4800600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 flipH="1">
            <a:off x="6638133" y="3324225"/>
            <a:ext cx="1524000" cy="218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131" y="2257425"/>
            <a:ext cx="1600200" cy="1327830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028826"/>
            <a:ext cx="1371600" cy="1674406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1" y="2028826"/>
            <a:ext cx="1371600" cy="1674406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2028826"/>
            <a:ext cx="1371600" cy="167440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3" y="2105027"/>
            <a:ext cx="990600" cy="151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 bwMode="auto">
          <a:xfrm>
            <a:off x="2751934" y="5000627"/>
            <a:ext cx="4571999" cy="2057398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2159" y="5153027"/>
            <a:ext cx="19050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8756" y="5153027"/>
            <a:ext cx="19812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531" y="5076825"/>
            <a:ext cx="9906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17" name="Delay 16"/>
          <p:cNvSpPr/>
          <p:nvPr/>
        </p:nvSpPr>
        <p:spPr bwMode="auto">
          <a:xfrm>
            <a:off x="16951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2980532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4961731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0" name="Delay 19"/>
          <p:cNvSpPr/>
          <p:nvPr/>
        </p:nvSpPr>
        <p:spPr bwMode="auto">
          <a:xfrm>
            <a:off x="4961731" y="66008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1" name="Delay 20"/>
          <p:cNvSpPr/>
          <p:nvPr/>
        </p:nvSpPr>
        <p:spPr bwMode="auto">
          <a:xfrm>
            <a:off x="64195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2" name="Delay 21"/>
          <p:cNvSpPr/>
          <p:nvPr/>
        </p:nvSpPr>
        <p:spPr bwMode="auto">
          <a:xfrm>
            <a:off x="76387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3" name="Summing Junction 22"/>
          <p:cNvSpPr/>
          <p:nvPr/>
        </p:nvSpPr>
        <p:spPr bwMode="auto">
          <a:xfrm>
            <a:off x="6038556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4" name="Or 23"/>
          <p:cNvSpPr/>
          <p:nvPr/>
        </p:nvSpPr>
        <p:spPr bwMode="auto">
          <a:xfrm>
            <a:off x="4123534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5" name="Or 24"/>
          <p:cNvSpPr/>
          <p:nvPr/>
        </p:nvSpPr>
        <p:spPr bwMode="auto">
          <a:xfrm>
            <a:off x="999331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6" name="Summing Junction 25"/>
          <p:cNvSpPr/>
          <p:nvPr/>
        </p:nvSpPr>
        <p:spPr bwMode="auto">
          <a:xfrm>
            <a:off x="8847931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7" name="Decision 26"/>
          <p:cNvSpPr/>
          <p:nvPr/>
        </p:nvSpPr>
        <p:spPr bwMode="auto">
          <a:xfrm>
            <a:off x="3666332" y="6067424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04731" y="5084036"/>
            <a:ext cx="11430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8144" y="5060866"/>
            <a:ext cx="1742576" cy="465723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30" name="Delay 29"/>
          <p:cNvSpPr/>
          <p:nvPr/>
        </p:nvSpPr>
        <p:spPr bwMode="auto">
          <a:xfrm>
            <a:off x="4961731" y="5534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cxnSp>
        <p:nvCxnSpPr>
          <p:cNvPr id="35" name="Straight Arrow Connector 34"/>
          <p:cNvCxnSpPr>
            <a:stCxn id="41" idx="6"/>
          </p:cNvCxnSpPr>
          <p:nvPr/>
        </p:nvCxnSpPr>
        <p:spPr bwMode="auto">
          <a:xfrm>
            <a:off x="1380333" y="6257924"/>
            <a:ext cx="314826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380960" y="6257924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7" idx="3"/>
            <a:endCxn id="38" idx="1"/>
          </p:cNvCxnSpPr>
          <p:nvPr/>
        </p:nvCxnSpPr>
        <p:spPr bwMode="auto">
          <a:xfrm>
            <a:off x="7105356" y="62579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8" idx="3"/>
            <a:endCxn id="42" idx="2"/>
          </p:cNvCxnSpPr>
          <p:nvPr/>
        </p:nvCxnSpPr>
        <p:spPr bwMode="auto">
          <a:xfrm>
            <a:off x="8324558" y="6257924"/>
            <a:ext cx="52337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6" idx="3"/>
            <a:endCxn id="39" idx="3"/>
          </p:cNvCxnSpPr>
          <p:nvPr/>
        </p:nvCxnSpPr>
        <p:spPr bwMode="auto">
          <a:xfrm flipV="1">
            <a:off x="5647534" y="6392627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5" idx="3"/>
            <a:endCxn id="39" idx="2"/>
          </p:cNvCxnSpPr>
          <p:nvPr/>
        </p:nvCxnSpPr>
        <p:spPr bwMode="auto">
          <a:xfrm>
            <a:off x="5647534" y="6257924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5647534" y="5724524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5"/>
            <a:endCxn id="36" idx="1"/>
          </p:cNvCxnSpPr>
          <p:nvPr/>
        </p:nvCxnSpPr>
        <p:spPr bwMode="auto">
          <a:xfrm>
            <a:off x="4448738" y="6392627"/>
            <a:ext cx="512995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7"/>
          </p:cNvCxnSpPr>
          <p:nvPr/>
        </p:nvCxnSpPr>
        <p:spPr bwMode="auto">
          <a:xfrm flipV="1">
            <a:off x="4448735" y="5724524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65931" y="62198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0" idx="6"/>
            <a:endCxn id="35" idx="1"/>
          </p:cNvCxnSpPr>
          <p:nvPr/>
        </p:nvCxnSpPr>
        <p:spPr bwMode="auto">
          <a:xfrm>
            <a:off x="4504534" y="6257924"/>
            <a:ext cx="457199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851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Congestion in Tor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456531" y="3324225"/>
            <a:ext cx="4800600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 flipH="1">
            <a:off x="6638133" y="3324225"/>
            <a:ext cx="1524000" cy="218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131" y="2257425"/>
            <a:ext cx="1600200" cy="1327830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028826"/>
            <a:ext cx="1371600" cy="1674406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1" y="2028826"/>
            <a:ext cx="1371600" cy="1674406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2028826"/>
            <a:ext cx="1371600" cy="167440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3" y="2105027"/>
            <a:ext cx="990600" cy="151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 bwMode="auto">
          <a:xfrm>
            <a:off x="2751934" y="5000627"/>
            <a:ext cx="4571999" cy="2057398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2159" y="5153027"/>
            <a:ext cx="19050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8756" y="5153027"/>
            <a:ext cx="19812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531" y="5076825"/>
            <a:ext cx="9906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17" name="Delay 16"/>
          <p:cNvSpPr/>
          <p:nvPr/>
        </p:nvSpPr>
        <p:spPr bwMode="auto">
          <a:xfrm>
            <a:off x="16951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2980532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4961731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0" name="Delay 19"/>
          <p:cNvSpPr/>
          <p:nvPr/>
        </p:nvSpPr>
        <p:spPr bwMode="auto">
          <a:xfrm>
            <a:off x="4961731" y="66008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1" name="Delay 20"/>
          <p:cNvSpPr/>
          <p:nvPr/>
        </p:nvSpPr>
        <p:spPr bwMode="auto">
          <a:xfrm>
            <a:off x="64195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2" name="Delay 21"/>
          <p:cNvSpPr/>
          <p:nvPr/>
        </p:nvSpPr>
        <p:spPr bwMode="auto">
          <a:xfrm>
            <a:off x="76387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3" name="Summing Junction 22"/>
          <p:cNvSpPr/>
          <p:nvPr/>
        </p:nvSpPr>
        <p:spPr bwMode="auto">
          <a:xfrm>
            <a:off x="6038556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4" name="Or 23"/>
          <p:cNvSpPr/>
          <p:nvPr/>
        </p:nvSpPr>
        <p:spPr bwMode="auto">
          <a:xfrm>
            <a:off x="4123534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5" name="Or 24"/>
          <p:cNvSpPr/>
          <p:nvPr/>
        </p:nvSpPr>
        <p:spPr bwMode="auto">
          <a:xfrm>
            <a:off x="999331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6" name="Summing Junction 25"/>
          <p:cNvSpPr/>
          <p:nvPr/>
        </p:nvSpPr>
        <p:spPr bwMode="auto">
          <a:xfrm>
            <a:off x="8847931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7" name="Decision 26"/>
          <p:cNvSpPr/>
          <p:nvPr/>
        </p:nvSpPr>
        <p:spPr bwMode="auto">
          <a:xfrm>
            <a:off x="3666332" y="6067424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04731" y="5084036"/>
            <a:ext cx="11430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8144" y="5060866"/>
            <a:ext cx="1742576" cy="465723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30" name="Delay 29"/>
          <p:cNvSpPr/>
          <p:nvPr/>
        </p:nvSpPr>
        <p:spPr bwMode="auto">
          <a:xfrm>
            <a:off x="4961731" y="5534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cxnSp>
        <p:nvCxnSpPr>
          <p:cNvPr id="35" name="Straight Arrow Connector 34"/>
          <p:cNvCxnSpPr>
            <a:stCxn id="41" idx="6"/>
          </p:cNvCxnSpPr>
          <p:nvPr/>
        </p:nvCxnSpPr>
        <p:spPr bwMode="auto">
          <a:xfrm>
            <a:off x="1380333" y="6257924"/>
            <a:ext cx="314826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380960" y="6257924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7" idx="3"/>
            <a:endCxn id="38" idx="1"/>
          </p:cNvCxnSpPr>
          <p:nvPr/>
        </p:nvCxnSpPr>
        <p:spPr bwMode="auto">
          <a:xfrm>
            <a:off x="7105356" y="62579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8" idx="3"/>
            <a:endCxn id="42" idx="2"/>
          </p:cNvCxnSpPr>
          <p:nvPr/>
        </p:nvCxnSpPr>
        <p:spPr bwMode="auto">
          <a:xfrm>
            <a:off x="8324558" y="6257924"/>
            <a:ext cx="52337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6" idx="3"/>
            <a:endCxn id="39" idx="3"/>
          </p:cNvCxnSpPr>
          <p:nvPr/>
        </p:nvCxnSpPr>
        <p:spPr bwMode="auto">
          <a:xfrm flipV="1">
            <a:off x="5647534" y="6392627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5" idx="3"/>
            <a:endCxn id="39" idx="2"/>
          </p:cNvCxnSpPr>
          <p:nvPr/>
        </p:nvCxnSpPr>
        <p:spPr bwMode="auto">
          <a:xfrm>
            <a:off x="5647534" y="6257924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5647534" y="5724524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5"/>
            <a:endCxn id="36" idx="1"/>
          </p:cNvCxnSpPr>
          <p:nvPr/>
        </p:nvCxnSpPr>
        <p:spPr bwMode="auto">
          <a:xfrm>
            <a:off x="4448738" y="6392627"/>
            <a:ext cx="512995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7"/>
          </p:cNvCxnSpPr>
          <p:nvPr/>
        </p:nvCxnSpPr>
        <p:spPr bwMode="auto">
          <a:xfrm flipV="1">
            <a:off x="4448735" y="5724524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65931" y="62198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0" idx="6"/>
            <a:endCxn id="35" idx="1"/>
          </p:cNvCxnSpPr>
          <p:nvPr/>
        </p:nvCxnSpPr>
        <p:spPr bwMode="auto">
          <a:xfrm>
            <a:off x="4504534" y="6257924"/>
            <a:ext cx="457199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Left Arrow 45"/>
          <p:cNvSpPr/>
          <p:nvPr/>
        </p:nvSpPr>
        <p:spPr bwMode="auto">
          <a:xfrm>
            <a:off x="1151732" y="1724025"/>
            <a:ext cx="6400800" cy="685800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46"/>
            <a:r>
              <a:rPr lang="en-US" dirty="0">
                <a:solidFill>
                  <a:srgbClr val="FFFF00"/>
                </a:solidFill>
              </a:rPr>
              <a:t>Track the </a:t>
            </a:r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628731" y="1876425"/>
            <a:ext cx="1447800" cy="381000"/>
          </a:xfrm>
          <a:prstGeom prst="wedgeRectCallout">
            <a:avLst>
              <a:gd name="adj1" fmla="val -101840"/>
              <a:gd name="adj2" fmla="val 29501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65931" y="3933826"/>
            <a:ext cx="1447800" cy="381000"/>
          </a:xfrm>
          <a:prstGeom prst="wedgeRectCallout">
            <a:avLst>
              <a:gd name="adj1" fmla="val -19583"/>
              <a:gd name="adj2" fmla="val -19135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9" name="Left Arrow 48"/>
          <p:cNvSpPr/>
          <p:nvPr/>
        </p:nvSpPr>
        <p:spPr bwMode="auto">
          <a:xfrm flipH="1">
            <a:off x="1989933" y="3781425"/>
            <a:ext cx="4724400" cy="685800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46"/>
            <a:r>
              <a:rPr lang="en-US" dirty="0">
                <a:solidFill>
                  <a:srgbClr val="FFFF00"/>
                </a:solidFill>
              </a:rPr>
              <a:t>Track the </a:t>
            </a:r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Congestion in Tor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456531" y="3324225"/>
            <a:ext cx="4800600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>
          <a:xfrm flipH="1">
            <a:off x="6638133" y="3324225"/>
            <a:ext cx="1524000" cy="21884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781131" y="2257425"/>
            <a:ext cx="1600200" cy="1327830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1" y="2028826"/>
            <a:ext cx="1371600" cy="1674406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31" y="2028826"/>
            <a:ext cx="1371600" cy="1674406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32" y="2028826"/>
            <a:ext cx="1371600" cy="167440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3" y="2105027"/>
            <a:ext cx="990600" cy="151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 bwMode="auto">
          <a:xfrm>
            <a:off x="2751934" y="5000627"/>
            <a:ext cx="4571999" cy="2057398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2159" y="5153027"/>
            <a:ext cx="19050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8756" y="5153027"/>
            <a:ext cx="1981200" cy="461665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Kernel Output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531" y="5076825"/>
            <a:ext cx="9906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Input</a:t>
            </a:r>
            <a:endParaRPr lang="en-US" dirty="0"/>
          </a:p>
        </p:txBody>
      </p:sp>
      <p:sp>
        <p:nvSpPr>
          <p:cNvPr id="17" name="Delay 16"/>
          <p:cNvSpPr/>
          <p:nvPr/>
        </p:nvSpPr>
        <p:spPr bwMode="auto">
          <a:xfrm>
            <a:off x="16951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8" name="Delay 17"/>
          <p:cNvSpPr/>
          <p:nvPr/>
        </p:nvSpPr>
        <p:spPr bwMode="auto">
          <a:xfrm>
            <a:off x="2980532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19" name="Delay 18"/>
          <p:cNvSpPr/>
          <p:nvPr/>
        </p:nvSpPr>
        <p:spPr bwMode="auto">
          <a:xfrm>
            <a:off x="4961731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0" name="Delay 19"/>
          <p:cNvSpPr/>
          <p:nvPr/>
        </p:nvSpPr>
        <p:spPr bwMode="auto">
          <a:xfrm>
            <a:off x="4961731" y="66008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1" name="Delay 20"/>
          <p:cNvSpPr/>
          <p:nvPr/>
        </p:nvSpPr>
        <p:spPr bwMode="auto">
          <a:xfrm>
            <a:off x="6419556" y="6067424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2" name="Delay 21"/>
          <p:cNvSpPr/>
          <p:nvPr/>
        </p:nvSpPr>
        <p:spPr bwMode="auto">
          <a:xfrm>
            <a:off x="7638756" y="6067424"/>
            <a:ext cx="685800" cy="381000"/>
          </a:xfrm>
          <a:prstGeom prst="flowChartDela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3" name="Summing Junction 22"/>
          <p:cNvSpPr/>
          <p:nvPr/>
        </p:nvSpPr>
        <p:spPr bwMode="auto">
          <a:xfrm>
            <a:off x="6038556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4" name="Or 23"/>
          <p:cNvSpPr/>
          <p:nvPr/>
        </p:nvSpPr>
        <p:spPr bwMode="auto">
          <a:xfrm>
            <a:off x="4123534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5" name="Or 24"/>
          <p:cNvSpPr/>
          <p:nvPr/>
        </p:nvSpPr>
        <p:spPr bwMode="auto">
          <a:xfrm>
            <a:off x="999331" y="6067424"/>
            <a:ext cx="381000" cy="381000"/>
          </a:xfrm>
          <a:prstGeom prst="flowChar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6" name="Summing Junction 25"/>
          <p:cNvSpPr/>
          <p:nvPr/>
        </p:nvSpPr>
        <p:spPr bwMode="auto">
          <a:xfrm>
            <a:off x="8847931" y="6067424"/>
            <a:ext cx="381000" cy="381000"/>
          </a:xfrm>
          <a:prstGeom prst="flowChartSummingJunction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7" name="Decision 26"/>
          <p:cNvSpPr/>
          <p:nvPr/>
        </p:nvSpPr>
        <p:spPr bwMode="auto">
          <a:xfrm>
            <a:off x="3666332" y="6067424"/>
            <a:ext cx="457200" cy="381000"/>
          </a:xfrm>
          <a:prstGeom prst="flowChartDecision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04731" y="5084036"/>
            <a:ext cx="1143000" cy="830989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/>
              <a:t>Tor Output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8144" y="5060866"/>
            <a:ext cx="1742576" cy="465723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dirty="0" smtClean="0"/>
              <a:t>Tor Circuits</a:t>
            </a:r>
            <a:endParaRPr lang="en-US" dirty="0"/>
          </a:p>
        </p:txBody>
      </p:sp>
      <p:sp>
        <p:nvSpPr>
          <p:cNvPr id="30" name="Delay 29"/>
          <p:cNvSpPr/>
          <p:nvPr/>
        </p:nvSpPr>
        <p:spPr bwMode="auto">
          <a:xfrm>
            <a:off x="4961731" y="5534026"/>
            <a:ext cx="685800" cy="381000"/>
          </a:xfrm>
          <a:prstGeom prst="flowChartDelay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t" anchorCtr="0" compatLnSpc="1">
            <a:prstTxWarp prst="textNoShape">
              <a:avLst/>
            </a:prstTxWarp>
          </a:bodyPr>
          <a:lstStyle/>
          <a:p>
            <a:pPr defTabSz="914169"/>
            <a:endParaRPr lang="en-US"/>
          </a:p>
        </p:txBody>
      </p:sp>
      <p:cxnSp>
        <p:nvCxnSpPr>
          <p:cNvPr id="35" name="Straight Arrow Connector 34"/>
          <p:cNvCxnSpPr>
            <a:stCxn id="41" idx="6"/>
          </p:cNvCxnSpPr>
          <p:nvPr/>
        </p:nvCxnSpPr>
        <p:spPr bwMode="auto">
          <a:xfrm>
            <a:off x="1380333" y="6257924"/>
            <a:ext cx="314826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380960" y="6257924"/>
            <a:ext cx="599574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37" idx="3"/>
            <a:endCxn id="38" idx="1"/>
          </p:cNvCxnSpPr>
          <p:nvPr/>
        </p:nvCxnSpPr>
        <p:spPr bwMode="auto">
          <a:xfrm>
            <a:off x="7105356" y="62579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38" idx="3"/>
            <a:endCxn id="42" idx="2"/>
          </p:cNvCxnSpPr>
          <p:nvPr/>
        </p:nvCxnSpPr>
        <p:spPr bwMode="auto">
          <a:xfrm>
            <a:off x="8324558" y="6257924"/>
            <a:ext cx="52337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36" idx="3"/>
            <a:endCxn id="39" idx="3"/>
          </p:cNvCxnSpPr>
          <p:nvPr/>
        </p:nvCxnSpPr>
        <p:spPr bwMode="auto">
          <a:xfrm flipV="1">
            <a:off x="5647534" y="6392627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5" idx="3"/>
            <a:endCxn id="39" idx="2"/>
          </p:cNvCxnSpPr>
          <p:nvPr/>
        </p:nvCxnSpPr>
        <p:spPr bwMode="auto">
          <a:xfrm>
            <a:off x="5647534" y="6257924"/>
            <a:ext cx="391025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5647534" y="5724524"/>
            <a:ext cx="446821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40" idx="5"/>
            <a:endCxn id="36" idx="1"/>
          </p:cNvCxnSpPr>
          <p:nvPr/>
        </p:nvCxnSpPr>
        <p:spPr bwMode="auto">
          <a:xfrm>
            <a:off x="4448738" y="6392627"/>
            <a:ext cx="512995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40" idx="7"/>
          </p:cNvCxnSpPr>
          <p:nvPr/>
        </p:nvCxnSpPr>
        <p:spPr bwMode="auto">
          <a:xfrm flipV="1">
            <a:off x="4448735" y="5724524"/>
            <a:ext cx="512996" cy="398696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65931" y="6219824"/>
            <a:ext cx="533400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40" idx="6"/>
            <a:endCxn id="35" idx="1"/>
          </p:cNvCxnSpPr>
          <p:nvPr/>
        </p:nvCxnSpPr>
        <p:spPr bwMode="auto">
          <a:xfrm>
            <a:off x="4504534" y="6257924"/>
            <a:ext cx="457199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Left Arrow 45"/>
          <p:cNvSpPr/>
          <p:nvPr/>
        </p:nvSpPr>
        <p:spPr bwMode="auto">
          <a:xfrm>
            <a:off x="1151732" y="1724025"/>
            <a:ext cx="6400800" cy="685800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46"/>
            <a:r>
              <a:rPr lang="en-US" dirty="0">
                <a:solidFill>
                  <a:srgbClr val="FFFF00"/>
                </a:solidFill>
              </a:rPr>
              <a:t>Track the </a:t>
            </a:r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628731" y="1876425"/>
            <a:ext cx="1447800" cy="381000"/>
          </a:xfrm>
          <a:prstGeom prst="wedgeRectCallout">
            <a:avLst>
              <a:gd name="adj1" fmla="val -101840"/>
              <a:gd name="adj2" fmla="val 29501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 bwMode="auto">
          <a:xfrm>
            <a:off x="465931" y="3933826"/>
            <a:ext cx="1447800" cy="381000"/>
          </a:xfrm>
          <a:prstGeom prst="wedgeRectCallout">
            <a:avLst>
              <a:gd name="adj1" fmla="val -19583"/>
              <a:gd name="adj2" fmla="val -19135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9" name="Left Arrow 48"/>
          <p:cNvSpPr/>
          <p:nvPr/>
        </p:nvSpPr>
        <p:spPr bwMode="auto">
          <a:xfrm flipH="1">
            <a:off x="1989933" y="3781425"/>
            <a:ext cx="4724400" cy="685800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4" tIns="45713" rIns="91424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46"/>
            <a:r>
              <a:rPr lang="en-US" dirty="0">
                <a:solidFill>
                  <a:srgbClr val="FFFF00"/>
                </a:solidFill>
              </a:rPr>
              <a:t>Track the </a:t>
            </a:r>
            <a:r>
              <a:rPr lang="en-US" dirty="0" smtClean="0">
                <a:solidFill>
                  <a:srgbClr val="FFFF00"/>
                </a:solidFill>
              </a:rPr>
              <a:t>Unique ID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0" name="Rectangular Callout 49"/>
          <p:cNvSpPr/>
          <p:nvPr/>
        </p:nvSpPr>
        <p:spPr bwMode="auto">
          <a:xfrm>
            <a:off x="3992831" y="1876425"/>
            <a:ext cx="4714199" cy="2510920"/>
          </a:xfrm>
          <a:prstGeom prst="wedgeRectCallout">
            <a:avLst>
              <a:gd name="adj1" fmla="val 27585"/>
              <a:gd name="adj2" fmla="val 115981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sz="2800" dirty="0">
                <a:solidFill>
                  <a:schemeClr val="accent3"/>
                </a:solidFill>
              </a:rPr>
              <a:t>Congestion occurs 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algn="ctr" defTabSz="914169"/>
            <a:r>
              <a:rPr lang="en-US" sz="2800" dirty="0" smtClean="0">
                <a:solidFill>
                  <a:schemeClr val="accent3"/>
                </a:solidFill>
              </a:rPr>
              <a:t>almost </a:t>
            </a:r>
            <a:r>
              <a:rPr lang="en-US" sz="2800" dirty="0">
                <a:solidFill>
                  <a:schemeClr val="accent3"/>
                </a:solidFill>
              </a:rPr>
              <a:t>exclusively in </a:t>
            </a:r>
            <a:endParaRPr lang="en-US" sz="2800" dirty="0" smtClean="0">
              <a:solidFill>
                <a:schemeClr val="accent3"/>
              </a:solidFill>
            </a:endParaRPr>
          </a:p>
          <a:p>
            <a:pPr algn="ctr" defTabSz="914169"/>
            <a:r>
              <a:rPr lang="en-US" sz="2800" dirty="0" smtClean="0">
                <a:solidFill>
                  <a:schemeClr val="accent3"/>
                </a:solidFill>
              </a:rPr>
              <a:t>outbound </a:t>
            </a:r>
            <a:r>
              <a:rPr lang="en-US" sz="2800" dirty="0">
                <a:solidFill>
                  <a:schemeClr val="accent3"/>
                </a:solidFill>
              </a:rPr>
              <a:t>kernel buffers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Shadow Work?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55221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55220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55220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5539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05538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5538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504902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504901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4901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54582" y="2047965"/>
            <a:ext cx="1233715" cy="49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8" idx="6"/>
            <a:endCxn id="10" idx="2"/>
          </p:cNvCxnSpPr>
          <p:nvPr/>
        </p:nvCxnSpPr>
        <p:spPr>
          <a:xfrm>
            <a:off x="2004600" y="264749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4599" y="4525798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54280" y="264613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04599" y="643584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427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427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03961" y="264477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2464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2464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Circuit Priority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1467543"/>
            <a:ext cx="9121140" cy="5257800"/>
          </a:xfrm>
        </p:spPr>
        <p:txBody>
          <a:bodyPr/>
          <a:lstStyle/>
          <a:p>
            <a:r>
              <a:rPr lang="en-US" dirty="0" smtClean="0"/>
              <a:t>Scenarios to understand outbound queue congestion</a:t>
            </a:r>
            <a:endParaRPr lang="en-US" dirty="0"/>
          </a:p>
        </p:txBody>
      </p:sp>
      <p:pic>
        <p:nvPicPr>
          <p:cNvPr id="6" name="Picture 5" descr="socket-sharing-shar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2061508"/>
            <a:ext cx="4441677" cy="1600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socket-sharing-unsha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31" y="1985309"/>
            <a:ext cx="4381500" cy="175555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189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Circuit Priority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1467543"/>
            <a:ext cx="9121140" cy="5257800"/>
          </a:xfrm>
        </p:spPr>
        <p:txBody>
          <a:bodyPr/>
          <a:lstStyle/>
          <a:p>
            <a:r>
              <a:rPr lang="en-US" dirty="0" smtClean="0"/>
              <a:t>Scenarios to understand outbound queue congestion</a:t>
            </a:r>
            <a:endParaRPr lang="en-US" dirty="0"/>
          </a:p>
        </p:txBody>
      </p:sp>
      <p:pic>
        <p:nvPicPr>
          <p:cNvPr id="6" name="Picture 5" descr="socket-sharing-shar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2061508"/>
            <a:ext cx="4441677" cy="1600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socket-sharing-unsha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31" y="1985309"/>
            <a:ext cx="4381500" cy="17555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Picture 7" descr="unshared.tput.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32" y="4100065"/>
            <a:ext cx="4045546" cy="3034160"/>
          </a:xfrm>
          <a:prstGeom prst="rect">
            <a:avLst/>
          </a:prstGeom>
        </p:spPr>
      </p:pic>
      <p:pic>
        <p:nvPicPr>
          <p:cNvPr id="9" name="Picture 8" descr="shared.tput.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4096443"/>
            <a:ext cx="3999575" cy="29996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2" y="3860095"/>
            <a:ext cx="3276600" cy="461643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Correctly differentiated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8314" y="3860095"/>
            <a:ext cx="3276600" cy="4616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differentiation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Circuit Priority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1467543"/>
            <a:ext cx="9121140" cy="5257800"/>
          </a:xfrm>
        </p:spPr>
        <p:txBody>
          <a:bodyPr/>
          <a:lstStyle/>
          <a:p>
            <a:r>
              <a:rPr lang="en-US" dirty="0" smtClean="0"/>
              <a:t>Scenarios to understand outbound queue congestion</a:t>
            </a:r>
            <a:endParaRPr lang="en-US" dirty="0"/>
          </a:p>
        </p:txBody>
      </p:sp>
      <p:pic>
        <p:nvPicPr>
          <p:cNvPr id="6" name="Picture 5" descr="socket-sharing-shar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2061508"/>
            <a:ext cx="4441677" cy="1600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socket-sharing-unshar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31" y="1985309"/>
            <a:ext cx="4381500" cy="17555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Picture 7" descr="unshared.tput.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32" y="4100065"/>
            <a:ext cx="4045546" cy="3034160"/>
          </a:xfrm>
          <a:prstGeom prst="rect">
            <a:avLst/>
          </a:prstGeom>
        </p:spPr>
      </p:pic>
      <p:pic>
        <p:nvPicPr>
          <p:cNvPr id="9" name="Picture 8" descr="shared.tput.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4096443"/>
            <a:ext cx="3999575" cy="299968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4580733" y="4543427"/>
            <a:ext cx="4182269" cy="1447799"/>
          </a:xfrm>
          <a:prstGeom prst="wedgeRectCallout">
            <a:avLst>
              <a:gd name="adj1" fmla="val 16669"/>
              <a:gd name="adj2" fmla="val -104819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9" rIns="91416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169"/>
            <a:r>
              <a:rPr lang="en-US" sz="2400" dirty="0">
                <a:solidFill>
                  <a:schemeClr val="accent3"/>
                </a:solidFill>
              </a:rPr>
              <a:t>99.775% of any two circuits are unshared</a:t>
            </a:r>
            <a:endParaRPr lang="en-US" sz="2400" i="1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2" y="3860095"/>
            <a:ext cx="3276600" cy="461643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Correctly differentiated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8314" y="3860095"/>
            <a:ext cx="3276600" cy="4616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differentiation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520940" cy="457200"/>
          </a:xfrm>
        </p:spPr>
        <p:txBody>
          <a:bodyPr/>
          <a:lstStyle/>
          <a:p>
            <a:r>
              <a:rPr lang="en-US" dirty="0" smtClean="0"/>
              <a:t>Kernel-Informed Socket Transport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Queuing delays in kernel output buffer</a:t>
            </a:r>
          </a:p>
          <a:p>
            <a:endParaRPr lang="en-US" dirty="0"/>
          </a:p>
          <a:p>
            <a:r>
              <a:rPr lang="en-US" dirty="0" smtClean="0"/>
              <a:t>Problem 1: Circuit scheduling</a:t>
            </a:r>
          </a:p>
          <a:p>
            <a:r>
              <a:rPr lang="en-US" dirty="0" smtClean="0"/>
              <a:t>Solution: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Don’t handle sockets individually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Process flush requests from all writable sockets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Problem 2: Flushing to sockets – buffer bloat</a:t>
            </a:r>
            <a:endParaRPr lang="en-US" dirty="0"/>
          </a:p>
          <a:p>
            <a:r>
              <a:rPr lang="en-US" dirty="0" smtClean="0"/>
              <a:t>Solution: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Don’t write if kernel can’t send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TCP info to bound kernel writes</a:t>
            </a:r>
          </a:p>
        </p:txBody>
      </p:sp>
    </p:spTree>
    <p:extLst>
      <p:ext uri="{BB962C8B-B14F-4D97-AF65-F5344CB8AC3E}">
        <p14:creationId xmlns:p14="http://schemas.microsoft.com/office/powerpoint/2010/main" val="20765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Simulation with Shadow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Enhanced Shadow with several missing TCP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CUBIC congestion control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Retransmission timers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Selective acknowledgements (SACK)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Forward acknowledgements (FACK)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Fast retransmit/recovery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Designed largest known private Tor network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3600 relays and 12000 simultaneously active clients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Internet topology graph: ~700k vertices and 1.3m edges</a:t>
            </a:r>
          </a:p>
          <a:p>
            <a:pPr marL="457200" lvl="1" indent="-45720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Analyze network-wide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KIST Reduces Kernel Congestion</a:t>
            </a:r>
            <a:endParaRPr lang="en-US" dirty="0"/>
          </a:p>
        </p:txBody>
      </p:sp>
      <p:pic>
        <p:nvPicPr>
          <p:cNvPr id="6" name="Content Placeholder 3" descr="kist-congestion-kout.cdf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>
          <a:xfrm>
            <a:off x="220754" y="1654628"/>
            <a:ext cx="9534663" cy="52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KIST Improves Network Latency</a:t>
            </a:r>
            <a:endParaRPr lang="en-US" dirty="0"/>
          </a:p>
        </p:txBody>
      </p:sp>
      <p:pic>
        <p:nvPicPr>
          <p:cNvPr id="6" name="Content Placeholder 3" descr="kist-performance-ttfb.cdf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>
          <a:xfrm>
            <a:off x="296710" y="1640114"/>
            <a:ext cx="9429680" cy="52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612571" y="1524000"/>
            <a:ext cx="7053943" cy="5733142"/>
          </a:xfrm>
          <a:custGeom>
            <a:avLst/>
            <a:gdLst>
              <a:gd name="connsiteX0" fmla="*/ 0 w 7097485"/>
              <a:gd name="connsiteY0" fmla="*/ 0 h 5544457"/>
              <a:gd name="connsiteX1" fmla="*/ 7097485 w 7097485"/>
              <a:gd name="connsiteY1" fmla="*/ 0 h 5544457"/>
              <a:gd name="connsiteX2" fmla="*/ 7097485 w 7097485"/>
              <a:gd name="connsiteY2" fmla="*/ 5544457 h 5544457"/>
              <a:gd name="connsiteX3" fmla="*/ 43542 w 7097485"/>
              <a:gd name="connsiteY3" fmla="*/ 5544457 h 5544457"/>
              <a:gd name="connsiteX4" fmla="*/ 43542 w 7097485"/>
              <a:gd name="connsiteY4" fmla="*/ 3846285 h 5544457"/>
              <a:gd name="connsiteX5" fmla="*/ 4630057 w 7097485"/>
              <a:gd name="connsiteY5" fmla="*/ 3846285 h 5544457"/>
              <a:gd name="connsiteX6" fmla="*/ 4630057 w 7097485"/>
              <a:gd name="connsiteY6" fmla="*/ 3556000 h 5544457"/>
              <a:gd name="connsiteX7" fmla="*/ 58057 w 7097485"/>
              <a:gd name="connsiteY7" fmla="*/ 3556000 h 5544457"/>
              <a:gd name="connsiteX8" fmla="*/ 58057 w 7097485"/>
              <a:gd name="connsiteY8" fmla="*/ 2017485 h 5544457"/>
              <a:gd name="connsiteX9" fmla="*/ 4630057 w 7097485"/>
              <a:gd name="connsiteY9" fmla="*/ 2017485 h 5544457"/>
              <a:gd name="connsiteX10" fmla="*/ 4630057 w 7097485"/>
              <a:gd name="connsiteY10" fmla="*/ 1640114 h 5544457"/>
              <a:gd name="connsiteX11" fmla="*/ 58057 w 7097485"/>
              <a:gd name="connsiteY11" fmla="*/ 1640114 h 5544457"/>
              <a:gd name="connsiteX12" fmla="*/ 0 w 7097485"/>
              <a:gd name="connsiteY12" fmla="*/ 0 h 5544457"/>
              <a:gd name="connsiteX0" fmla="*/ 29030 w 7053943"/>
              <a:gd name="connsiteY0" fmla="*/ 14514 h 5544457"/>
              <a:gd name="connsiteX1" fmla="*/ 7053943 w 7053943"/>
              <a:gd name="connsiteY1" fmla="*/ 0 h 5544457"/>
              <a:gd name="connsiteX2" fmla="*/ 7053943 w 7053943"/>
              <a:gd name="connsiteY2" fmla="*/ 5544457 h 5544457"/>
              <a:gd name="connsiteX3" fmla="*/ 0 w 7053943"/>
              <a:gd name="connsiteY3" fmla="*/ 5544457 h 5544457"/>
              <a:gd name="connsiteX4" fmla="*/ 0 w 7053943"/>
              <a:gd name="connsiteY4" fmla="*/ 3846285 h 5544457"/>
              <a:gd name="connsiteX5" fmla="*/ 4586515 w 7053943"/>
              <a:gd name="connsiteY5" fmla="*/ 3846285 h 5544457"/>
              <a:gd name="connsiteX6" fmla="*/ 4586515 w 7053943"/>
              <a:gd name="connsiteY6" fmla="*/ 3556000 h 5544457"/>
              <a:gd name="connsiteX7" fmla="*/ 14515 w 7053943"/>
              <a:gd name="connsiteY7" fmla="*/ 3556000 h 5544457"/>
              <a:gd name="connsiteX8" fmla="*/ 14515 w 7053943"/>
              <a:gd name="connsiteY8" fmla="*/ 2017485 h 5544457"/>
              <a:gd name="connsiteX9" fmla="*/ 4586515 w 7053943"/>
              <a:gd name="connsiteY9" fmla="*/ 2017485 h 5544457"/>
              <a:gd name="connsiteX10" fmla="*/ 4586515 w 7053943"/>
              <a:gd name="connsiteY10" fmla="*/ 1640114 h 5544457"/>
              <a:gd name="connsiteX11" fmla="*/ 14515 w 7053943"/>
              <a:gd name="connsiteY11" fmla="*/ 1640114 h 5544457"/>
              <a:gd name="connsiteX12" fmla="*/ 29030 w 7053943"/>
              <a:gd name="connsiteY12" fmla="*/ 14514 h 5544457"/>
              <a:gd name="connsiteX0" fmla="*/ 14515 w 7053943"/>
              <a:gd name="connsiteY0" fmla="*/ 14514 h 5544457"/>
              <a:gd name="connsiteX1" fmla="*/ 7053943 w 7053943"/>
              <a:gd name="connsiteY1" fmla="*/ 0 h 5544457"/>
              <a:gd name="connsiteX2" fmla="*/ 7053943 w 7053943"/>
              <a:gd name="connsiteY2" fmla="*/ 5544457 h 5544457"/>
              <a:gd name="connsiteX3" fmla="*/ 0 w 7053943"/>
              <a:gd name="connsiteY3" fmla="*/ 5544457 h 5544457"/>
              <a:gd name="connsiteX4" fmla="*/ 0 w 7053943"/>
              <a:gd name="connsiteY4" fmla="*/ 3846285 h 5544457"/>
              <a:gd name="connsiteX5" fmla="*/ 4586515 w 7053943"/>
              <a:gd name="connsiteY5" fmla="*/ 3846285 h 5544457"/>
              <a:gd name="connsiteX6" fmla="*/ 4586515 w 7053943"/>
              <a:gd name="connsiteY6" fmla="*/ 3556000 h 5544457"/>
              <a:gd name="connsiteX7" fmla="*/ 14515 w 7053943"/>
              <a:gd name="connsiteY7" fmla="*/ 3556000 h 5544457"/>
              <a:gd name="connsiteX8" fmla="*/ 14515 w 7053943"/>
              <a:gd name="connsiteY8" fmla="*/ 2017485 h 5544457"/>
              <a:gd name="connsiteX9" fmla="*/ 4586515 w 7053943"/>
              <a:gd name="connsiteY9" fmla="*/ 2017485 h 5544457"/>
              <a:gd name="connsiteX10" fmla="*/ 4586515 w 7053943"/>
              <a:gd name="connsiteY10" fmla="*/ 1640114 h 5544457"/>
              <a:gd name="connsiteX11" fmla="*/ 14515 w 7053943"/>
              <a:gd name="connsiteY11" fmla="*/ 1640114 h 5544457"/>
              <a:gd name="connsiteX12" fmla="*/ 14515 w 7053943"/>
              <a:gd name="connsiteY12" fmla="*/ 14514 h 5544457"/>
              <a:gd name="connsiteX0" fmla="*/ 29029 w 7053943"/>
              <a:gd name="connsiteY0" fmla="*/ 0 h 5718628"/>
              <a:gd name="connsiteX1" fmla="*/ 7053943 w 7053943"/>
              <a:gd name="connsiteY1" fmla="*/ 174171 h 5718628"/>
              <a:gd name="connsiteX2" fmla="*/ 7053943 w 7053943"/>
              <a:gd name="connsiteY2" fmla="*/ 5718628 h 5718628"/>
              <a:gd name="connsiteX3" fmla="*/ 0 w 7053943"/>
              <a:gd name="connsiteY3" fmla="*/ 5718628 h 5718628"/>
              <a:gd name="connsiteX4" fmla="*/ 0 w 7053943"/>
              <a:gd name="connsiteY4" fmla="*/ 4020456 h 5718628"/>
              <a:gd name="connsiteX5" fmla="*/ 4586515 w 7053943"/>
              <a:gd name="connsiteY5" fmla="*/ 4020456 h 5718628"/>
              <a:gd name="connsiteX6" fmla="*/ 4586515 w 7053943"/>
              <a:gd name="connsiteY6" fmla="*/ 3730171 h 5718628"/>
              <a:gd name="connsiteX7" fmla="*/ 14515 w 7053943"/>
              <a:gd name="connsiteY7" fmla="*/ 3730171 h 5718628"/>
              <a:gd name="connsiteX8" fmla="*/ 14515 w 7053943"/>
              <a:gd name="connsiteY8" fmla="*/ 2191656 h 5718628"/>
              <a:gd name="connsiteX9" fmla="*/ 4586515 w 7053943"/>
              <a:gd name="connsiteY9" fmla="*/ 2191656 h 5718628"/>
              <a:gd name="connsiteX10" fmla="*/ 4586515 w 7053943"/>
              <a:gd name="connsiteY10" fmla="*/ 1814285 h 5718628"/>
              <a:gd name="connsiteX11" fmla="*/ 14515 w 7053943"/>
              <a:gd name="connsiteY11" fmla="*/ 1814285 h 5718628"/>
              <a:gd name="connsiteX12" fmla="*/ 29029 w 7053943"/>
              <a:gd name="connsiteY12" fmla="*/ 0 h 5718628"/>
              <a:gd name="connsiteX0" fmla="*/ 29029 w 7053943"/>
              <a:gd name="connsiteY0" fmla="*/ 43543 h 5762171"/>
              <a:gd name="connsiteX1" fmla="*/ 7053943 w 7053943"/>
              <a:gd name="connsiteY1" fmla="*/ 0 h 5762171"/>
              <a:gd name="connsiteX2" fmla="*/ 7053943 w 7053943"/>
              <a:gd name="connsiteY2" fmla="*/ 5762171 h 5762171"/>
              <a:gd name="connsiteX3" fmla="*/ 0 w 7053943"/>
              <a:gd name="connsiteY3" fmla="*/ 5762171 h 5762171"/>
              <a:gd name="connsiteX4" fmla="*/ 0 w 7053943"/>
              <a:gd name="connsiteY4" fmla="*/ 4063999 h 5762171"/>
              <a:gd name="connsiteX5" fmla="*/ 4586515 w 7053943"/>
              <a:gd name="connsiteY5" fmla="*/ 4063999 h 5762171"/>
              <a:gd name="connsiteX6" fmla="*/ 4586515 w 7053943"/>
              <a:gd name="connsiteY6" fmla="*/ 3773714 h 5762171"/>
              <a:gd name="connsiteX7" fmla="*/ 14515 w 7053943"/>
              <a:gd name="connsiteY7" fmla="*/ 3773714 h 5762171"/>
              <a:gd name="connsiteX8" fmla="*/ 14515 w 7053943"/>
              <a:gd name="connsiteY8" fmla="*/ 2235199 h 5762171"/>
              <a:gd name="connsiteX9" fmla="*/ 4586515 w 7053943"/>
              <a:gd name="connsiteY9" fmla="*/ 2235199 h 5762171"/>
              <a:gd name="connsiteX10" fmla="*/ 4586515 w 7053943"/>
              <a:gd name="connsiteY10" fmla="*/ 1857828 h 5762171"/>
              <a:gd name="connsiteX11" fmla="*/ 14515 w 7053943"/>
              <a:gd name="connsiteY11" fmla="*/ 1857828 h 5762171"/>
              <a:gd name="connsiteX12" fmla="*/ 29029 w 7053943"/>
              <a:gd name="connsiteY12" fmla="*/ 43543 h 5762171"/>
              <a:gd name="connsiteX0" fmla="*/ 29029 w 7053943"/>
              <a:gd name="connsiteY0" fmla="*/ 14514 h 5733142"/>
              <a:gd name="connsiteX1" fmla="*/ 7053943 w 7053943"/>
              <a:gd name="connsiteY1" fmla="*/ 0 h 5733142"/>
              <a:gd name="connsiteX2" fmla="*/ 7053943 w 7053943"/>
              <a:gd name="connsiteY2" fmla="*/ 5733142 h 5733142"/>
              <a:gd name="connsiteX3" fmla="*/ 0 w 7053943"/>
              <a:gd name="connsiteY3" fmla="*/ 5733142 h 5733142"/>
              <a:gd name="connsiteX4" fmla="*/ 0 w 7053943"/>
              <a:gd name="connsiteY4" fmla="*/ 4034970 h 5733142"/>
              <a:gd name="connsiteX5" fmla="*/ 4586515 w 7053943"/>
              <a:gd name="connsiteY5" fmla="*/ 4034970 h 5733142"/>
              <a:gd name="connsiteX6" fmla="*/ 4586515 w 7053943"/>
              <a:gd name="connsiteY6" fmla="*/ 3744685 h 5733142"/>
              <a:gd name="connsiteX7" fmla="*/ 14515 w 7053943"/>
              <a:gd name="connsiteY7" fmla="*/ 3744685 h 5733142"/>
              <a:gd name="connsiteX8" fmla="*/ 14515 w 7053943"/>
              <a:gd name="connsiteY8" fmla="*/ 2206170 h 5733142"/>
              <a:gd name="connsiteX9" fmla="*/ 4586515 w 7053943"/>
              <a:gd name="connsiteY9" fmla="*/ 2206170 h 5733142"/>
              <a:gd name="connsiteX10" fmla="*/ 4586515 w 7053943"/>
              <a:gd name="connsiteY10" fmla="*/ 1828799 h 5733142"/>
              <a:gd name="connsiteX11" fmla="*/ 14515 w 7053943"/>
              <a:gd name="connsiteY11" fmla="*/ 1828799 h 5733142"/>
              <a:gd name="connsiteX12" fmla="*/ 29029 w 7053943"/>
              <a:gd name="connsiteY12" fmla="*/ 14514 h 573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53943" h="5733142">
                <a:moveTo>
                  <a:pt x="29029" y="14514"/>
                </a:moveTo>
                <a:lnTo>
                  <a:pt x="7053943" y="0"/>
                </a:lnTo>
                <a:lnTo>
                  <a:pt x="7053943" y="5733142"/>
                </a:lnTo>
                <a:lnTo>
                  <a:pt x="0" y="5733142"/>
                </a:lnTo>
                <a:lnTo>
                  <a:pt x="0" y="4034970"/>
                </a:lnTo>
                <a:lnTo>
                  <a:pt x="4586515" y="4034970"/>
                </a:lnTo>
                <a:lnTo>
                  <a:pt x="4586515" y="3744685"/>
                </a:lnTo>
                <a:lnTo>
                  <a:pt x="14515" y="3744685"/>
                </a:lnTo>
                <a:lnTo>
                  <a:pt x="14515" y="2206170"/>
                </a:lnTo>
                <a:lnTo>
                  <a:pt x="4586515" y="2206170"/>
                </a:lnTo>
                <a:lnTo>
                  <a:pt x="4586515" y="1828799"/>
                </a:lnTo>
                <a:lnTo>
                  <a:pt x="14515" y="1828799"/>
                </a:lnTo>
                <a:lnTo>
                  <a:pt x="29029" y="145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Shadow Work?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55221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55220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55220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Kernel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5539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05538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05538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504902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504901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4901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IP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854582" y="2047965"/>
            <a:ext cx="1233715" cy="49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8" idx="6"/>
            <a:endCxn id="10" idx="2"/>
          </p:cNvCxnSpPr>
          <p:nvPr/>
        </p:nvCxnSpPr>
        <p:spPr>
          <a:xfrm>
            <a:off x="2004600" y="264749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4599" y="4525798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54280" y="264613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04599" y="643584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427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427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03961" y="264477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2464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2464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7532" y="155180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- OS emulation and network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Memory-based denial of service (</a:t>
            </a:r>
            <a:r>
              <a:rPr lang="en-US" dirty="0" err="1" smtClean="0"/>
              <a:t>DoS</a:t>
            </a:r>
            <a:r>
              <a:rPr lang="en-US" dirty="0" smtClean="0"/>
              <a:t>) attack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Exploits vulnerabilities in Tor’s flow control protocol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Can be used to disable arbitrary Tor relays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 bwMode="auto">
          <a:xfrm>
            <a:off x="2066131" y="2562225"/>
            <a:ext cx="1676400" cy="914400"/>
          </a:xfrm>
          <a:prstGeom prst="wedgeRectCallout">
            <a:avLst>
              <a:gd name="adj1" fmla="val -60315"/>
              <a:gd name="adj2" fmla="val 1368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Start Download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218532" y="6143625"/>
            <a:ext cx="1447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Request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047332" y="6448425"/>
            <a:ext cx="3276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6409531" y="1571625"/>
            <a:ext cx="2286000" cy="1143000"/>
          </a:xfrm>
          <a:prstGeom prst="wedgeRectCallout">
            <a:avLst>
              <a:gd name="adj1" fmla="val 21559"/>
              <a:gd name="adj2" fmla="val 977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Package and Relay 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2142331" y="3552825"/>
            <a:ext cx="4038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8567140" y="4021536"/>
            <a:ext cx="1229919" cy="914400"/>
          </a:xfrm>
          <a:prstGeom prst="wedgeRectCallout">
            <a:avLst>
              <a:gd name="adj1" fmla="val 23919"/>
              <a:gd name="adj2" fmla="val 1214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4834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ular Callout 24"/>
          <p:cNvSpPr/>
          <p:nvPr/>
        </p:nvSpPr>
        <p:spPr bwMode="auto">
          <a:xfrm>
            <a:off x="389732" y="2486026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Stop Reading from Connection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9043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37532" y="4368982"/>
            <a:ext cx="914400" cy="1015663"/>
            <a:chOff x="6638131" y="1397182"/>
            <a:chExt cx="914400" cy="1015663"/>
          </a:xfrm>
        </p:grpSpPr>
        <p:sp>
          <p:nvSpPr>
            <p:cNvPr id="28" name="TextBox 27"/>
            <p:cNvSpPr txBox="1"/>
            <p:nvPr/>
          </p:nvSpPr>
          <p:spPr>
            <a:xfrm>
              <a:off x="6748804" y="1397182"/>
              <a:ext cx="685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8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37532" y="4368982"/>
            <a:ext cx="914400" cy="1015663"/>
            <a:chOff x="6638131" y="1397182"/>
            <a:chExt cx="914400" cy="1015663"/>
          </a:xfrm>
        </p:grpSpPr>
        <p:sp>
          <p:nvSpPr>
            <p:cNvPr id="28" name="TextBox 27"/>
            <p:cNvSpPr txBox="1"/>
            <p:nvPr/>
          </p:nvSpPr>
          <p:spPr>
            <a:xfrm>
              <a:off x="6748804" y="1397182"/>
              <a:ext cx="685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ular Callout 30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Closed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939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37532" y="4368982"/>
            <a:ext cx="914400" cy="1015663"/>
            <a:chOff x="6638131" y="1397182"/>
            <a:chExt cx="914400" cy="1015663"/>
          </a:xfrm>
        </p:grpSpPr>
        <p:sp>
          <p:nvSpPr>
            <p:cNvPr id="28" name="TextBox 27"/>
            <p:cNvSpPr txBox="1"/>
            <p:nvPr/>
          </p:nvSpPr>
          <p:spPr>
            <a:xfrm>
              <a:off x="6748804" y="1397182"/>
              <a:ext cx="685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Rectangle 31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237332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Periodically Send SENDME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636352" y="6402797"/>
            <a:ext cx="1447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599532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91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37532" y="4368982"/>
            <a:ext cx="914400" cy="1015663"/>
            <a:chOff x="6638131" y="1397182"/>
            <a:chExt cx="914400" cy="1015663"/>
          </a:xfrm>
        </p:grpSpPr>
        <p:sp>
          <p:nvSpPr>
            <p:cNvPr id="28" name="TextBox 27"/>
            <p:cNvSpPr txBox="1"/>
            <p:nvPr/>
          </p:nvSpPr>
          <p:spPr>
            <a:xfrm>
              <a:off x="6748804" y="1397182"/>
              <a:ext cx="685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Rectangle 31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79843" y="6431470"/>
            <a:ext cx="1447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599532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ular Callout 30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</a:t>
            </a:r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2241777" y="26115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394177" y="27639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46577" y="29163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736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80332" y="5451335"/>
            <a:ext cx="1524000" cy="649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76331" y="5375134"/>
            <a:ext cx="1295400" cy="1295400"/>
          </a:xfrm>
          <a:prstGeom prst="line">
            <a:avLst/>
          </a:prstGeom>
          <a:ln w="76200" cmpd="sng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5331" y="5451334"/>
            <a:ext cx="4343400" cy="76200"/>
          </a:xfrm>
          <a:prstGeom prst="line">
            <a:avLst/>
          </a:prstGeom>
          <a:ln w="254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32" y="3851134"/>
            <a:ext cx="1602759" cy="195659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05800" y="5846731"/>
            <a:ext cx="1752600" cy="1454292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32" y="3851134"/>
            <a:ext cx="1602759" cy="1956598"/>
          </a:xfrm>
          <a:prstGeom prst="rect">
            <a:avLst/>
          </a:prstGeom>
        </p:spPr>
      </p:pic>
      <p:pic>
        <p:nvPicPr>
          <p:cNvPr id="12" name="Picture 11" descr="client_attacker_checker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2" y="3552825"/>
            <a:ext cx="1295400" cy="2182906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31" y="3857625"/>
            <a:ext cx="1602759" cy="19565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0752" y="5435580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7352" y="5435581"/>
            <a:ext cx="1066800" cy="461665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8628063" y="5305425"/>
            <a:ext cx="1134268" cy="609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lang="en-US" dirty="0"/>
              <a:t>DATA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837532" y="4368982"/>
            <a:ext cx="914400" cy="1015663"/>
            <a:chOff x="6638131" y="1397182"/>
            <a:chExt cx="914400" cy="1015663"/>
          </a:xfrm>
        </p:grpSpPr>
        <p:sp>
          <p:nvSpPr>
            <p:cNvPr id="28" name="TextBox 27"/>
            <p:cNvSpPr txBox="1"/>
            <p:nvPr/>
          </p:nvSpPr>
          <p:spPr>
            <a:xfrm>
              <a:off x="6748804" y="1397182"/>
              <a:ext cx="685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R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Rectangle 31"/>
          <p:cNvSpPr/>
          <p:nvPr/>
        </p:nvSpPr>
        <p:spPr bwMode="auto">
          <a:xfrm>
            <a:off x="2684463" y="30956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836863" y="32480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989263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279843" y="6431470"/>
            <a:ext cx="1447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599532" y="6219825"/>
            <a:ext cx="4419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6561931" y="3400425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4047332" y="3552825"/>
            <a:ext cx="21336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2241777" y="26115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394177" y="27639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46577" y="2916394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237332" y="6067425"/>
            <a:ext cx="2209800" cy="1143000"/>
          </a:xfrm>
          <a:prstGeom prst="wedgeRectCallout">
            <a:avLst>
              <a:gd name="adj1" fmla="val 10771"/>
              <a:gd name="adj2" fmla="val -830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Periodically Send SENDME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36352" y="6402797"/>
            <a:ext cx="14478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SENDME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6485731" y="2333625"/>
            <a:ext cx="2362200" cy="914400"/>
          </a:xfrm>
          <a:prstGeom prst="wedgeRectCallout">
            <a:avLst>
              <a:gd name="adj1" fmla="val 19304"/>
              <a:gd name="adj2" fmla="val 1133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Flow Window </a:t>
            </a:r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791834" y="21751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944234" y="23275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096634" y="24799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349148" y="1691157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501548" y="1843557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53948" y="1995957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91948" y="1259019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044348" y="1411419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196748" y="1563819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49262" y="7749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01662" y="9273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54062" y="1079788"/>
            <a:ext cx="1134268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DATA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622772" y="4214895"/>
            <a:ext cx="1665789" cy="1526973"/>
            <a:chOff x="6638131" y="1507956"/>
            <a:chExt cx="914400" cy="838200"/>
          </a:xfrm>
        </p:grpSpPr>
        <p:sp>
          <p:nvSpPr>
            <p:cNvPr id="60" name="Oval 59"/>
            <p:cNvSpPr/>
            <p:nvPr/>
          </p:nvSpPr>
          <p:spPr bwMode="auto">
            <a:xfrm>
              <a:off x="6638131" y="1507956"/>
              <a:ext cx="914400" cy="838200"/>
            </a:xfrm>
            <a:prstGeom prst="ellipse">
              <a:avLst/>
            </a:prstGeom>
            <a:noFill/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23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H="1">
              <a:off x="6772042" y="1571625"/>
              <a:ext cx="628091" cy="651779"/>
            </a:xfrm>
            <a:prstGeom prst="line">
              <a:avLst/>
            </a:prstGeom>
            <a:solidFill>
              <a:srgbClr val="00B8FF"/>
            </a:solidFill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Rectangular Callout 61"/>
          <p:cNvSpPr/>
          <p:nvPr/>
        </p:nvSpPr>
        <p:spPr bwMode="auto">
          <a:xfrm>
            <a:off x="3885859" y="1466368"/>
            <a:ext cx="2209800" cy="1143000"/>
          </a:xfrm>
          <a:prstGeom prst="wedgeRectCallout">
            <a:avLst>
              <a:gd name="adj1" fmla="val -40460"/>
              <a:gd name="adj2" fmla="val 1226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Out of Memory, Killed by OS</a:t>
            </a:r>
          </a:p>
        </p:txBody>
      </p:sp>
    </p:spTree>
    <p:extLst>
      <p:ext uri="{BB962C8B-B14F-4D97-AF65-F5344CB8AC3E}">
        <p14:creationId xmlns:p14="http://schemas.microsoft.com/office/powerpoint/2010/main" val="6153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Sniper Attack: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Implemented Sniper Attack Prototype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Control </a:t>
            </a:r>
            <a:r>
              <a:rPr lang="en-US" dirty="0" err="1" smtClean="0"/>
              <a:t>Sybils</a:t>
            </a:r>
            <a:r>
              <a:rPr lang="en-US" dirty="0" smtClean="0"/>
              <a:t> via the Tor control protocol</a:t>
            </a:r>
          </a:p>
          <a:p>
            <a:pPr marL="457200" lvl="1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Tested in Shadow for safety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Measured: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Victim memory consumption rate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Adversary bandwidth usage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Developed defense, tested in Shadow, merged in 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Consumed at Victim</a:t>
            </a:r>
            <a:endParaRPr lang="en-US" dirty="0"/>
          </a:p>
        </p:txBody>
      </p:sp>
      <p:pic>
        <p:nvPicPr>
          <p:cNvPr id="6" name="Content Placeholder 3" descr="cdf.ram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>
          <a:xfrm>
            <a:off x="306140" y="1640114"/>
            <a:ext cx="9272200" cy="51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rgbClr val="0957F8"/>
                </a:solidFill>
              </a:rPr>
              <a:t>Expedite</a:t>
            </a:r>
            <a:r>
              <a:rPr lang="en-US" dirty="0" smtClean="0"/>
              <a:t> </a:t>
            </a:r>
            <a:r>
              <a:rPr lang="en-US" dirty="0"/>
              <a:t>research and development</a:t>
            </a:r>
          </a:p>
          <a:p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Evaluate software mods or attacks </a:t>
            </a:r>
            <a:r>
              <a:rPr lang="en-US" dirty="0">
                <a:solidFill>
                  <a:srgbClr val="0957F8"/>
                </a:solidFill>
              </a:rPr>
              <a:t>without harming </a:t>
            </a:r>
            <a:r>
              <a:rPr lang="en-US" dirty="0"/>
              <a:t>real users</a:t>
            </a:r>
          </a:p>
          <a:p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Understand </a:t>
            </a:r>
            <a:r>
              <a:rPr lang="en-US" dirty="0">
                <a:solidFill>
                  <a:srgbClr val="0957F8"/>
                </a:solidFill>
              </a:rPr>
              <a:t>holistic effects</a:t>
            </a:r>
            <a:r>
              <a:rPr lang="en-US" dirty="0"/>
              <a:t> before deployment</a:t>
            </a:r>
          </a:p>
          <a:p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Shadow supports simulation for </a:t>
            </a:r>
            <a:r>
              <a:rPr lang="en-US" dirty="0" smtClean="0">
                <a:solidFill>
                  <a:srgbClr val="0957F8"/>
                </a:solidFill>
              </a:rPr>
              <a:t>general-purpose</a:t>
            </a:r>
            <a:r>
              <a:rPr lang="en-US" dirty="0" smtClean="0"/>
              <a:t> 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399" y="640080"/>
            <a:ext cx="7739744" cy="457200"/>
          </a:xfrm>
        </p:spPr>
        <p:txBody>
          <a:bodyPr/>
          <a:lstStyle/>
          <a:p>
            <a:r>
              <a:rPr lang="en-US" smtClean="0"/>
              <a:t>Bandwidth Consumed at Adversary</a:t>
            </a:r>
            <a:endParaRPr lang="en-US"/>
          </a:p>
        </p:txBody>
      </p:sp>
      <p:pic>
        <p:nvPicPr>
          <p:cNvPr id="6" name="Content Placeholder 3" descr="cdf.b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11" r="-17811"/>
          <a:stretch>
            <a:fillRect/>
          </a:stretch>
        </p:blipFill>
        <p:spPr>
          <a:xfrm>
            <a:off x="351006" y="1886857"/>
            <a:ext cx="8983495" cy="49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the Sniper Attack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4429281"/>
              </p:ext>
            </p:extLst>
          </p:nvPr>
        </p:nvGraphicFramePr>
        <p:xfrm>
          <a:off x="739775" y="2101851"/>
          <a:ext cx="85947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556"/>
                <a:gridCol w="1143000"/>
                <a:gridCol w="1370806"/>
                <a:gridCol w="1432454"/>
                <a:gridCol w="1432454"/>
                <a:gridCol w="1432454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Direct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Anonymous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Relay Groups</a:t>
                      </a:r>
                      <a:endParaRPr lang="en-US" sz="1800" b="1" u="sng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Select %</a:t>
                      </a:r>
                      <a:endParaRPr lang="en-US" sz="1800" b="1" u="sng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1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/>
                        <a:t>8 </a:t>
                      </a:r>
                      <a:r>
                        <a:rPr lang="en-US" sz="1800" b="1" u="sng" dirty="0" err="1" smtClean="0"/>
                        <a:t>GiB</a:t>
                      </a:r>
                      <a:endParaRPr lang="en-US" sz="18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</a:t>
                      </a:r>
                      <a:r>
                        <a:rPr lang="en-US" sz="1800" b="1" dirty="0" smtClean="0"/>
                        <a:t>Entry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 </a:t>
                      </a:r>
                      <a:r>
                        <a:rPr lang="en-US" sz="1800" b="1" dirty="0" smtClean="0"/>
                        <a:t>Entries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1:37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</a:t>
                      </a:r>
                      <a:r>
                        <a:rPr lang="en-US" sz="1800" b="1" dirty="0" smtClean="0"/>
                        <a:t>Entries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8:56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Top Exit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0:08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0:01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0:12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5</a:t>
                      </a:r>
                      <a:r>
                        <a:rPr lang="en-US" sz="1800" b="1" baseline="0" dirty="0" smtClean="0"/>
                        <a:t> Exits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0:07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0:57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Top 20 Exits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0:29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3:50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0:44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5:52</a:t>
                      </a:r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 bwMode="auto">
          <a:xfrm>
            <a:off x="4809331" y="5915025"/>
            <a:ext cx="3810000" cy="1295400"/>
          </a:xfrm>
          <a:prstGeom prst="wedgeRectCallout">
            <a:avLst>
              <a:gd name="adj1" fmla="val 9430"/>
              <a:gd name="adj2" fmla="val -1038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/>
              <a:t>Time (</a:t>
            </a:r>
            <a:r>
              <a:rPr lang="en-US" dirty="0" err="1"/>
              <a:t>hours:minutes</a:t>
            </a:r>
            <a:r>
              <a:rPr lang="en-US" dirty="0"/>
              <a:t>) to Consume RAM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70731" y="5915025"/>
            <a:ext cx="3810000" cy="1295400"/>
          </a:xfrm>
          <a:prstGeom prst="wedgeRectCallout">
            <a:avLst>
              <a:gd name="adj1" fmla="val 20776"/>
              <a:gd name="adj2" fmla="val -469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23"/>
            <a:r>
              <a:rPr lang="en-US" dirty="0" smtClean="0"/>
              <a:t>&lt; 1 </a:t>
            </a:r>
            <a:r>
              <a:rPr lang="en-US" dirty="0" err="1" smtClean="0"/>
              <a:t>GiB</a:t>
            </a:r>
            <a:r>
              <a:rPr lang="en-US" dirty="0" smtClean="0"/>
              <a:t> RAM</a:t>
            </a:r>
            <a:br>
              <a:rPr lang="en-US" dirty="0" smtClean="0"/>
            </a:br>
            <a:r>
              <a:rPr lang="en-US" dirty="0" smtClean="0"/>
              <a:t>&lt; 50 </a:t>
            </a:r>
            <a:r>
              <a:rPr lang="en-US" dirty="0" err="1" smtClean="0"/>
              <a:t>KiB</a:t>
            </a:r>
            <a:r>
              <a:rPr lang="en-US" dirty="0" smtClean="0"/>
              <a:t>/s Downstream BW</a:t>
            </a:r>
          </a:p>
          <a:p>
            <a:pPr algn="ctr" defTabSz="914323"/>
            <a:r>
              <a:rPr lang="en-US" dirty="0" smtClean="0"/>
              <a:t>&lt; 100 </a:t>
            </a:r>
            <a:r>
              <a:rPr lang="en-US" dirty="0" err="1" smtClean="0"/>
              <a:t>KiB</a:t>
            </a:r>
            <a:r>
              <a:rPr lang="en-US" dirty="0" smtClean="0"/>
              <a:t>/s Upstream BW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Shadow Uses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Tor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Latency and throughput correlation attacks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Denial of Service attacks (sockets, RAM, bandwidth)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Changes to path selection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Traffic admission control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Traffic scheduling and prioritization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Network load balancing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Process RAM consumption and optimization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Network </a:t>
            </a:r>
            <a:r>
              <a:rPr lang="en-US" dirty="0"/>
              <a:t>and memory attacks in </a:t>
            </a:r>
            <a:r>
              <a:rPr lang="en-US" dirty="0" smtClean="0"/>
              <a:t>Bitcoin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Distributed secure multiparty computation </a:t>
            </a:r>
            <a:r>
              <a:rPr lang="en-US" dirty="0" smtClean="0"/>
              <a:t>algorithms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Software </a:t>
            </a:r>
            <a:r>
              <a:rPr lang="en-US" dirty="0" smtClean="0"/>
              <a:t>debugging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Shadow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Distribute across physical machines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Support for multiple programming languages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Host mobility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Internet routing, network modeling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User behavior modeling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CPU performance modeling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User interface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Support additional applications</a:t>
            </a:r>
            <a:br>
              <a:rPr lang="en-US" dirty="0" smtClean="0"/>
            </a:br>
            <a:r>
              <a:rPr lang="en-US" dirty="0" smtClean="0"/>
              <a:t>(HTTP clients/server, bitcoin, etc.)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Improve code stability, documentation, testing,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Dr. 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</a:p>
          <a:p>
            <a:r>
              <a:rPr lang="en-US" dirty="0" err="1" smtClean="0"/>
              <a:t>rob.g.jansen@nrl.navy.mil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obgjansen.com</a:t>
            </a:r>
            <a:r>
              <a:rPr lang="en-US" dirty="0" smtClean="0"/>
              <a:t>, @</a:t>
            </a:r>
            <a:r>
              <a:rPr lang="en-US" dirty="0" err="1" smtClean="0"/>
              <a:t>robgjansen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Shadow Simulator</a:t>
            </a:r>
          </a:p>
          <a:p>
            <a:r>
              <a:rPr lang="en-US" dirty="0" err="1" smtClean="0"/>
              <a:t>shadow.github.io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/shadow</a:t>
            </a:r>
          </a:p>
        </p:txBody>
      </p:sp>
    </p:spTree>
    <p:extLst>
      <p:ext uri="{BB962C8B-B14F-4D97-AF65-F5344CB8AC3E}">
        <p14:creationId xmlns:p14="http://schemas.microsoft.com/office/powerpoint/2010/main" val="1812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Experimentation options and tradeoffs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Shadow design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Simulation use cases – The Tor Anonymity Network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Gentle Tor introduction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Congestion </a:t>
            </a:r>
            <a:r>
              <a:rPr lang="en-US" dirty="0" smtClean="0"/>
              <a:t>problems</a:t>
            </a: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cheduling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Performance enhancing algorithms</a:t>
            </a:r>
            <a:endParaRPr lang="en-US" dirty="0" smtClean="0"/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Denial of service attacks</a:t>
            </a:r>
            <a:endParaRPr lang="en-US" dirty="0" smtClean="0"/>
          </a:p>
          <a:p>
            <a:pPr marL="457200" lvl="1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Experiment Properties</a:t>
            </a:r>
            <a:endParaRPr lang="en-US" dirty="0"/>
          </a:p>
        </p:txBody>
      </p:sp>
      <p:pic>
        <p:nvPicPr>
          <p:cNvPr id="6" name="Content Placeholder 6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71" r="-39171"/>
          <a:stretch>
            <a:fillRect/>
          </a:stretch>
        </p:blipFill>
        <p:spPr>
          <a:xfrm>
            <a:off x="-187708" y="1417445"/>
            <a:ext cx="9884535" cy="5466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0442" y="2085826"/>
            <a:ext cx="162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Controllable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4798" y="5824017"/>
            <a:ext cx="12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4296" y="3965906"/>
            <a:ext cx="12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2715" y="3965906"/>
            <a:ext cx="17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Reproducible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754559" y="4180396"/>
            <a:ext cx="2522001" cy="16544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30576" y="6029245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Shadow’s design goal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Network Experiments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Experimenting in a deployed distributed system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2355607"/>
            <a:ext cx="4343400" cy="44701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Most realistic 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The target environment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234940" y="2355607"/>
            <a:ext cx="4343400" cy="4470191"/>
          </a:xfrm>
          <a:prstGeom prst="rect">
            <a:avLst/>
          </a:prstGeom>
        </p:spPr>
        <p:txBody>
          <a:bodyPr/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rgbClr val="0957F8"/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manage/debug</a:t>
            </a:r>
            <a:endParaRPr lang="en-US" dirty="0"/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Lengthy deployment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Security risks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47" y="3628634"/>
            <a:ext cx="3947053" cy="37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14399</TotalTime>
  <Words>1853</Words>
  <Application>Microsoft Macintosh PowerPoint</Application>
  <PresentationFormat>Custom</PresentationFormat>
  <Paragraphs>522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Times New Roman</vt:lpstr>
      <vt:lpstr>Arial</vt:lpstr>
      <vt:lpstr>Robs_NRL_branded_slides</vt:lpstr>
      <vt:lpstr>Shadow: Real Applications, Simulated Networks</vt:lpstr>
      <vt:lpstr>What is Shadow?</vt:lpstr>
      <vt:lpstr>How does Shadow Work?</vt:lpstr>
      <vt:lpstr>How does Shadow Work?</vt:lpstr>
      <vt:lpstr>Why should you care?</vt:lpstr>
      <vt:lpstr>Talk Outline</vt:lpstr>
      <vt:lpstr>Experimentation Options</vt:lpstr>
      <vt:lpstr>Desirable Experiment Properties</vt:lpstr>
      <vt:lpstr>Live Network Experiments</vt:lpstr>
      <vt:lpstr>Testbed Network Experiments</vt:lpstr>
      <vt:lpstr>Network Emulation</vt:lpstr>
      <vt:lpstr>Network Simulation</vt:lpstr>
      <vt:lpstr>Simulation vs. Emulation: Realism</vt:lpstr>
      <vt:lpstr>Simulation vs. Emulation: Time</vt:lpstr>
      <vt:lpstr>Shadow Design</vt:lpstr>
      <vt:lpstr>Shadow Overview</vt:lpstr>
      <vt:lpstr>Initializing the Simulation</vt:lpstr>
      <vt:lpstr>Shadow Simulation Layout</vt:lpstr>
      <vt:lpstr>App Memory Management</vt:lpstr>
      <vt:lpstr>Direct Execution in a Simulator</vt:lpstr>
      <vt:lpstr>Simulation Use Cases –  The Tor Anonymity Network</vt:lpstr>
      <vt:lpstr>Gentle Tor Introduction</vt:lpstr>
      <vt:lpstr>Tor Overview</vt:lpstr>
      <vt:lpstr>Anonymous Communication</vt:lpstr>
      <vt:lpstr>Congestion Analysis</vt:lpstr>
      <vt:lpstr>Multiple Hops – Tor is Slower</vt:lpstr>
      <vt:lpstr>Buffers in a Tor Relay</vt:lpstr>
      <vt:lpstr>Tracking Congestion in Tor</vt:lpstr>
      <vt:lpstr>Tracking Congestion in Tor</vt:lpstr>
      <vt:lpstr>Scheduling Analysis</vt:lpstr>
      <vt:lpstr>Tor Circuit Priority</vt:lpstr>
      <vt:lpstr>Tor Circuit Priority</vt:lpstr>
      <vt:lpstr>Tor Circuit Priority</vt:lpstr>
      <vt:lpstr>Performance Analysis</vt:lpstr>
      <vt:lpstr>Kernel-Informed Socket Transport</vt:lpstr>
      <vt:lpstr>Network Simulation with Shadow</vt:lpstr>
      <vt:lpstr>KIST Reduces Kernel Congestion</vt:lpstr>
      <vt:lpstr>KIST Improves Network Latency</vt:lpstr>
      <vt:lpstr>Denial of Service Attacks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</vt:lpstr>
      <vt:lpstr>The Sniper Attack: Results</vt:lpstr>
      <vt:lpstr>RAM Consumed at Victim</vt:lpstr>
      <vt:lpstr>Bandwidth Consumed at Adversary</vt:lpstr>
      <vt:lpstr>Speed of the Sniper Attack</vt:lpstr>
      <vt:lpstr>Conclusion</vt:lpstr>
      <vt:lpstr>Other Shadow Uses </vt:lpstr>
      <vt:lpstr>Future Shadow Enhancements</vt:lpstr>
      <vt:lpstr>Questions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Microsoft Office User</cp:lastModifiedBy>
  <cp:revision>342</cp:revision>
  <cp:lastPrinted>2015-08-19T18:26:03Z</cp:lastPrinted>
  <dcterms:created xsi:type="dcterms:W3CDTF">2015-08-18T16:34:21Z</dcterms:created>
  <dcterms:modified xsi:type="dcterms:W3CDTF">2017-10-24T17:29:48Z</dcterms:modified>
</cp:coreProperties>
</file>