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93" r:id="rId3"/>
    <p:sldId id="298" r:id="rId4"/>
    <p:sldId id="301" r:id="rId5"/>
    <p:sldId id="303" r:id="rId6"/>
    <p:sldId id="309" r:id="rId7"/>
    <p:sldId id="310" r:id="rId8"/>
    <p:sldId id="299" r:id="rId9"/>
    <p:sldId id="292" r:id="rId10"/>
    <p:sldId id="294" r:id="rId11"/>
    <p:sldId id="306" r:id="rId12"/>
    <p:sldId id="295" r:id="rId13"/>
    <p:sldId id="308" r:id="rId14"/>
    <p:sldId id="304" r:id="rId15"/>
    <p:sldId id="300" r:id="rId16"/>
    <p:sldId id="307" r:id="rId17"/>
  </p:sldIdLst>
  <p:sldSz cx="138176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3" autoAdjust="0"/>
    <p:restoredTop sz="87752"/>
  </p:normalViewPr>
  <p:slideViewPr>
    <p:cSldViewPr snapToGrid="0">
      <p:cViewPr varScale="1">
        <p:scale>
          <a:sx n="90" d="100"/>
          <a:sy n="90" d="100"/>
        </p:scale>
        <p:origin x="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2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 baseline="0"/>
            </a:lvl1pPr>
            <a:lvl2pPr>
              <a:lnSpc>
                <a:spcPct val="100000"/>
              </a:lnSpc>
              <a:spcAft>
                <a:spcPts val="300"/>
              </a:spcAft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 baseline="0"/>
            </a:lvl3pPr>
            <a:lvl4pPr>
              <a:lnSpc>
                <a:spcPct val="100000"/>
              </a:lnSpc>
              <a:spcAft>
                <a:spcPts val="300"/>
              </a:spcAft>
              <a:defRPr sz="2000" baseline="0">
                <a:solidFill>
                  <a:schemeClr val="tx1"/>
                </a:solidFill>
              </a:defRPr>
            </a:lvl4pPr>
            <a:lvl5pPr marL="914323" indent="-220645">
              <a:lnSpc>
                <a:spcPct val="100000"/>
              </a:lnSpc>
              <a:spcAft>
                <a:spcPts val="300"/>
              </a:spcAft>
              <a:defRPr sz="180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19143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/>
            </a:lvl1pPr>
            <a:lvl2pPr>
              <a:lnSpc>
                <a:spcPct val="100000"/>
              </a:lnSpc>
              <a:spcAft>
                <a:spcPts val="3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1253005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u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38568"/>
            <a:ext cx="138176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2743200"/>
            <a:ext cx="12561455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6515502"/>
            <a:ext cx="7222836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457200"/>
            <a:ext cx="1371600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8164945" y="6515502"/>
            <a:ext cx="5024582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3" y="1791094"/>
            <a:ext cx="7802346" cy="2601798"/>
          </a:xfrm>
        </p:spPr>
        <p:txBody>
          <a:bodyPr anchor="b">
            <a:noAutofit/>
          </a:bodyPr>
          <a:lstStyle>
            <a:lvl1pPr>
              <a:lnSpc>
                <a:spcPts val="3899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4722841"/>
            <a:ext cx="7222836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9" y="457200"/>
            <a:ext cx="1371600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67782" y="-9426"/>
            <a:ext cx="7549823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9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18"/>
            <a:ext cx="1191768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057400"/>
            <a:ext cx="12561455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2825" y="7203864"/>
            <a:ext cx="5505299" cy="4138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On the Accuracy of Tor Bandwidth Estimation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8073" y="7203864"/>
            <a:ext cx="466344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hf hdr="0" dt="0"/>
  <p:txStyles>
    <p:titleStyle>
      <a:lvl1pPr algn="l" defTabSz="1036204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461925" indent="-23493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680" indent="-236518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323" indent="-220645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6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557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659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5760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3861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02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3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406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507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608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6709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4811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073" y="1864986"/>
            <a:ext cx="12561455" cy="2743200"/>
          </a:xfrm>
        </p:spPr>
        <p:txBody>
          <a:bodyPr/>
          <a:lstStyle/>
          <a:p>
            <a:r>
              <a:rPr lang="en-US" dirty="0"/>
              <a:t>On the Accuracy of Tor Bandwidth Estimation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13D0A-56B7-F645-A92B-7A23A0780DFB}"/>
              </a:ext>
            </a:extLst>
          </p:cNvPr>
          <p:cNvSpPr txBox="1"/>
          <p:nvPr/>
        </p:nvSpPr>
        <p:spPr>
          <a:xfrm>
            <a:off x="628073" y="4362462"/>
            <a:ext cx="826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Rob Jansen</a:t>
            </a:r>
            <a:r>
              <a:rPr lang="en-US" sz="2400" dirty="0">
                <a:solidFill>
                  <a:schemeClr val="bg1"/>
                </a:solidFill>
              </a:rPr>
              <a:t> and Aaron Johnson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U.S. Naval Research Laboratory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D532F1-2482-8249-BC80-5E1D3ED5336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6529983"/>
            <a:ext cx="5257800" cy="952107"/>
          </a:xfrm>
        </p:spPr>
        <p:txBody>
          <a:bodyPr/>
          <a:lstStyle/>
          <a:p>
            <a:pPr lvl="1"/>
            <a:r>
              <a:rPr lang="en-US" dirty="0"/>
              <a:t>Rob Jansen</a:t>
            </a:r>
          </a:p>
          <a:p>
            <a:r>
              <a:rPr lang="en-US" dirty="0"/>
              <a:t>Center for High Assurance Computer Systems</a:t>
            </a:r>
          </a:p>
          <a:p>
            <a:r>
              <a:rPr lang="en-US" dirty="0"/>
              <a:t>U.S. Naval Research Laboratory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92E9E8E-28E1-EE4E-BC37-1F5138997FD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09602" y="6529983"/>
            <a:ext cx="5179926" cy="952107"/>
          </a:xfrm>
        </p:spPr>
        <p:txBody>
          <a:bodyPr>
            <a:normAutofit/>
          </a:bodyPr>
          <a:lstStyle/>
          <a:p>
            <a:r>
              <a:rPr lang="en-US" b="0" dirty="0"/>
              <a:t>Passive and Active Measurement Conference 2021</a:t>
            </a:r>
          </a:p>
          <a:p>
            <a:r>
              <a:rPr lang="en-US" b="0" dirty="0"/>
              <a:t>Virtual Event</a:t>
            </a:r>
          </a:p>
          <a:p>
            <a:r>
              <a:rPr lang="en-US" b="0" dirty="0"/>
              <a:t>March 29</a:t>
            </a:r>
            <a:r>
              <a:rPr lang="en-US" b="0" baseline="30000" dirty="0"/>
              <a:t>th</a:t>
            </a:r>
            <a:r>
              <a:rPr lang="en-US" b="0" dirty="0"/>
              <a:t> – 31</a:t>
            </a:r>
            <a:r>
              <a:rPr lang="en-US" b="0" baseline="30000" dirty="0"/>
              <a:t>st</a:t>
            </a:r>
            <a:r>
              <a:rPr lang="en-US" b="0" dirty="0"/>
              <a:t> , 2021</a:t>
            </a:r>
          </a:p>
        </p:txBody>
      </p:sp>
    </p:spTree>
    <p:extLst>
      <p:ext uri="{BB962C8B-B14F-4D97-AF65-F5344CB8AC3E}">
        <p14:creationId xmlns:p14="http://schemas.microsoft.com/office/powerpoint/2010/main" val="333857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B120-3E49-5241-919C-35817EEBD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93124-77AC-DB4C-B464-36CE5E9D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8D2C9E-3638-3340-9152-F3BA7CF8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Test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65C95E-4E64-EE4B-B26E-D25DD1B694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9524" y="1534584"/>
            <a:ext cx="11087676" cy="1294341"/>
          </a:xfrm>
        </p:spPr>
        <p:txBody>
          <a:bodyPr/>
          <a:lstStyle/>
          <a:p>
            <a:r>
              <a:rPr lang="en-US" dirty="0"/>
              <a:t>Tor underestimates its total capacity by about 50%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2F9006-3CF6-5A4A-8F74-1EEAC9D9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7" y="2063756"/>
            <a:ext cx="7953362" cy="53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B120-3E49-5241-919C-35817EEBD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93124-77AC-DB4C-B464-36CE5E9D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8D2C9E-3638-3340-9152-F3BA7CF8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Test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65C95E-4E64-EE4B-B26E-D25DD1B694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9524" y="1534585"/>
            <a:ext cx="11887776" cy="1222904"/>
          </a:xfrm>
        </p:spPr>
        <p:txBody>
          <a:bodyPr/>
          <a:lstStyle/>
          <a:p>
            <a:r>
              <a:rPr lang="en-US" dirty="0"/>
              <a:t>The estimated capacity increased after our experiment for most relays (some by a 10x or greater factor)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03754D-DA47-BF4A-8911-8251C357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7" y="2495550"/>
            <a:ext cx="7558086" cy="503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7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404805-865B-0A49-8CF5-1C7285A4F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29F6B-5AAA-9C4E-AEA2-C71A6A31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C16C4B-3F5F-384F-8CD2-2069D57B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Test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A1CEF9-E206-F843-A059-CD11EF8E713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1548873"/>
            <a:ext cx="11602025" cy="880004"/>
          </a:xfrm>
        </p:spPr>
        <p:txBody>
          <a:bodyPr/>
          <a:lstStyle/>
          <a:p>
            <a:r>
              <a:rPr lang="en-US" dirty="0"/>
              <a:t>We discovered more capacity on higher-capacity relays</a:t>
            </a:r>
          </a:p>
          <a:p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0AE99839-1201-A745-B134-0F0C744B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17" y="2248536"/>
            <a:ext cx="8053705" cy="53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3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404805-865B-0A49-8CF5-1C7285A4F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29F6B-5AAA-9C4E-AEA2-C71A6A31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C16C4B-3F5F-384F-8CD2-2069D57B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Test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A1CEF9-E206-F843-A059-CD11EF8E713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1491721"/>
            <a:ext cx="11602025" cy="8800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 balancing weights changed significantly for many relays</a:t>
            </a:r>
            <a:br>
              <a:rPr lang="en-US" dirty="0"/>
            </a:br>
            <a:r>
              <a:rPr lang="en-US" dirty="0"/>
              <a:t>(some by a 10x or greater factor)</a:t>
            </a:r>
          </a:p>
          <a:p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0AE99839-1201-A745-B134-0F0C744B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45317" y="2248536"/>
            <a:ext cx="8053704" cy="53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8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DDBB1A-C67F-5F4D-84ED-D05A084EB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3551E-B484-404E-9018-FB7A20CD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0BB07C-7515-8841-95E5-746E5D00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D27BD-6CC4-F447-9123-168491B61F6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Contributions</a:t>
            </a:r>
          </a:p>
          <a:p>
            <a:pPr marL="919125" lvl="2" indent="-457200"/>
            <a:r>
              <a:rPr lang="en-US" dirty="0"/>
              <a:t>Historical measurements: ~20% of relays have &gt;50% variation in bandwidth estimates</a:t>
            </a:r>
          </a:p>
          <a:p>
            <a:pPr marL="919125" lvl="2" indent="-457200"/>
            <a:r>
              <a:rPr lang="en-US" dirty="0"/>
              <a:t>Active speed test experiment:</a:t>
            </a:r>
          </a:p>
          <a:p>
            <a:pPr marL="1150880" lvl="3" indent="-457200"/>
            <a:r>
              <a:rPr lang="en-US" dirty="0"/>
              <a:t>Tor underestimates total capacity by ~50%</a:t>
            </a:r>
          </a:p>
          <a:p>
            <a:pPr marL="1150880" lvl="3" indent="-457200"/>
            <a:r>
              <a:rPr lang="en-US" dirty="0"/>
              <a:t>Larger error associated with high-capacity, exit, and lower uptime relays</a:t>
            </a:r>
          </a:p>
          <a:p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Research artifacts available at:</a:t>
            </a:r>
          </a:p>
          <a:p>
            <a:pPr marL="919125" lvl="2" indent="-457200"/>
            <a:r>
              <a:rPr lang="en-US" dirty="0"/>
              <a:t>https://torbwest-pam2021.github.io</a:t>
            </a:r>
          </a:p>
          <a:p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  <a:p>
            <a:pPr marL="919125" lvl="2" indent="-457200"/>
            <a:r>
              <a:rPr lang="en-US" dirty="0"/>
              <a:t>&lt;</a:t>
            </a:r>
            <a:r>
              <a:rPr lang="en-US" dirty="0" err="1"/>
              <a:t>rob.g.jansen@nrl.navy.mil</a:t>
            </a:r>
            <a:r>
              <a:rPr lang="en-US" dirty="0"/>
              <a:t>&gt;, </a:t>
            </a:r>
            <a:r>
              <a:rPr lang="en-US" dirty="0" err="1"/>
              <a:t>robgjansen.com</a:t>
            </a:r>
            <a:r>
              <a:rPr lang="en-US" dirty="0"/>
              <a:t>, @</a:t>
            </a:r>
            <a:r>
              <a:rPr lang="en-US" dirty="0" err="1"/>
              <a:t>robgjansen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7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45A14F7-FFFD-0540-B73E-A6367DFB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44" y="2762257"/>
            <a:ext cx="6470060" cy="43133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9813F-6A8F-5E44-A922-4B7156A4FD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BF976-4700-D341-A20B-A1108876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64BD50-2271-034F-BF9A-2FA5D9BF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Historical Bandwidth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C62BB-5919-2449-B18C-E10E0464493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1685" y="1706034"/>
            <a:ext cx="6793489" cy="5257800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Use relative standard deviation to understand variation</a:t>
            </a:r>
          </a:p>
          <a:p>
            <a:pPr marL="919125" lvl="2" indent="-457200"/>
            <a:r>
              <a:rPr lang="en-US" dirty="0"/>
              <a:t>A(</a:t>
            </a:r>
            <a:r>
              <a:rPr lang="en-US" dirty="0" err="1"/>
              <a:t>r,w</a:t>
            </a:r>
            <a:r>
              <a:rPr lang="en-US" dirty="0"/>
              <a:t>) = adv. </a:t>
            </a:r>
            <a:r>
              <a:rPr lang="en-US" dirty="0" err="1"/>
              <a:t>bws</a:t>
            </a:r>
            <a:r>
              <a:rPr lang="en-US" dirty="0"/>
              <a:t> for relay r during week w</a:t>
            </a:r>
          </a:p>
          <a:p>
            <a:pPr marL="919125" lvl="2" indent="-457200"/>
            <a:r>
              <a:rPr lang="en-US" dirty="0"/>
              <a:t>RSD(A(</a:t>
            </a:r>
            <a:r>
              <a:rPr lang="en-US" dirty="0" err="1"/>
              <a:t>r,w</a:t>
            </a:r>
            <a:r>
              <a:rPr lang="en-US" dirty="0"/>
              <a:t>)) = </a:t>
            </a:r>
            <a:r>
              <a:rPr lang="en-US" dirty="0" err="1"/>
              <a:t>stdev</a:t>
            </a:r>
            <a:r>
              <a:rPr lang="en-US" dirty="0"/>
              <a:t>(A(</a:t>
            </a:r>
            <a:r>
              <a:rPr lang="en-US" dirty="0" err="1"/>
              <a:t>r,w</a:t>
            </a:r>
            <a:r>
              <a:rPr lang="en-US" dirty="0"/>
              <a:t>)) / mean(A(</a:t>
            </a:r>
            <a:r>
              <a:rPr lang="en-US" dirty="0" err="1"/>
              <a:t>r,w</a:t>
            </a:r>
            <a:r>
              <a:rPr lang="en-US" dirty="0"/>
              <a:t>))</a:t>
            </a:r>
          </a:p>
          <a:p>
            <a:pPr marL="457200" lvl="1" indent="-457200"/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We find significant variation in relays’ bandwidths</a:t>
            </a:r>
          </a:p>
          <a:p>
            <a:pPr marL="919125" lvl="2" indent="-457200"/>
            <a:r>
              <a:rPr lang="en-US" dirty="0"/>
              <a:t>the capacity estimates of 25% of relays vary by 41% or more</a:t>
            </a:r>
          </a:p>
          <a:p>
            <a:pPr marL="919125" lvl="2" indent="-457200"/>
            <a:r>
              <a:rPr lang="en-US" dirty="0"/>
              <a:t>the capacity estimates of 10% of relays vary by 71% or more</a:t>
            </a:r>
          </a:p>
          <a:p>
            <a:pPr marL="919125" lvl="2" indent="-457200"/>
            <a:r>
              <a:rPr lang="en-US" dirty="0"/>
              <a:t>some relays’ capacity estimates vary by more than 200%</a:t>
            </a:r>
          </a:p>
          <a:p>
            <a:pPr marL="919125" lvl="2" indent="-457200"/>
            <a:endParaRPr lang="en-US" dirty="0"/>
          </a:p>
          <a:p>
            <a:pPr marL="4572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2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404805-865B-0A49-8CF5-1C7285A4F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29F6B-5AAA-9C4E-AEA2-C71A6A31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C16C4B-3F5F-384F-8CD2-2069D57B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Test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A1CEF9-E206-F843-A059-CD11EF8E713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1548873"/>
            <a:ext cx="11602025" cy="880004"/>
          </a:xfrm>
        </p:spPr>
        <p:txBody>
          <a:bodyPr/>
          <a:lstStyle/>
          <a:p>
            <a:r>
              <a:rPr lang="en-US" dirty="0"/>
              <a:t>We discovered more capacity on lower-uptime relays</a:t>
            </a:r>
          </a:p>
          <a:p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0AE99839-1201-A745-B134-0F0C744B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45317" y="2248536"/>
            <a:ext cx="8053704" cy="53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3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>
            <a:extLst>
              <a:ext uri="{FF2B5EF4-FFF2-40B4-BE49-F238E27FC236}">
                <a16:creationId xmlns:a16="http://schemas.microsoft.com/office/drawing/2014/main" id="{15A243C0-A332-5643-9F03-B750BCDE755E}"/>
              </a:ext>
            </a:extLst>
          </p:cNvPr>
          <p:cNvSpPr/>
          <p:nvPr/>
        </p:nvSpPr>
        <p:spPr>
          <a:xfrm rot="10800000">
            <a:off x="9650951" y="1992111"/>
            <a:ext cx="3962459" cy="518317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E3E2E-5E96-6C47-AE12-9441B5372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02934-A78F-4446-9562-33AC45A8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16A55-A0D9-2441-8F94-6AF0D01A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FEF5CE-B2F7-C24A-9687-49D9B2462A5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Tor underestimates its total network bandwidth</a:t>
            </a:r>
            <a:br>
              <a:rPr lang="en-US" dirty="0"/>
            </a:br>
            <a:r>
              <a:rPr lang="en-US" dirty="0"/>
              <a:t>capacity by about 200 Gbit/s (50%)</a:t>
            </a:r>
          </a:p>
          <a:p>
            <a:pPr marL="919125" lvl="2" indent="-457200"/>
            <a:r>
              <a:rPr lang="en-US" dirty="0"/>
              <a:t>~20% of relays have &gt; 50% variation in bandwidth estimates</a:t>
            </a:r>
          </a:p>
          <a:p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We discovered significant error in bandwidth </a:t>
            </a:r>
            <a:br>
              <a:rPr lang="en-US" dirty="0"/>
            </a:br>
            <a:r>
              <a:rPr lang="en-US" dirty="0"/>
              <a:t>capacity estimation, with larger error for:</a:t>
            </a:r>
          </a:p>
          <a:p>
            <a:pPr marL="919125" lvl="2" indent="-457200"/>
            <a:r>
              <a:rPr lang="en-US" dirty="0"/>
              <a:t>High-capacity relays</a:t>
            </a:r>
          </a:p>
          <a:p>
            <a:pPr marL="919125" lvl="2" indent="-457200"/>
            <a:r>
              <a:rPr lang="en-US" dirty="0"/>
              <a:t>Exit relays</a:t>
            </a:r>
          </a:p>
          <a:p>
            <a:pPr marL="919125" lvl="2" indent="-457200"/>
            <a:r>
              <a:rPr lang="en-US" dirty="0"/>
              <a:t>Relays with lower uptimes</a:t>
            </a:r>
          </a:p>
          <a:p>
            <a:pPr marL="457200" lvl="1" indent="-457200"/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Inaccurate capacity measurements may lead to</a:t>
            </a:r>
            <a:br>
              <a:rPr lang="en-US" dirty="0"/>
            </a:br>
            <a:r>
              <a:rPr lang="en-US" dirty="0"/>
              <a:t>suboptimal load balancing</a:t>
            </a:r>
          </a:p>
          <a:p>
            <a:pPr marL="919125" lvl="2" indent="-457200"/>
            <a:r>
              <a:rPr lang="en-US" dirty="0"/>
              <a:t>Affects performance for all Tor users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AA082-F4E9-9840-9099-48B91773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246" y="4227567"/>
            <a:ext cx="2114159" cy="2378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C49CF4-20FF-FB43-8947-4E9DC64C7868}"/>
              </a:ext>
            </a:extLst>
          </p:cNvPr>
          <p:cNvSpPr txBox="1"/>
          <p:nvPr/>
        </p:nvSpPr>
        <p:spPr>
          <a:xfrm>
            <a:off x="10370456" y="2968696"/>
            <a:ext cx="25234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200 Gbit/s</a:t>
            </a:r>
            <a:br>
              <a:rPr lang="en-US" sz="4000" dirty="0"/>
            </a:br>
            <a:r>
              <a:rPr lang="en-US" sz="4000" dirty="0"/>
              <a:t>(50%)</a:t>
            </a:r>
          </a:p>
        </p:txBody>
      </p:sp>
    </p:spTree>
    <p:extLst>
      <p:ext uri="{BB962C8B-B14F-4D97-AF65-F5344CB8AC3E}">
        <p14:creationId xmlns:p14="http://schemas.microsoft.com/office/powerpoint/2010/main" val="318065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3DDCA-6CC5-FD48-B96E-2D8E77BAC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ECEE4-5E6E-464E-A039-EA040270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2E2761-CAEB-3F45-9449-54C78CA6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00AA0-563C-524E-8132-6911ABF0A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Analysis of passive relay measurements</a:t>
            </a:r>
          </a:p>
          <a:p>
            <a:pPr marL="919125" lvl="2" indent="-457200"/>
            <a:r>
              <a:rPr lang="en-US" dirty="0"/>
              <a:t>Understand variation in capacity estimates from historical data</a:t>
            </a:r>
          </a:p>
          <a:p>
            <a:pPr marL="919125" lvl="2" indent="-457200"/>
            <a:r>
              <a:rPr lang="en-US" dirty="0"/>
              <a:t>Variation indicates inaccurate estimation</a:t>
            </a:r>
          </a:p>
          <a:p>
            <a:pPr lvl="1"/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Active speed test experiment to measure relays</a:t>
            </a:r>
          </a:p>
          <a:p>
            <a:pPr marL="919125" lvl="2" indent="-457200"/>
            <a:r>
              <a:rPr lang="en-US" dirty="0"/>
              <a:t>Flood relays with traffic to drive up their observed bandwidth</a:t>
            </a:r>
          </a:p>
          <a:p>
            <a:pPr marL="919125" lvl="2" indent="-457200"/>
            <a:r>
              <a:rPr lang="en-US" dirty="0"/>
              <a:t>Cause relays to learn their bandwidth limits and better estimate their capacity</a:t>
            </a:r>
          </a:p>
          <a:p>
            <a:pPr marL="919125" lvl="2" indent="-457200"/>
            <a:r>
              <a:rPr lang="en-US" dirty="0"/>
              <a:t>Analyze change in bandwidth reports before/after speed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3DDCA-6CC5-FD48-B96E-2D8E77BAC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ECEE4-5E6E-464E-A039-EA040270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2E2761-CAEB-3F45-9449-54C78CA6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00AA0-563C-524E-8132-6911ABF0A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Analysis of passive relay measurements</a:t>
            </a:r>
          </a:p>
          <a:p>
            <a:pPr marL="919125" lvl="2" indent="-457200"/>
            <a:r>
              <a:rPr lang="en-US" dirty="0"/>
              <a:t>Understand variation in capacity estimates from historical data</a:t>
            </a:r>
          </a:p>
          <a:p>
            <a:pPr marL="919125" lvl="2" indent="-457200"/>
            <a:r>
              <a:rPr lang="en-US" dirty="0"/>
              <a:t>Variation indicates inaccurate estimation</a:t>
            </a:r>
          </a:p>
          <a:p>
            <a:pPr lvl="1"/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Active speed test experiment to measure relays</a:t>
            </a:r>
          </a:p>
          <a:p>
            <a:pPr marL="919125" lvl="2" indent="-457200"/>
            <a:r>
              <a:rPr lang="en-US" dirty="0"/>
              <a:t>Flood relays with traffic to drive up their observed bandwidth</a:t>
            </a:r>
          </a:p>
          <a:p>
            <a:pPr marL="919125" lvl="2" indent="-457200"/>
            <a:r>
              <a:rPr lang="en-US" dirty="0"/>
              <a:t>Cause relays to learn their bandwidth limits and better estimate their capacity</a:t>
            </a:r>
          </a:p>
          <a:p>
            <a:pPr marL="919125" lvl="2" indent="-457200"/>
            <a:r>
              <a:rPr lang="en-US" dirty="0"/>
              <a:t>Analyze change in bandwidth reports before/after speed test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69E47-C7A6-4B47-A0DF-0B9F45A23285}"/>
              </a:ext>
            </a:extLst>
          </p:cNvPr>
          <p:cNvSpPr/>
          <p:nvPr/>
        </p:nvSpPr>
        <p:spPr>
          <a:xfrm>
            <a:off x="300038" y="3371850"/>
            <a:ext cx="12575453" cy="225742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4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E5678-F578-E94C-9E66-CA8398054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8A48C-CCDB-7A41-8D0E-EA3B6809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A5C47A-EA99-BF4F-BE94-FA9A4360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83149-EAF7-1845-8B64-4F137F734EE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Fowarding</a:t>
            </a:r>
            <a:r>
              <a:rPr lang="en-US" dirty="0"/>
              <a:t> capacity (i.e., the </a:t>
            </a:r>
            <a:r>
              <a:rPr lang="en-US" i="1" dirty="0"/>
              <a:t>true</a:t>
            </a:r>
            <a:r>
              <a:rPr lang="en-US" dirty="0"/>
              <a:t> capacity)</a:t>
            </a:r>
          </a:p>
          <a:p>
            <a:pPr marL="919125" lvl="2" indent="-457200"/>
            <a:r>
              <a:rPr lang="en-US" dirty="0"/>
              <a:t>The max sustainable rate at which a relay can forward traffic</a:t>
            </a:r>
          </a:p>
          <a:p>
            <a:pPr marL="919125" lvl="2" indent="-457200"/>
            <a:r>
              <a:rPr lang="en-US" dirty="0"/>
              <a:t>This value is unknown, so relays must estimate it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Observed bandwidth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The max throughput a relay has sustained for any 10 second period over last 5 days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This value is reported to Tor metrics every 18 hours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Load balancing weights are derived from observed bandwidth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Problem: observed bandwidth != forwarding capacity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Insufficient client traffic limits the observed bandwidth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Underutilized relay will never learn its true forwarding capacity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Weighting based on observed bandwidth will be inaccurate</a:t>
            </a:r>
          </a:p>
          <a:p>
            <a:pPr marL="4572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0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E5678-F578-E94C-9E66-CA8398054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8A48C-CCDB-7A41-8D0E-EA3B6809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A5C47A-EA99-BF4F-BE94-FA9A4360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83149-EAF7-1845-8B64-4F137F734EE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Fowarding</a:t>
            </a:r>
            <a:r>
              <a:rPr lang="en-US" dirty="0"/>
              <a:t> capacity (i.e., the </a:t>
            </a:r>
            <a:r>
              <a:rPr lang="en-US" i="1" dirty="0"/>
              <a:t>true</a:t>
            </a:r>
            <a:r>
              <a:rPr lang="en-US" dirty="0"/>
              <a:t> capacity)</a:t>
            </a:r>
          </a:p>
          <a:p>
            <a:pPr marL="919125" lvl="2" indent="-457200"/>
            <a:r>
              <a:rPr lang="en-US" dirty="0"/>
              <a:t>The max sustainable rate at which a relay can forward traffic</a:t>
            </a:r>
          </a:p>
          <a:p>
            <a:pPr marL="919125" lvl="2" indent="-457200"/>
            <a:r>
              <a:rPr lang="en-US" dirty="0"/>
              <a:t>This value is unknown, so relays must estimate it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Observed bandwidth</a:t>
            </a:r>
          </a:p>
          <a:p>
            <a:pPr marL="919125" lvl="2" indent="-457200"/>
            <a:r>
              <a:rPr lang="en-US" dirty="0"/>
              <a:t>The max throughput a relay has sustained for any 10 second period over last 5 days</a:t>
            </a:r>
          </a:p>
          <a:p>
            <a:pPr marL="919125" lvl="2" indent="-457200"/>
            <a:r>
              <a:rPr lang="en-US" dirty="0"/>
              <a:t>This value is reported to Tor metrics every 18 hours</a:t>
            </a:r>
          </a:p>
          <a:p>
            <a:pPr marL="919125" lvl="2" indent="-457200"/>
            <a:r>
              <a:rPr lang="en-US" dirty="0"/>
              <a:t>Load balancing weights are derived from observed bandwidth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Problem: observed bandwidth != forwarding capacity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Insufficient client traffic limits the observed bandwidth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Underutilized relay will never learn its true forwarding capacity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Weighting based on observed bandwidth will be inaccurate</a:t>
            </a:r>
          </a:p>
          <a:p>
            <a:pPr marL="4572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E5678-F578-E94C-9E66-CA8398054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8A48C-CCDB-7A41-8D0E-EA3B6809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A5C47A-EA99-BF4F-BE94-FA9A4360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83149-EAF7-1845-8B64-4F137F734EE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Fowarding</a:t>
            </a:r>
            <a:r>
              <a:rPr lang="en-US" dirty="0"/>
              <a:t> capacity (i.e., the </a:t>
            </a:r>
            <a:r>
              <a:rPr lang="en-US" i="1" dirty="0"/>
              <a:t>true</a:t>
            </a:r>
            <a:r>
              <a:rPr lang="en-US" dirty="0"/>
              <a:t> capacity)</a:t>
            </a:r>
          </a:p>
          <a:p>
            <a:pPr marL="919125" lvl="2" indent="-457200"/>
            <a:r>
              <a:rPr lang="en-US" dirty="0"/>
              <a:t>The max sustainable rate at which a relay can forward traffic</a:t>
            </a:r>
          </a:p>
          <a:p>
            <a:pPr marL="919125" lvl="2" indent="-457200"/>
            <a:r>
              <a:rPr lang="en-US" dirty="0"/>
              <a:t>This value is unknown, so relays must estimate it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Observed bandwidth</a:t>
            </a:r>
          </a:p>
          <a:p>
            <a:pPr marL="919125" lvl="2" indent="-457200"/>
            <a:r>
              <a:rPr lang="en-US" dirty="0"/>
              <a:t>The max throughput a relay has sustained for any 10 second period over last 5 days</a:t>
            </a:r>
          </a:p>
          <a:p>
            <a:pPr marL="919125" lvl="2" indent="-457200"/>
            <a:r>
              <a:rPr lang="en-US" dirty="0"/>
              <a:t>This value is reported to Tor metrics every 18 hours</a:t>
            </a:r>
          </a:p>
          <a:p>
            <a:pPr marL="919125" lvl="2" indent="-457200"/>
            <a:r>
              <a:rPr lang="en-US" dirty="0"/>
              <a:t>Load balancing weights are derived from observed bandwidth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Problem: observed bandwidth != forwarding capacity</a:t>
            </a:r>
          </a:p>
          <a:p>
            <a:pPr marL="919125" lvl="2" indent="-457200"/>
            <a:r>
              <a:rPr lang="en-US" dirty="0"/>
              <a:t>Insufficient client traffic limits the observed bandwidth</a:t>
            </a:r>
          </a:p>
          <a:p>
            <a:pPr marL="919125" lvl="2" indent="-457200"/>
            <a:r>
              <a:rPr lang="en-US" dirty="0"/>
              <a:t>Underutilized relay will never learn its true forwarding capacity</a:t>
            </a:r>
          </a:p>
          <a:p>
            <a:pPr marL="919125" lvl="2" indent="-457200"/>
            <a:r>
              <a:rPr lang="en-US" dirty="0"/>
              <a:t>Weighting based on observed bandwidth will be inaccurate</a:t>
            </a:r>
          </a:p>
          <a:p>
            <a:pPr marL="4572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9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335966-2893-0A41-BFE7-F211BA2C3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818E1-2721-2F4D-89D8-E8CAEA9D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201CC-66A6-734B-87FE-08DC5CF2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Speed Test Experiment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034F86-5732-0C45-B2C1-3E9BD3B4152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Hypothesis: the predominant error is to </a:t>
            </a:r>
            <a:r>
              <a:rPr lang="en-US" i="1" dirty="0"/>
              <a:t>underestimate</a:t>
            </a:r>
            <a:r>
              <a:rPr lang="en-US" dirty="0"/>
              <a:t> the true capacity of Tor relays</a:t>
            </a:r>
          </a:p>
          <a:p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Experiment: perform a </a:t>
            </a:r>
            <a:r>
              <a:rPr lang="en-US" i="1" dirty="0"/>
              <a:t>speed test </a:t>
            </a:r>
            <a:r>
              <a:rPr lang="en-US" dirty="0"/>
              <a:t>on the live Tor network</a:t>
            </a:r>
          </a:p>
          <a:p>
            <a:pPr marL="919125" lvl="2" indent="-457200"/>
            <a:r>
              <a:rPr lang="en-US" dirty="0"/>
              <a:t>Actively attempt to send 1 Gbit/s of traffic through each relay</a:t>
            </a:r>
          </a:p>
          <a:p>
            <a:pPr marL="919125" lvl="2" indent="-457200"/>
            <a:r>
              <a:rPr lang="en-US" dirty="0"/>
              <a:t>Extra traffic should increase relays’ observed bandwidth</a:t>
            </a:r>
          </a:p>
          <a:p>
            <a:pPr marL="919125" lvl="2" indent="-457200"/>
            <a:r>
              <a:rPr lang="en-US" dirty="0"/>
              <a:t>New observed bandwidths should better reflect forwarding capacity of relay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7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79464D-FDC5-794A-869F-4E670C23EA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 the Accuracy of Tor Bandwidth Estimation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003E5-0DA0-5941-BE13-8657C068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0169FC-C793-BD44-856B-EA7A3B8A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Test Experiment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93A6F-E739-BE4D-9352-B9C4E0F8906C}"/>
              </a:ext>
            </a:extLst>
          </p:cNvPr>
          <p:cNvSpPr/>
          <p:nvPr/>
        </p:nvSpPr>
        <p:spPr>
          <a:xfrm>
            <a:off x="628073" y="5069777"/>
            <a:ext cx="12318467" cy="1729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FC581E-80A0-484B-A970-531BD2E5D02E}"/>
              </a:ext>
            </a:extLst>
          </p:cNvPr>
          <p:cNvSpPr/>
          <p:nvPr/>
        </p:nvSpPr>
        <p:spPr>
          <a:xfrm>
            <a:off x="628074" y="2143711"/>
            <a:ext cx="12247418" cy="20686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D95DD-327E-964E-A642-BD0B1C504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902" y="5047337"/>
            <a:ext cx="1336039" cy="1503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8E0B70-5B33-F642-B36C-820286DF1B9B}"/>
              </a:ext>
            </a:extLst>
          </p:cNvPr>
          <p:cNvSpPr txBox="1"/>
          <p:nvPr/>
        </p:nvSpPr>
        <p:spPr>
          <a:xfrm>
            <a:off x="783387" y="5069777"/>
            <a:ext cx="3230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Relay being tested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13E8D-C69B-4B45-BDD8-310A5A4C9FA5}"/>
              </a:ext>
            </a:extLst>
          </p:cNvPr>
          <p:cNvSpPr txBox="1"/>
          <p:nvPr/>
        </p:nvSpPr>
        <p:spPr>
          <a:xfrm>
            <a:off x="783387" y="2096332"/>
            <a:ext cx="5312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Experiment Machine (1 Gbit/s)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BC0A9D-BACD-4848-A12F-FE082934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670" y="2636677"/>
            <a:ext cx="789379" cy="8880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0F67D-61D0-2243-8743-1368C78C2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589" y="2760209"/>
            <a:ext cx="493239" cy="7645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000A87-E6A2-424B-BC9A-531351956069}"/>
              </a:ext>
            </a:extLst>
          </p:cNvPr>
          <p:cNvSpPr txBox="1"/>
          <p:nvPr/>
        </p:nvSpPr>
        <p:spPr>
          <a:xfrm>
            <a:off x="10682518" y="2801687"/>
            <a:ext cx="2174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Return ‘echo’ cells </a:t>
            </a:r>
            <a:br>
              <a:rPr lang="en-US" sz="2000" dirty="0"/>
            </a:br>
            <a:r>
              <a:rPr lang="en-US" sz="2000" dirty="0"/>
              <a:t>without decrypting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D2EC48-0517-584B-9E28-4DC4205C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93" y="2760209"/>
            <a:ext cx="493239" cy="764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131689-1A77-614B-B1AE-FC3E6C29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065" y="2760209"/>
            <a:ext cx="493239" cy="7645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B76043-B359-214D-B65B-F2465DC6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41" y="2760209"/>
            <a:ext cx="493239" cy="7645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6A3570-9200-7F44-8732-984A1A960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17" y="2760209"/>
            <a:ext cx="493239" cy="7645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A3E025-5203-B645-A7F8-2D0B9F8A2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69" y="2760209"/>
            <a:ext cx="493239" cy="7645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AAC385-0313-C044-B5A4-6A6AFF5F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45" y="2760209"/>
            <a:ext cx="493239" cy="7645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335262-B286-554F-A425-A876810C6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21" y="2760209"/>
            <a:ext cx="493239" cy="764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83391A-C19E-4E44-8C32-E7F9D1FB6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97" y="2760209"/>
            <a:ext cx="493239" cy="7645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FB2150-45DC-1247-964C-B09A122B5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875" y="2760209"/>
            <a:ext cx="493239" cy="764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FBA91A-BB0D-0D4E-B07A-B09C92BB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625" y="2636677"/>
            <a:ext cx="789379" cy="8880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290982-4CBF-C343-AEF8-721BC2D0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580" y="2636677"/>
            <a:ext cx="789379" cy="8880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D02A7A-DDC1-8C4A-AE39-46B032E4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535" y="2636677"/>
            <a:ext cx="789379" cy="8880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661DBEF-8609-9D49-B3F8-C8B8E34FB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490" y="2636677"/>
            <a:ext cx="789379" cy="8880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6F730EA-3CF6-3344-BBFF-6C9DBBEC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445" y="2636677"/>
            <a:ext cx="789379" cy="8880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2B24B5-DED2-D14B-BCD3-8A0C7283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400" y="2636677"/>
            <a:ext cx="789379" cy="8880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C1CB34B-80F5-A248-8862-8E75DC47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355" y="2636677"/>
            <a:ext cx="789379" cy="8880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FD1E523-0966-D445-B5A5-0691C52A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310" y="2636677"/>
            <a:ext cx="789379" cy="8880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76B946-E1DC-434E-B139-A993886C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269" y="2636677"/>
            <a:ext cx="789379" cy="88805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D85F68-5E46-054D-85AF-1556A185CBAE}"/>
              </a:ext>
            </a:extLst>
          </p:cNvPr>
          <p:cNvCxnSpPr>
            <a:stCxn id="15" idx="2"/>
            <a:endCxn id="8" idx="1"/>
          </p:cNvCxnSpPr>
          <p:nvPr/>
        </p:nvCxnSpPr>
        <p:spPr>
          <a:xfrm>
            <a:off x="3327685" y="3524729"/>
            <a:ext cx="2790217" cy="2274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7141CF-6BA7-474F-84FA-FD1EAEA23B1A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>
            <a:off x="3024209" y="3524729"/>
            <a:ext cx="3093693" cy="2274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35C6E6-78F4-9342-917C-72EB3185C8A7}"/>
              </a:ext>
            </a:extLst>
          </p:cNvPr>
          <p:cNvCxnSpPr>
            <a:cxnSpLocks/>
            <a:stCxn id="16" idx="2"/>
            <a:endCxn id="8" idx="1"/>
          </p:cNvCxnSpPr>
          <p:nvPr/>
        </p:nvCxnSpPr>
        <p:spPr>
          <a:xfrm>
            <a:off x="3631161" y="3524729"/>
            <a:ext cx="2486741" cy="2274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0CE535-7252-0C4D-BC75-42146E7787C9}"/>
              </a:ext>
            </a:extLst>
          </p:cNvPr>
          <p:cNvCxnSpPr>
            <a:cxnSpLocks/>
            <a:stCxn id="17" idx="2"/>
            <a:endCxn id="8" idx="1"/>
          </p:cNvCxnSpPr>
          <p:nvPr/>
        </p:nvCxnSpPr>
        <p:spPr>
          <a:xfrm>
            <a:off x="3934637" y="3524729"/>
            <a:ext cx="2183265" cy="2274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2347F9-4490-FA4F-8A01-C39B80C3E8E8}"/>
              </a:ext>
            </a:extLst>
          </p:cNvPr>
          <p:cNvCxnSpPr>
            <a:cxnSpLocks/>
            <a:stCxn id="14" idx="2"/>
            <a:endCxn id="8" idx="1"/>
          </p:cNvCxnSpPr>
          <p:nvPr/>
        </p:nvCxnSpPr>
        <p:spPr>
          <a:xfrm>
            <a:off x="4238113" y="3524729"/>
            <a:ext cx="1879789" cy="2274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FA89FA-7EDA-FD40-93FB-8B0C29D49571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>
            <a:off x="4541589" y="3524729"/>
            <a:ext cx="1576313" cy="2274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C358DD-C777-D545-BB1A-AB826C56214C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>
            <a:off x="4845065" y="3524729"/>
            <a:ext cx="1272837" cy="2274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6A7B97-1D57-B146-BB49-9418D635FA0C}"/>
              </a:ext>
            </a:extLst>
          </p:cNvPr>
          <p:cNvCxnSpPr>
            <a:cxnSpLocks/>
            <a:stCxn id="20" idx="2"/>
            <a:endCxn id="8" idx="1"/>
          </p:cNvCxnSpPr>
          <p:nvPr/>
        </p:nvCxnSpPr>
        <p:spPr>
          <a:xfrm>
            <a:off x="5148541" y="3524729"/>
            <a:ext cx="969361" cy="2274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F89E32-FE53-AB4E-B5A2-C93B631DC644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>
            <a:off x="5452017" y="3524729"/>
            <a:ext cx="665885" cy="2274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47FE06-9F34-FE45-88BE-3F9495B88EAC}"/>
              </a:ext>
            </a:extLst>
          </p:cNvPr>
          <p:cNvCxnSpPr>
            <a:cxnSpLocks/>
            <a:stCxn id="22" idx="2"/>
            <a:endCxn id="8" idx="1"/>
          </p:cNvCxnSpPr>
          <p:nvPr/>
        </p:nvCxnSpPr>
        <p:spPr>
          <a:xfrm>
            <a:off x="5755495" y="3524729"/>
            <a:ext cx="362407" cy="2274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AFE0FB-A735-334D-BDFC-5C4D95CAD0C8}"/>
              </a:ext>
            </a:extLst>
          </p:cNvPr>
          <p:cNvCxnSpPr>
            <a:cxnSpLocks/>
            <a:stCxn id="31" idx="2"/>
            <a:endCxn id="8" idx="3"/>
          </p:cNvCxnSpPr>
          <p:nvPr/>
        </p:nvCxnSpPr>
        <p:spPr>
          <a:xfrm flipH="1">
            <a:off x="7453941" y="3524729"/>
            <a:ext cx="2852018" cy="2274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F07CB4-4DC1-F342-A908-486092686C2E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453941" y="3513068"/>
            <a:ext cx="2186702" cy="2285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690A24-38A3-6749-BB1D-6531E6647A7C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453941" y="3524728"/>
            <a:ext cx="1812860" cy="2274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B3015D-140F-CE43-9408-86ED6B71EB8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453941" y="3524727"/>
            <a:ext cx="1528614" cy="2274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5FA5A7-843B-4142-AE3C-AEB4376AE278}"/>
              </a:ext>
            </a:extLst>
          </p:cNvPr>
          <p:cNvCxnSpPr>
            <a:cxnSpLocks/>
          </p:cNvCxnSpPr>
          <p:nvPr/>
        </p:nvCxnSpPr>
        <p:spPr>
          <a:xfrm flipH="1">
            <a:off x="7452830" y="3513066"/>
            <a:ext cx="1221264" cy="2308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83D0A8-8017-0941-B893-924DD8A29E6F}"/>
              </a:ext>
            </a:extLst>
          </p:cNvPr>
          <p:cNvCxnSpPr>
            <a:cxnSpLocks/>
          </p:cNvCxnSpPr>
          <p:nvPr/>
        </p:nvCxnSpPr>
        <p:spPr>
          <a:xfrm flipH="1">
            <a:off x="7452830" y="3501405"/>
            <a:ext cx="938309" cy="2342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85B90C-1FF4-C34A-A0E3-7AD2A0501D6E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453941" y="3501404"/>
            <a:ext cx="662417" cy="2297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004C1D-0F30-0C46-98F7-FEF14D0FE12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453941" y="3451339"/>
            <a:ext cx="391643" cy="234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830632D-B87C-0E4D-BB5C-4BEE4B9349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453941" y="3513065"/>
            <a:ext cx="107401" cy="2285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567EB88-E406-9D43-9A7F-41102EF3F22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453941" y="3478965"/>
            <a:ext cx="2504142" cy="2319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AF9716-E145-3A4C-89FA-C6C7CD42D510}"/>
              </a:ext>
            </a:extLst>
          </p:cNvPr>
          <p:cNvSpPr txBox="1"/>
          <p:nvPr/>
        </p:nvSpPr>
        <p:spPr>
          <a:xfrm>
            <a:off x="716334" y="2936862"/>
            <a:ext cx="1888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Send ‘echo’ cells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501E5C-8E39-5C4E-99DD-3C1EE738D3F7}"/>
              </a:ext>
            </a:extLst>
          </p:cNvPr>
          <p:cNvSpPr txBox="1"/>
          <p:nvPr/>
        </p:nvSpPr>
        <p:spPr>
          <a:xfrm>
            <a:off x="7552000" y="6043739"/>
            <a:ext cx="3898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Forward encrypted cells like normal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335550-670F-5044-9FEC-CA6AF526B3FA}"/>
              </a:ext>
            </a:extLst>
          </p:cNvPr>
          <p:cNvSpPr txBox="1"/>
          <p:nvPr/>
        </p:nvSpPr>
        <p:spPr>
          <a:xfrm>
            <a:off x="1963772" y="4436678"/>
            <a:ext cx="221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 TCP connections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7A4623-6932-794E-9752-462095CAD232}"/>
              </a:ext>
            </a:extLst>
          </p:cNvPr>
          <p:cNvSpPr txBox="1"/>
          <p:nvPr/>
        </p:nvSpPr>
        <p:spPr>
          <a:xfrm>
            <a:off x="9121488" y="4413912"/>
            <a:ext cx="221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 TCP connections</a:t>
            </a:r>
          </a:p>
        </p:txBody>
      </p:sp>
    </p:spTree>
    <p:extLst>
      <p:ext uri="{BB962C8B-B14F-4D97-AF65-F5344CB8AC3E}">
        <p14:creationId xmlns:p14="http://schemas.microsoft.com/office/powerpoint/2010/main" val="13028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RL PPT">
      <a:dk1>
        <a:sysClr val="windowText" lastClr="000000"/>
      </a:dk1>
      <a:lt1>
        <a:sysClr val="window" lastClr="FFFFFF"/>
      </a:lt1>
      <a:dk2>
        <a:srgbClr val="1B365D"/>
      </a:dk2>
      <a:lt2>
        <a:srgbClr val="FABE07"/>
      </a:lt2>
      <a:accent1>
        <a:srgbClr val="1B365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L_PPT_WideScreen_M10_052616" id="{DD9E120A-AE45-4FCF-9AB0-14AD7E4D1ED6}" vid="{40B21B15-B66C-42A3-9B9F-85D271FBB4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4106</TotalTime>
  <Words>1138</Words>
  <Application>Microsoft Macintosh PowerPoint</Application>
  <PresentationFormat>Custom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On the Accuracy of Tor Bandwidth Estimation </vt:lpstr>
      <vt:lpstr>Main Results</vt:lpstr>
      <vt:lpstr>Main Contributions</vt:lpstr>
      <vt:lpstr>Main Contributions</vt:lpstr>
      <vt:lpstr>Definitions and Problem</vt:lpstr>
      <vt:lpstr>Definitions and Problem</vt:lpstr>
      <vt:lpstr>Definitions and Problem</vt:lpstr>
      <vt:lpstr>Active Speed Test Experiment</vt:lpstr>
      <vt:lpstr>Speed Test Experiment</vt:lpstr>
      <vt:lpstr>Speed Test Results</vt:lpstr>
      <vt:lpstr>Speed Test Results</vt:lpstr>
      <vt:lpstr>Speed Test Results</vt:lpstr>
      <vt:lpstr>Speed Test Results</vt:lpstr>
      <vt:lpstr>Summary</vt:lpstr>
      <vt:lpstr>Analysis of Historical Bandwidth Data</vt:lpstr>
      <vt:lpstr>Speed Test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Break: A Study of Bandwidth Denial-of-Service Attacks against Tor</dc:title>
  <dc:subject/>
  <dc:creator>Microsoft Office User</dc:creator>
  <cp:keywords/>
  <dc:description/>
  <cp:lastModifiedBy>Microsoft Office User</cp:lastModifiedBy>
  <cp:revision>139</cp:revision>
  <cp:lastPrinted>2015-08-19T18:26:03Z</cp:lastPrinted>
  <dcterms:created xsi:type="dcterms:W3CDTF">2019-08-12T02:39:41Z</dcterms:created>
  <dcterms:modified xsi:type="dcterms:W3CDTF">2021-03-17T14:51:48Z</dcterms:modified>
  <cp:category/>
</cp:coreProperties>
</file>