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8" r:id="rId2"/>
    <p:sldId id="313" r:id="rId3"/>
    <p:sldId id="347" r:id="rId4"/>
    <p:sldId id="316" r:id="rId5"/>
    <p:sldId id="340" r:id="rId6"/>
    <p:sldId id="346" r:id="rId7"/>
    <p:sldId id="339" r:id="rId8"/>
    <p:sldId id="338" r:id="rId9"/>
    <p:sldId id="322" r:id="rId10"/>
    <p:sldId id="320" r:id="rId11"/>
    <p:sldId id="337" r:id="rId12"/>
    <p:sldId id="341" r:id="rId13"/>
    <p:sldId id="323" r:id="rId14"/>
    <p:sldId id="326" r:id="rId15"/>
    <p:sldId id="330" r:id="rId16"/>
    <p:sldId id="328" r:id="rId17"/>
    <p:sldId id="329" r:id="rId18"/>
    <p:sldId id="331" r:id="rId19"/>
    <p:sldId id="324" r:id="rId20"/>
    <p:sldId id="321" r:id="rId21"/>
    <p:sldId id="342" r:id="rId22"/>
    <p:sldId id="333" r:id="rId23"/>
    <p:sldId id="335" r:id="rId24"/>
    <p:sldId id="332" r:id="rId25"/>
    <p:sldId id="336" r:id="rId26"/>
    <p:sldId id="345" r:id="rId27"/>
    <p:sldId id="344" r:id="rId28"/>
    <p:sldId id="343" r:id="rId29"/>
    <p:sldId id="327" r:id="rId30"/>
  </p:sldIdLst>
  <p:sldSz cx="13817600" cy="7772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2" autoAdjust="0"/>
    <p:restoredTop sz="87752"/>
  </p:normalViewPr>
  <p:slideViewPr>
    <p:cSldViewPr snapToGrid="0">
      <p:cViewPr varScale="1">
        <p:scale>
          <a:sx n="116" d="100"/>
          <a:sy n="116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2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82F392-DB49-4AA4-8FE8-68E7A20DFD49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53BEB2-B6BD-4FBB-B32D-280A8B85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7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38176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6327" y="640080"/>
            <a:ext cx="10049164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1763184"/>
            <a:ext cx="596669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 sz="2800" baseline="0"/>
            </a:lvl1pPr>
            <a:lvl2pPr>
              <a:lnSpc>
                <a:spcPct val="100000"/>
              </a:lnSpc>
              <a:spcAft>
                <a:spcPts val="300"/>
              </a:spcAft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spcAft>
                <a:spcPts val="300"/>
              </a:spcAft>
              <a:defRPr sz="2400" baseline="0"/>
            </a:lvl3pPr>
            <a:lvl4pPr>
              <a:lnSpc>
                <a:spcPct val="100000"/>
              </a:lnSpc>
              <a:spcAft>
                <a:spcPts val="300"/>
              </a:spcAft>
              <a:defRPr sz="2000" baseline="0">
                <a:solidFill>
                  <a:schemeClr val="tx1"/>
                </a:solidFill>
              </a:defRPr>
            </a:lvl4pPr>
            <a:lvl5pPr marL="914323" indent="-220645">
              <a:lnSpc>
                <a:spcPct val="100000"/>
              </a:lnSpc>
              <a:spcAft>
                <a:spcPts val="300"/>
              </a:spcAft>
              <a:defRPr sz="1800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191434" y="1763184"/>
            <a:ext cx="596669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 sz="2800"/>
            </a:lvl1pPr>
            <a:lvl2pPr>
              <a:lnSpc>
                <a:spcPct val="100000"/>
              </a:lnSpc>
              <a:spcAft>
                <a:spcPts val="3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233172"/>
            <a:ext cx="1143000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59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38176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6327" y="640080"/>
            <a:ext cx="10049164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1763184"/>
            <a:ext cx="1253005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600" u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233172"/>
            <a:ext cx="1143000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73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3249892"/>
            <a:ext cx="12530051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3882430"/>
            <a:ext cx="12530051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bg1"/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370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3249892"/>
            <a:ext cx="12530051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3882430"/>
            <a:ext cx="12530051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1813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blipFill dpi="0" rotWithShape="1">
          <a:blip r:embed="rId2">
            <a:lum/>
          </a:blip>
          <a:srcRect/>
          <a:stretch>
            <a:fillRect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38568"/>
            <a:ext cx="13817600" cy="1533832"/>
          </a:xfrm>
          <a:prstGeom prst="rect">
            <a:avLst/>
          </a:prstGeom>
          <a:solidFill>
            <a:srgbClr val="0012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2743200"/>
            <a:ext cx="12561455" cy="2743200"/>
          </a:xfrm>
        </p:spPr>
        <p:txBody>
          <a:bodyPr anchor="t">
            <a:noAutofit/>
          </a:bodyPr>
          <a:lstStyle>
            <a:lvl1pPr>
              <a:lnSpc>
                <a:spcPts val="51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3" y="6515502"/>
            <a:ext cx="7222836" cy="952107"/>
          </a:xfrm>
        </p:spPr>
        <p:txBody>
          <a:bodyPr anchor="b"/>
          <a:lstStyle>
            <a:lvl1pPr>
              <a:lnSpc>
                <a:spcPts val="1900"/>
              </a:lnSpc>
              <a:spcAft>
                <a:spcPts val="0"/>
              </a:spcAft>
              <a:defRPr sz="1500" b="0">
                <a:solidFill>
                  <a:schemeClr val="bg1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bg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1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457200"/>
            <a:ext cx="1371600" cy="914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8164945" y="6515502"/>
            <a:ext cx="5024582" cy="952107"/>
          </a:xfrm>
        </p:spPr>
        <p:txBody>
          <a:bodyPr anchor="b"/>
          <a:lstStyle>
            <a:lvl1pPr algn="r"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bg1"/>
                </a:solidFill>
              </a:defRPr>
            </a:lvl1pPr>
            <a:lvl2pPr algn="r">
              <a:lnSpc>
                <a:spcPts val="1900"/>
              </a:lnSpc>
              <a:spcAft>
                <a:spcPts val="0"/>
              </a:spcAft>
              <a:defRPr sz="1500">
                <a:solidFill>
                  <a:schemeClr val="bg2"/>
                </a:solidFill>
              </a:defRPr>
            </a:lvl2pPr>
            <a:lvl3pPr marL="0" indent="0" algn="r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3744030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3" y="1791094"/>
            <a:ext cx="7802346" cy="2601798"/>
          </a:xfrm>
        </p:spPr>
        <p:txBody>
          <a:bodyPr anchor="b">
            <a:noAutofit/>
          </a:bodyPr>
          <a:lstStyle>
            <a:lvl1pPr>
              <a:lnSpc>
                <a:spcPts val="3899"/>
              </a:lnSpc>
              <a:defRPr sz="3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3" y="4722841"/>
            <a:ext cx="7222836" cy="952107"/>
          </a:xfrm>
        </p:spPr>
        <p:txBody>
          <a:bodyPr anchor="t"/>
          <a:lstStyle>
            <a:lvl1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tx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tx2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9" y="457200"/>
            <a:ext cx="1371600" cy="9144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67782" y="-9426"/>
            <a:ext cx="7549823" cy="7781826"/>
          </a:xfrm>
          <a:custGeom>
            <a:avLst/>
            <a:gdLst>
              <a:gd name="connsiteX0" fmla="*/ 0 w 3657600"/>
              <a:gd name="connsiteY0" fmla="*/ 0 h 7772400"/>
              <a:gd name="connsiteX1" fmla="*/ 3657600 w 3657600"/>
              <a:gd name="connsiteY1" fmla="*/ 0 h 7772400"/>
              <a:gd name="connsiteX2" fmla="*/ 3657600 w 3657600"/>
              <a:gd name="connsiteY2" fmla="*/ 7772400 h 7772400"/>
              <a:gd name="connsiteX3" fmla="*/ 0 w 3657600"/>
              <a:gd name="connsiteY3" fmla="*/ 7772400 h 7772400"/>
              <a:gd name="connsiteX4" fmla="*/ 0 w 3657600"/>
              <a:gd name="connsiteY4" fmla="*/ 0 h 7772400"/>
              <a:gd name="connsiteX0" fmla="*/ 0 w 5495827"/>
              <a:gd name="connsiteY0" fmla="*/ 0 h 7781826"/>
              <a:gd name="connsiteX1" fmla="*/ 5495827 w 5495827"/>
              <a:gd name="connsiteY1" fmla="*/ 9426 h 7781826"/>
              <a:gd name="connsiteX2" fmla="*/ 5495827 w 5495827"/>
              <a:gd name="connsiteY2" fmla="*/ 7781826 h 7781826"/>
              <a:gd name="connsiteX3" fmla="*/ 1838227 w 5495827"/>
              <a:gd name="connsiteY3" fmla="*/ 7781826 h 7781826"/>
              <a:gd name="connsiteX4" fmla="*/ 0 w 5495827"/>
              <a:gd name="connsiteY4" fmla="*/ 0 h 778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827" h="7781826">
                <a:moveTo>
                  <a:pt x="0" y="0"/>
                </a:moveTo>
                <a:lnTo>
                  <a:pt x="5495827" y="9426"/>
                </a:lnTo>
                <a:lnTo>
                  <a:pt x="5495827" y="7781826"/>
                </a:lnTo>
                <a:lnTo>
                  <a:pt x="1838227" y="778182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2084926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9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18"/>
            <a:ext cx="11917680" cy="150230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057400"/>
            <a:ext cx="12561455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2825" y="7203864"/>
            <a:ext cx="5505299" cy="4138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On the Accuracy of Tor Bandwidth Estimation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8073" y="7203864"/>
            <a:ext cx="4663440" cy="413808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U.S. Naval Research Laboratory</a:t>
            </a:r>
          </a:p>
        </p:txBody>
      </p:sp>
    </p:spTree>
    <p:extLst>
      <p:ext uri="{BB962C8B-B14F-4D97-AF65-F5344CB8AC3E}">
        <p14:creationId xmlns:p14="http://schemas.microsoft.com/office/powerpoint/2010/main" val="184699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5" r:id="rId5"/>
    <p:sldLayoutId id="2147483667" r:id="rId6"/>
  </p:sldLayoutIdLst>
  <p:hf hdr="0" dt="0"/>
  <p:txStyles>
    <p:titleStyle>
      <a:lvl1pPr algn="l" defTabSz="1036204" rtl="0" eaLnBrk="1" latinLnBrk="0" hangingPunct="1">
        <a:lnSpc>
          <a:spcPct val="90000"/>
        </a:lnSpc>
        <a:spcBef>
          <a:spcPct val="0"/>
        </a:spcBef>
        <a:buNone/>
        <a:defRPr sz="4600" kern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kern="1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b="1" kern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461925" indent="-23493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kern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693680" indent="-236518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−"/>
        <a:defRPr sz="2000" b="0" kern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323" indent="-220645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600" b="0" kern="100">
          <a:solidFill>
            <a:schemeClr val="tx1"/>
          </a:solidFill>
          <a:latin typeface="+mn-lt"/>
          <a:ea typeface="+mn-ea"/>
          <a:cs typeface="+mn-cs"/>
        </a:defRPr>
      </a:lvl5pPr>
      <a:lvl6pPr marL="2849557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659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5760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3861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02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04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304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406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507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608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6709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4811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073" y="1864986"/>
            <a:ext cx="12561455" cy="2743200"/>
          </a:xfrm>
        </p:spPr>
        <p:txBody>
          <a:bodyPr/>
          <a:lstStyle/>
          <a:p>
            <a:r>
              <a:rPr lang="en-US" dirty="0"/>
              <a:t>Once is Never Enough: </a:t>
            </a:r>
            <a:br>
              <a:rPr lang="en-US" dirty="0"/>
            </a:br>
            <a:r>
              <a:rPr lang="en-US" dirty="0"/>
              <a:t>Foundations for Sound Statistical Inference in Tor Network Experimentation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13D0A-56B7-F645-A92B-7A23A0780DFB}"/>
              </a:ext>
            </a:extLst>
          </p:cNvPr>
          <p:cNvSpPr txBox="1"/>
          <p:nvPr/>
        </p:nvSpPr>
        <p:spPr>
          <a:xfrm>
            <a:off x="628073" y="4362462"/>
            <a:ext cx="8264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Rob Jansen</a:t>
            </a:r>
            <a:r>
              <a:rPr lang="en-US" sz="2400" dirty="0">
                <a:solidFill>
                  <a:schemeClr val="bg1"/>
                </a:solidFill>
              </a:rPr>
              <a:t>, U.S. Naval Research Laboratory</a:t>
            </a:r>
          </a:p>
          <a:p>
            <a:r>
              <a:rPr lang="en-US" sz="2400" dirty="0">
                <a:solidFill>
                  <a:schemeClr val="bg1"/>
                </a:solidFill>
              </a:rPr>
              <a:t>Justin Tracey, University of Waterloo</a:t>
            </a:r>
          </a:p>
          <a:p>
            <a:r>
              <a:rPr lang="en-US" sz="2400" dirty="0">
                <a:solidFill>
                  <a:schemeClr val="bg1"/>
                </a:solidFill>
              </a:rPr>
              <a:t>Ian Goldberg, University of Waterloo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D532F1-2482-8249-BC80-5E1D3ED5336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3" y="6529983"/>
            <a:ext cx="5257800" cy="952107"/>
          </a:xfrm>
        </p:spPr>
        <p:txBody>
          <a:bodyPr/>
          <a:lstStyle/>
          <a:p>
            <a:pPr lvl="1"/>
            <a:r>
              <a:rPr lang="en-US" dirty="0"/>
              <a:t>Rob Jansen</a:t>
            </a:r>
          </a:p>
          <a:p>
            <a:r>
              <a:rPr lang="en-US" dirty="0"/>
              <a:t>Center for High Assurance Computer Systems</a:t>
            </a:r>
          </a:p>
          <a:p>
            <a:r>
              <a:rPr lang="en-US" dirty="0"/>
              <a:t>U.S. Naval Research Laboratory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92E9E8E-28E1-EE4E-BC37-1F5138997FD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09602" y="6529983"/>
            <a:ext cx="5179926" cy="952107"/>
          </a:xfrm>
        </p:spPr>
        <p:txBody>
          <a:bodyPr>
            <a:normAutofit/>
          </a:bodyPr>
          <a:lstStyle/>
          <a:p>
            <a:r>
              <a:rPr lang="en-US" b="0" dirty="0"/>
              <a:t>30</a:t>
            </a:r>
            <a:r>
              <a:rPr lang="en-US" b="0" baseline="30000" dirty="0"/>
              <a:t>th</a:t>
            </a:r>
            <a:r>
              <a:rPr lang="en-US" b="0" dirty="0"/>
              <a:t> USENIX Security Symposium</a:t>
            </a:r>
          </a:p>
          <a:p>
            <a:r>
              <a:rPr lang="en-US" b="0" dirty="0"/>
              <a:t>Virtual Event</a:t>
            </a:r>
          </a:p>
          <a:p>
            <a:r>
              <a:rPr lang="en-US" b="0" dirty="0"/>
              <a:t>August 11</a:t>
            </a:r>
            <a:r>
              <a:rPr lang="en-US" b="0" baseline="30000" dirty="0"/>
              <a:t>th</a:t>
            </a:r>
            <a:r>
              <a:rPr lang="en-US" b="0" dirty="0"/>
              <a:t> – 13</a:t>
            </a:r>
            <a:r>
              <a:rPr lang="en-US" b="0" baseline="30000" dirty="0"/>
              <a:t>th</a:t>
            </a:r>
            <a:r>
              <a:rPr lang="en-US" b="0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333857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D50398-4557-7B43-A65B-FD211E0BE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809" y="2085008"/>
            <a:ext cx="7204765" cy="36023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A91283-5DBA-624C-9088-3FBA0188E5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10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EC4CF-4D40-7447-AE51-588A9BE2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29542-8EF5-8E4B-AC16-87001041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(1) Modeling a Tor Test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10D61C-5383-2947-9666-B57690F5B33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arenBoth"/>
            </a:pPr>
            <a:r>
              <a:rPr lang="en-US" dirty="0"/>
              <a:t>We use data available on </a:t>
            </a:r>
            <a:r>
              <a:rPr lang="en-US" dirty="0" err="1"/>
              <a:t>metrics.torproject.org</a:t>
            </a:r>
            <a:br>
              <a:rPr lang="en-US" dirty="0"/>
            </a:br>
            <a:r>
              <a:rPr lang="en-US" dirty="0"/>
              <a:t>to make informed modeling decisions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network has </a:t>
            </a:r>
            <a:r>
              <a:rPr lang="en-US" dirty="0">
                <a:solidFill>
                  <a:schemeClr val="accent5"/>
                </a:solidFill>
              </a:rPr>
              <a:t>high churn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consider the state of the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network over time in order to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capture network diversity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sample the true relay distribution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using the following weights: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Relay uptime over the modeling period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Relay consensus bandwidth weight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(2) Simulate multiple users in each Tor client process to save RAM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8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D50398-4557-7B43-A65B-FD211E0BE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809" y="2085008"/>
            <a:ext cx="7204765" cy="36023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A91283-5DBA-624C-9088-3FBA0188E5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EC4CF-4D40-7447-AE51-588A9BE2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29542-8EF5-8E4B-AC16-87001041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(1) Modeling a Tor Test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10D61C-5383-2947-9666-B57690F5B33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arenBoth"/>
            </a:pPr>
            <a:r>
              <a:rPr lang="en-US" dirty="0"/>
              <a:t>We use data available on </a:t>
            </a:r>
            <a:r>
              <a:rPr lang="en-US" dirty="0" err="1"/>
              <a:t>metrics.torproject.org</a:t>
            </a:r>
            <a:br>
              <a:rPr lang="en-US" dirty="0"/>
            </a:br>
            <a:r>
              <a:rPr lang="en-US" dirty="0"/>
              <a:t>to make informed modeling decisions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network has </a:t>
            </a:r>
            <a:r>
              <a:rPr lang="en-US" dirty="0">
                <a:solidFill>
                  <a:schemeClr val="accent5"/>
                </a:solidFill>
              </a:rPr>
              <a:t>high churn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consider the state of the</a:t>
            </a:r>
            <a:br>
              <a:rPr lang="en-US" dirty="0"/>
            </a:br>
            <a:r>
              <a:rPr lang="en-US" dirty="0"/>
              <a:t>network </a:t>
            </a:r>
            <a:r>
              <a:rPr lang="en-US" dirty="0">
                <a:solidFill>
                  <a:schemeClr val="accent5"/>
                </a:solidFill>
              </a:rPr>
              <a:t>over time </a:t>
            </a:r>
            <a:r>
              <a:rPr lang="en-US" dirty="0"/>
              <a:t>in order to </a:t>
            </a:r>
            <a:br>
              <a:rPr lang="en-US" dirty="0"/>
            </a:br>
            <a:r>
              <a:rPr lang="en-US" dirty="0"/>
              <a:t>capture network diversity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sample the true relay distribution</a:t>
            </a:r>
            <a:br>
              <a:rPr lang="en-US" dirty="0"/>
            </a:br>
            <a:r>
              <a:rPr lang="en-US" dirty="0"/>
              <a:t>using the following </a:t>
            </a:r>
            <a:r>
              <a:rPr lang="en-US" dirty="0">
                <a:solidFill>
                  <a:schemeClr val="accent5"/>
                </a:solidFill>
              </a:rPr>
              <a:t>weights</a:t>
            </a:r>
            <a:r>
              <a:rPr lang="en-US" dirty="0"/>
              <a:t>:</a:t>
            </a:r>
          </a:p>
          <a:p>
            <a:pPr marL="919125" lvl="2" indent="-457200"/>
            <a:r>
              <a:rPr lang="en-US" dirty="0"/>
              <a:t>Relay uptime over the modeling period</a:t>
            </a:r>
          </a:p>
          <a:p>
            <a:pPr marL="919125" lvl="2" indent="-457200"/>
            <a:r>
              <a:rPr lang="en-US" dirty="0"/>
              <a:t>Relay consensus bandwidth weight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(2) Simulate multiple users in each Tor client process to save RAM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4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D50398-4557-7B43-A65B-FD211E0BE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809" y="2085008"/>
            <a:ext cx="7204765" cy="36023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A91283-5DBA-624C-9088-3FBA0188E5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EC4CF-4D40-7447-AE51-588A9BE2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29542-8EF5-8E4B-AC16-87001041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(1) Modeling a Tor Test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10D61C-5383-2947-9666-B57690F5B33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arenBoth"/>
            </a:pPr>
            <a:r>
              <a:rPr lang="en-US" dirty="0"/>
              <a:t>We use data available on </a:t>
            </a:r>
            <a:r>
              <a:rPr lang="en-US" dirty="0" err="1"/>
              <a:t>metrics.torproject.org</a:t>
            </a:r>
            <a:br>
              <a:rPr lang="en-US" dirty="0"/>
            </a:br>
            <a:r>
              <a:rPr lang="en-US" dirty="0"/>
              <a:t>to make informed modeling decisions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network has </a:t>
            </a:r>
            <a:r>
              <a:rPr lang="en-US" dirty="0">
                <a:solidFill>
                  <a:schemeClr val="accent5"/>
                </a:solidFill>
              </a:rPr>
              <a:t>high churn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consider the state of the</a:t>
            </a:r>
            <a:br>
              <a:rPr lang="en-US" dirty="0"/>
            </a:br>
            <a:r>
              <a:rPr lang="en-US" dirty="0"/>
              <a:t>network </a:t>
            </a:r>
            <a:r>
              <a:rPr lang="en-US" dirty="0">
                <a:solidFill>
                  <a:schemeClr val="accent5"/>
                </a:solidFill>
              </a:rPr>
              <a:t>over time </a:t>
            </a:r>
            <a:r>
              <a:rPr lang="en-US" dirty="0"/>
              <a:t>in order to </a:t>
            </a:r>
            <a:br>
              <a:rPr lang="en-US" dirty="0"/>
            </a:br>
            <a:r>
              <a:rPr lang="en-US" dirty="0"/>
              <a:t>capture network diversity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sample the true relay distribution</a:t>
            </a:r>
            <a:br>
              <a:rPr lang="en-US" dirty="0"/>
            </a:br>
            <a:r>
              <a:rPr lang="en-US" dirty="0"/>
              <a:t>using the following </a:t>
            </a:r>
            <a:r>
              <a:rPr lang="en-US" dirty="0">
                <a:solidFill>
                  <a:schemeClr val="accent5"/>
                </a:solidFill>
              </a:rPr>
              <a:t>weights</a:t>
            </a:r>
            <a:r>
              <a:rPr lang="en-US" dirty="0"/>
              <a:t>:</a:t>
            </a:r>
          </a:p>
          <a:p>
            <a:pPr marL="919125" lvl="2" indent="-457200"/>
            <a:r>
              <a:rPr lang="en-US" dirty="0"/>
              <a:t>Relay uptime over the modeling period</a:t>
            </a:r>
          </a:p>
          <a:p>
            <a:pPr marL="919125" lvl="2" indent="-457200"/>
            <a:r>
              <a:rPr lang="en-US" dirty="0"/>
              <a:t>Relay consensus bandwidth weight</a:t>
            </a:r>
          </a:p>
          <a:p>
            <a:endParaRPr lang="en-US" dirty="0"/>
          </a:p>
          <a:p>
            <a:r>
              <a:rPr lang="en-US" dirty="0"/>
              <a:t>(2) Simulate multiple users in each Tor client process to save RAM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5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A8FA-BDFD-4F49-8D23-DECE1FC7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D113B-859E-1C4B-8796-9EB16039C7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dirty="0"/>
              <a:t>Model a Tor test network</a:t>
            </a:r>
          </a:p>
          <a:p>
            <a:pPr marL="514350" indent="-51435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Use Shadow to run Tor experiments</a:t>
            </a:r>
          </a:p>
          <a:p>
            <a:pPr marL="514350" indent="-514350">
              <a:buAutoNum type="arabicParenBoth"/>
            </a:pPr>
            <a:r>
              <a:rPr lang="en-US" dirty="0"/>
              <a:t>Analyze and compare experimental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0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DA2A51-23B5-5548-BF28-4E3CD2179C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F4F1F-41E5-C448-9738-F20F17F4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F50A7A-D26A-0E48-86E0-7DC10EBD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(2) Use Shadow to Run Tor Experiments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EC65AE-2CA2-A848-B702-A82C9F4E014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Conducted performance audit of Shadow</a:t>
            </a:r>
            <a:br>
              <a:rPr lang="en-US" dirty="0"/>
            </a:br>
            <a:r>
              <a:rPr lang="en-US" dirty="0"/>
              <a:t>using the Linux perf tool</a:t>
            </a:r>
          </a:p>
          <a:p>
            <a:pPr marL="919125" lvl="2" indent="-457200"/>
            <a:r>
              <a:rPr lang="en-US" dirty="0"/>
              <a:t>Fixed several performance bottlenecks</a:t>
            </a:r>
          </a:p>
          <a:p>
            <a:pPr marL="919125" lvl="2" indent="-457200"/>
            <a:r>
              <a:rPr lang="en-US" dirty="0"/>
              <a:t>Added feature to shorten Tor bootstrapping</a:t>
            </a:r>
          </a:p>
          <a:p>
            <a:pPr marL="919125" lvl="2" indent="-457200"/>
            <a:r>
              <a:rPr lang="en-US" dirty="0"/>
              <a:t>Enabled run-time optimizations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Improved Shadow networking</a:t>
            </a:r>
          </a:p>
          <a:p>
            <a:pPr marL="919125" lvl="2" indent="-457200"/>
            <a:r>
              <a:rPr lang="en-US" dirty="0"/>
              <a:t>Fixed non-determinism bugs</a:t>
            </a:r>
          </a:p>
          <a:p>
            <a:pPr marL="919125" lvl="2" indent="-457200"/>
            <a:r>
              <a:rPr lang="en-US" dirty="0"/>
              <a:t>Improved network stack</a:t>
            </a:r>
          </a:p>
        </p:txBody>
      </p:sp>
    </p:spTree>
    <p:extLst>
      <p:ext uri="{BB962C8B-B14F-4D97-AF65-F5344CB8AC3E}">
        <p14:creationId xmlns:p14="http://schemas.microsoft.com/office/powerpoint/2010/main" val="197739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DA2A51-23B5-5548-BF28-4E3CD2179C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F4F1F-41E5-C448-9738-F20F17F4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F50A7A-D26A-0E48-86E0-7DC10EBD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(2) Use Shadow to Run Tor Experiments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EC65AE-2CA2-A848-B702-A82C9F4E014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Conducted performance audit of Shadow</a:t>
            </a:r>
            <a:br>
              <a:rPr lang="en-US" dirty="0"/>
            </a:br>
            <a:r>
              <a:rPr lang="en-US" dirty="0"/>
              <a:t>using the Linux perf tool</a:t>
            </a:r>
          </a:p>
          <a:p>
            <a:pPr marL="919125" lvl="2" indent="-457200"/>
            <a:r>
              <a:rPr lang="en-US" dirty="0"/>
              <a:t>Fixed several performance bottlenecks</a:t>
            </a:r>
          </a:p>
          <a:p>
            <a:pPr marL="919125" lvl="2" indent="-457200"/>
            <a:r>
              <a:rPr lang="en-US" dirty="0"/>
              <a:t>Added feature to shorten Tor bootstrapping</a:t>
            </a:r>
          </a:p>
          <a:p>
            <a:pPr marL="919125" lvl="2" indent="-457200"/>
            <a:r>
              <a:rPr lang="en-US" dirty="0"/>
              <a:t>Enabled run-time optimizations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Improved Shadow networking</a:t>
            </a:r>
          </a:p>
          <a:p>
            <a:pPr marL="919125" lvl="2" indent="-457200"/>
            <a:r>
              <a:rPr lang="en-US" dirty="0"/>
              <a:t>Fixed non-determinism bugs</a:t>
            </a:r>
          </a:p>
          <a:p>
            <a:pPr marL="919125" lvl="2" indent="-457200"/>
            <a:r>
              <a:rPr lang="en-US" dirty="0"/>
              <a:t>Improved network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33C36D-2F19-DE4A-9545-65EC72FA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705" y="3658925"/>
            <a:ext cx="7674442" cy="34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54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DA2A51-23B5-5548-BF28-4E3CD2179C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F4F1F-41E5-C448-9738-F20F17F4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F50A7A-D26A-0E48-86E0-7DC10EBD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(2) Use Shadow to Run Tor Experiments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EC65AE-2CA2-A848-B702-A82C9F4E014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Conducted performance audit of Shadow</a:t>
            </a:r>
            <a:br>
              <a:rPr lang="en-US" dirty="0"/>
            </a:br>
            <a:r>
              <a:rPr lang="en-US" dirty="0"/>
              <a:t>using the Linux perf tool</a:t>
            </a:r>
          </a:p>
          <a:p>
            <a:pPr marL="919125" lvl="2" indent="-457200"/>
            <a:r>
              <a:rPr lang="en-US" dirty="0"/>
              <a:t>Fixed several performance bottlenecks</a:t>
            </a:r>
          </a:p>
          <a:p>
            <a:pPr marL="919125" lvl="2" indent="-457200"/>
            <a:r>
              <a:rPr lang="en-US" dirty="0"/>
              <a:t>Added feature to shorten Tor bootstrapping</a:t>
            </a:r>
          </a:p>
          <a:p>
            <a:pPr marL="919125" lvl="2" indent="-457200"/>
            <a:r>
              <a:rPr lang="en-US" dirty="0"/>
              <a:t>Enabled run-time optimizations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Improved Shadow networking</a:t>
            </a:r>
          </a:p>
          <a:p>
            <a:pPr marL="919125" lvl="2" indent="-457200"/>
            <a:r>
              <a:rPr lang="en-US" dirty="0"/>
              <a:t>Fixed non-determinism bugs</a:t>
            </a:r>
          </a:p>
          <a:p>
            <a:pPr marL="919125" lvl="2" indent="-457200"/>
            <a:r>
              <a:rPr lang="en-US" dirty="0"/>
              <a:t>Improved network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33C36D-2F19-DE4A-9545-65EC72FA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705" y="3658925"/>
            <a:ext cx="7674442" cy="345349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99BA6CA-D565-9746-BD7C-F9A2F0969F03}"/>
              </a:ext>
            </a:extLst>
          </p:cNvPr>
          <p:cNvSpPr/>
          <p:nvPr/>
        </p:nvSpPr>
        <p:spPr>
          <a:xfrm>
            <a:off x="8362122" y="4492487"/>
            <a:ext cx="980661" cy="980661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AD701-6F9A-2842-8A65-36844DEF1F25}"/>
              </a:ext>
            </a:extLst>
          </p:cNvPr>
          <p:cNvSpPr txBox="1"/>
          <p:nvPr/>
        </p:nvSpPr>
        <p:spPr>
          <a:xfrm>
            <a:off x="8381951" y="2162024"/>
            <a:ext cx="2239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64% reduction </a:t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>in RAM usage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E85257-4E7B-1A45-A729-97D380BEFB9E}"/>
              </a:ext>
            </a:extLst>
          </p:cNvPr>
          <p:cNvCxnSpPr>
            <a:cxnSpLocks/>
          </p:cNvCxnSpPr>
          <p:nvPr/>
        </p:nvCxnSpPr>
        <p:spPr>
          <a:xfrm flipH="1">
            <a:off x="9173022" y="3074504"/>
            <a:ext cx="328787" cy="1578987"/>
          </a:xfrm>
          <a:prstGeom prst="straightConnector1">
            <a:avLst/>
          </a:prstGeom>
          <a:ln w="1016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481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DA2A51-23B5-5548-BF28-4E3CD2179C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F4F1F-41E5-C448-9738-F20F17F4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F50A7A-D26A-0E48-86E0-7DC10EBD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(2) Use Shadow to Run Tor Experiments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EC65AE-2CA2-A848-B702-A82C9F4E014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Conducted performance audit of Shadow</a:t>
            </a:r>
            <a:br>
              <a:rPr lang="en-US" dirty="0"/>
            </a:br>
            <a:r>
              <a:rPr lang="en-US" dirty="0"/>
              <a:t>using the Linux perf tool</a:t>
            </a:r>
          </a:p>
          <a:p>
            <a:pPr marL="919125" lvl="2" indent="-457200"/>
            <a:r>
              <a:rPr lang="en-US" dirty="0"/>
              <a:t>Fixed several performance bottlenecks</a:t>
            </a:r>
          </a:p>
          <a:p>
            <a:pPr marL="919125" lvl="2" indent="-457200"/>
            <a:r>
              <a:rPr lang="en-US" dirty="0"/>
              <a:t>Added feature to shorten Tor bootstrapping</a:t>
            </a:r>
          </a:p>
          <a:p>
            <a:pPr marL="919125" lvl="2" indent="-457200"/>
            <a:r>
              <a:rPr lang="en-US" dirty="0"/>
              <a:t>Enabled run-time optimizations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Improved Shadow networking</a:t>
            </a:r>
          </a:p>
          <a:p>
            <a:pPr marL="919125" lvl="2" indent="-457200"/>
            <a:r>
              <a:rPr lang="en-US" dirty="0"/>
              <a:t>Fixed non-determinism bugs</a:t>
            </a:r>
          </a:p>
          <a:p>
            <a:pPr marL="919125" lvl="2" indent="-457200"/>
            <a:r>
              <a:rPr lang="en-US" dirty="0"/>
              <a:t>Improved network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33C36D-2F19-DE4A-9545-65EC72FA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705" y="3658925"/>
            <a:ext cx="7674442" cy="345349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99BA6CA-D565-9746-BD7C-F9A2F0969F03}"/>
              </a:ext>
            </a:extLst>
          </p:cNvPr>
          <p:cNvSpPr/>
          <p:nvPr/>
        </p:nvSpPr>
        <p:spPr>
          <a:xfrm>
            <a:off x="8362122" y="4492487"/>
            <a:ext cx="980661" cy="980661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AD701-6F9A-2842-8A65-36844DEF1F25}"/>
              </a:ext>
            </a:extLst>
          </p:cNvPr>
          <p:cNvSpPr txBox="1"/>
          <p:nvPr/>
        </p:nvSpPr>
        <p:spPr>
          <a:xfrm>
            <a:off x="8381951" y="2162024"/>
            <a:ext cx="2239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64% reduction </a:t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>in RAM usage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E85257-4E7B-1A45-A729-97D380BEFB9E}"/>
              </a:ext>
            </a:extLst>
          </p:cNvPr>
          <p:cNvCxnSpPr>
            <a:cxnSpLocks/>
          </p:cNvCxnSpPr>
          <p:nvPr/>
        </p:nvCxnSpPr>
        <p:spPr>
          <a:xfrm flipH="1">
            <a:off x="9173022" y="3074504"/>
            <a:ext cx="328787" cy="1578987"/>
          </a:xfrm>
          <a:prstGeom prst="straightConnector1">
            <a:avLst/>
          </a:prstGeom>
          <a:ln w="1016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A856791-94C9-AE40-86CE-07597D9BCC5E}"/>
              </a:ext>
            </a:extLst>
          </p:cNvPr>
          <p:cNvSpPr/>
          <p:nvPr/>
        </p:nvSpPr>
        <p:spPr>
          <a:xfrm>
            <a:off x="10868679" y="4492486"/>
            <a:ext cx="1875780" cy="980661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B84D4A-2FA3-F040-8D89-D7AB7CAB3C2B}"/>
              </a:ext>
            </a:extLst>
          </p:cNvPr>
          <p:cNvCxnSpPr>
            <a:cxnSpLocks/>
          </p:cNvCxnSpPr>
          <p:nvPr/>
        </p:nvCxnSpPr>
        <p:spPr>
          <a:xfrm flipH="1">
            <a:off x="11905201" y="2944649"/>
            <a:ext cx="81151" cy="1364957"/>
          </a:xfrm>
          <a:prstGeom prst="straightConnector1">
            <a:avLst/>
          </a:prstGeom>
          <a:ln w="1016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81250C-0549-E244-8FBE-EB768B17820F}"/>
              </a:ext>
            </a:extLst>
          </p:cNvPr>
          <p:cNvSpPr txBox="1"/>
          <p:nvPr/>
        </p:nvSpPr>
        <p:spPr>
          <a:xfrm>
            <a:off x="11304610" y="2162024"/>
            <a:ext cx="2239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94% reduction 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in run time</a:t>
            </a:r>
          </a:p>
        </p:txBody>
      </p:sp>
    </p:spTree>
    <p:extLst>
      <p:ext uri="{BB962C8B-B14F-4D97-AF65-F5344CB8AC3E}">
        <p14:creationId xmlns:p14="http://schemas.microsoft.com/office/powerpoint/2010/main" val="519566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DA2A51-23B5-5548-BF28-4E3CD2179C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18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F4F1F-41E5-C448-9738-F20F17F4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F50A7A-D26A-0E48-86E0-7DC10EBD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(2) Use Shadow to Run Tor Experiments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EC65AE-2CA2-A848-B702-A82C9F4E014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Conducted performance audit of Shadow</a:t>
            </a:r>
            <a:br>
              <a:rPr lang="en-US" dirty="0"/>
            </a:br>
            <a:r>
              <a:rPr lang="en-US" dirty="0"/>
              <a:t>using the Linux perf tool</a:t>
            </a:r>
          </a:p>
          <a:p>
            <a:pPr marL="919125" lvl="2" indent="-457200"/>
            <a:r>
              <a:rPr lang="en-US" dirty="0"/>
              <a:t>Fixed several performance bottlenecks</a:t>
            </a:r>
          </a:p>
          <a:p>
            <a:pPr marL="919125" lvl="2" indent="-457200"/>
            <a:r>
              <a:rPr lang="en-US" dirty="0"/>
              <a:t>Added feature to shorten Tor bootstrapping</a:t>
            </a:r>
          </a:p>
          <a:p>
            <a:pPr marL="919125" lvl="2" indent="-457200"/>
            <a:r>
              <a:rPr lang="en-US" dirty="0"/>
              <a:t>Enabled run-time optimizations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Improved Shadow networking</a:t>
            </a:r>
          </a:p>
          <a:p>
            <a:pPr marL="919125" lvl="2" indent="-457200"/>
            <a:r>
              <a:rPr lang="en-US" dirty="0"/>
              <a:t>Fixed non-determinism bugs</a:t>
            </a:r>
          </a:p>
          <a:p>
            <a:pPr marL="919125" lvl="2" indent="-457200"/>
            <a:r>
              <a:rPr lang="en-US" dirty="0"/>
              <a:t>Improved network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33C36D-2F19-DE4A-9545-65EC72FA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705" y="3658925"/>
            <a:ext cx="7674442" cy="345349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99BA6CA-D565-9746-BD7C-F9A2F0969F03}"/>
              </a:ext>
            </a:extLst>
          </p:cNvPr>
          <p:cNvSpPr/>
          <p:nvPr/>
        </p:nvSpPr>
        <p:spPr>
          <a:xfrm>
            <a:off x="8362122" y="4492487"/>
            <a:ext cx="980661" cy="980661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AD701-6F9A-2842-8A65-36844DEF1F25}"/>
              </a:ext>
            </a:extLst>
          </p:cNvPr>
          <p:cNvSpPr txBox="1"/>
          <p:nvPr/>
        </p:nvSpPr>
        <p:spPr>
          <a:xfrm>
            <a:off x="8381951" y="2162024"/>
            <a:ext cx="2239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64% reduction </a:t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>in RAM usage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E85257-4E7B-1A45-A729-97D380BEFB9E}"/>
              </a:ext>
            </a:extLst>
          </p:cNvPr>
          <p:cNvCxnSpPr>
            <a:cxnSpLocks/>
          </p:cNvCxnSpPr>
          <p:nvPr/>
        </p:nvCxnSpPr>
        <p:spPr>
          <a:xfrm flipH="1">
            <a:off x="9173022" y="3074504"/>
            <a:ext cx="328787" cy="1578987"/>
          </a:xfrm>
          <a:prstGeom prst="straightConnector1">
            <a:avLst/>
          </a:prstGeom>
          <a:ln w="1016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81250C-0549-E244-8FBE-EB768B17820F}"/>
              </a:ext>
            </a:extLst>
          </p:cNvPr>
          <p:cNvSpPr txBox="1"/>
          <p:nvPr/>
        </p:nvSpPr>
        <p:spPr>
          <a:xfrm>
            <a:off x="11304610" y="2162024"/>
            <a:ext cx="2239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94% reduction 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in run time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A36D8B-96E5-7C4B-B9B5-372EC55366C6}"/>
              </a:ext>
            </a:extLst>
          </p:cNvPr>
          <p:cNvSpPr/>
          <p:nvPr/>
        </p:nvSpPr>
        <p:spPr>
          <a:xfrm>
            <a:off x="7593638" y="5291710"/>
            <a:ext cx="717506" cy="717506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1C854F-474B-DF4A-ADB9-20D27982ADF0}"/>
              </a:ext>
            </a:extLst>
          </p:cNvPr>
          <p:cNvCxnSpPr>
            <a:cxnSpLocks/>
          </p:cNvCxnSpPr>
          <p:nvPr/>
        </p:nvCxnSpPr>
        <p:spPr>
          <a:xfrm flipV="1">
            <a:off x="5605670" y="5791201"/>
            <a:ext cx="1987968" cy="119269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F408F9-E999-7841-89B9-B4F16B1E7913}"/>
              </a:ext>
            </a:extLst>
          </p:cNvPr>
          <p:cNvSpPr txBox="1"/>
          <p:nvPr/>
        </p:nvSpPr>
        <p:spPr>
          <a:xfrm>
            <a:off x="3972527" y="5769734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Supports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larger test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networks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F66EB0-3C6E-CC43-BCAE-3A5EB6A64B54}"/>
              </a:ext>
            </a:extLst>
          </p:cNvPr>
          <p:cNvSpPr/>
          <p:nvPr/>
        </p:nvSpPr>
        <p:spPr>
          <a:xfrm>
            <a:off x="10868679" y="4492486"/>
            <a:ext cx="1875780" cy="980661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553551-615D-D843-8DA3-5DBDCD60787F}"/>
              </a:ext>
            </a:extLst>
          </p:cNvPr>
          <p:cNvCxnSpPr>
            <a:cxnSpLocks/>
          </p:cNvCxnSpPr>
          <p:nvPr/>
        </p:nvCxnSpPr>
        <p:spPr>
          <a:xfrm flipH="1">
            <a:off x="11905201" y="2944649"/>
            <a:ext cx="81151" cy="1364957"/>
          </a:xfrm>
          <a:prstGeom prst="straightConnector1">
            <a:avLst/>
          </a:prstGeom>
          <a:ln w="1016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80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A8FA-BDFD-4F49-8D23-DECE1FC7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D113B-859E-1C4B-8796-9EB16039C7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dirty="0"/>
              <a:t>Model a Tor test network</a:t>
            </a:r>
          </a:p>
          <a:p>
            <a:pPr marL="514350" indent="-514350">
              <a:buAutoNum type="arabicParenBoth"/>
            </a:pPr>
            <a:r>
              <a:rPr lang="en-US" dirty="0"/>
              <a:t>Use Shadow to run Tor experiments</a:t>
            </a:r>
          </a:p>
          <a:p>
            <a:pPr marL="514350" indent="-51435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Analyze and compare experimental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9F1DB7-D19D-3445-89C6-6A75AA9193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20F99-5BAC-8943-B5E5-3C8D1BF0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27B653-B894-D645-9212-6E7ECE0E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Tor Experimentation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D2D3D672-126E-E44A-80EB-A8EC82D8E5F2}"/>
              </a:ext>
            </a:extLst>
          </p:cNvPr>
          <p:cNvSpPr txBox="1">
            <a:spLocks/>
          </p:cNvSpPr>
          <p:nvPr/>
        </p:nvSpPr>
        <p:spPr>
          <a:xfrm>
            <a:off x="458739" y="1755625"/>
            <a:ext cx="6450061" cy="22933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Anonymous Communication with Tor</a:t>
            </a:r>
          </a:p>
          <a:p>
            <a:pPr marL="919163" lvl="2" indent="-457200"/>
            <a:r>
              <a:rPr lang="en-US" dirty="0"/>
              <a:t>Separates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identification</a:t>
            </a:r>
            <a:r>
              <a:rPr lang="en-US" dirty="0"/>
              <a:t> from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routing</a:t>
            </a:r>
          </a:p>
          <a:p>
            <a:pPr marL="919163" lvl="2" indent="-457200"/>
            <a:r>
              <a:rPr lang="en-US" dirty="0"/>
              <a:t>Provides </a:t>
            </a:r>
            <a:r>
              <a:rPr lang="en-US" dirty="0" err="1"/>
              <a:t>unlinkable</a:t>
            </a:r>
            <a:r>
              <a:rPr lang="en-US" dirty="0"/>
              <a:t> communication</a:t>
            </a:r>
          </a:p>
          <a:p>
            <a:pPr marL="919163" lvl="2" indent="-457200"/>
            <a:r>
              <a:rPr lang="en-US" dirty="0"/>
              <a:t>Protects user privacy and safety online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FEE712-812B-2348-A2A4-1A1345DDFCF8}"/>
              </a:ext>
            </a:extLst>
          </p:cNvPr>
          <p:cNvGrpSpPr/>
          <p:nvPr/>
        </p:nvGrpSpPr>
        <p:grpSpPr>
          <a:xfrm>
            <a:off x="385501" y="4280896"/>
            <a:ext cx="6710733" cy="2372800"/>
            <a:chOff x="496291" y="1979732"/>
            <a:chExt cx="12789699" cy="452221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9941351-39C9-8842-8DEA-EF84786B2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347" y="1979732"/>
              <a:ext cx="8079011" cy="452221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E882E51-0B4D-E24A-A0F0-84AE7672970D}"/>
                </a:ext>
              </a:extLst>
            </p:cNvPr>
            <p:cNvGrpSpPr/>
            <p:nvPr/>
          </p:nvGrpSpPr>
          <p:grpSpPr>
            <a:xfrm>
              <a:off x="1518250" y="4741590"/>
              <a:ext cx="3778890" cy="45720"/>
              <a:chOff x="1518250" y="4741590"/>
              <a:chExt cx="3778890" cy="4572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68C3566-25C1-C347-82E1-7E32FCF4C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250" y="4741590"/>
                <a:ext cx="3778890" cy="45719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27AB867-C7BC-454D-AD4F-894A8FACC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9019" y="4741590"/>
                <a:ext cx="3589217" cy="4572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F1A777-55BF-D148-BEB6-CD64DF5907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6773" y="4617995"/>
              <a:ext cx="3634933" cy="3634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426F7D-0554-6044-9198-500F93B7FDF5}"/>
                </a:ext>
              </a:extLst>
            </p:cNvPr>
            <p:cNvCxnSpPr>
              <a:cxnSpLocks/>
            </p:cNvCxnSpPr>
            <p:nvPr/>
          </p:nvCxnSpPr>
          <p:spPr>
            <a:xfrm>
              <a:off x="7432389" y="3424890"/>
              <a:ext cx="854384" cy="153781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0CB8C9-AB6A-D948-957C-272EC943D10F}"/>
                </a:ext>
              </a:extLst>
            </p:cNvPr>
            <p:cNvCxnSpPr>
              <a:cxnSpLocks/>
            </p:cNvCxnSpPr>
            <p:nvPr/>
          </p:nvCxnSpPr>
          <p:spPr>
            <a:xfrm>
              <a:off x="7432389" y="3464125"/>
              <a:ext cx="854384" cy="14747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0ABAF7-B8EF-C041-BE2D-EC30A7CA3C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513" y="3226666"/>
              <a:ext cx="2077599" cy="1594363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832F1B2-FFD2-CB47-838C-5629B762C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8446" y="3043915"/>
              <a:ext cx="2216439" cy="176456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EE5700C-964C-FA4E-8D52-DF8540FBC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6659" y="3659564"/>
              <a:ext cx="1326312" cy="149210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5AC710A-D1C8-094F-9348-A84BB91EC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291" y="3362352"/>
              <a:ext cx="1620185" cy="251128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A3834F1-74AE-914F-99EC-2AC66B16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16533" y="3464125"/>
              <a:ext cx="1769457" cy="214197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C8C7CFE-BBE7-1E4B-A71E-49CFD3159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9233" y="2155571"/>
              <a:ext cx="1326312" cy="149210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9BBC919-6ABD-8347-9D51-0AC612344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1123" y="3874360"/>
              <a:ext cx="1326312" cy="1492102"/>
            </a:xfrm>
            <a:prstGeom prst="rect">
              <a:avLst/>
            </a:prstGeom>
          </p:spPr>
        </p:pic>
      </p:grpSp>
      <p:pic>
        <p:nvPicPr>
          <p:cNvPr id="32" name="Picture 31" descr="Tor_project_logo_hq.png">
            <a:extLst>
              <a:ext uri="{FF2B5EF4-FFF2-40B4-BE49-F238E27FC236}">
                <a16:creationId xmlns:a16="http://schemas.microsoft.com/office/drawing/2014/main" id="{81929479-F510-8B43-B231-38DC665744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21" y="4460200"/>
            <a:ext cx="1123057" cy="69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09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064B0B-85D4-7B4B-B44A-B9BB565D35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20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A84D0-945D-F445-83C7-803AD800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31B204-61F1-CB47-8C12-DB02EF9B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(3) Analyze and Compare the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B93D57-9352-C24E-8840-5CB9745D9EB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Running experiments involves two levels of sampling:</a:t>
            </a:r>
          </a:p>
          <a:p>
            <a:pPr marL="976275" lvl="2" indent="-514350">
              <a:buAutoNum type="arabicPeriod"/>
            </a:pPr>
            <a:r>
              <a:rPr lang="en-US" dirty="0"/>
              <a:t>Sampling a test network model at some scale ≤ 100%</a:t>
            </a:r>
          </a:p>
          <a:p>
            <a:pPr marL="976275" lvl="2" indent="-514350">
              <a:buAutoNum type="arabicPeriod"/>
            </a:pPr>
            <a:r>
              <a:rPr lang="en-US" dirty="0"/>
              <a:t>Simulating the sampled test network with a seed</a:t>
            </a:r>
          </a:p>
          <a:p>
            <a:endParaRPr lang="en-US" dirty="0"/>
          </a:p>
          <a:p>
            <a:r>
              <a:rPr lang="en-US" dirty="0"/>
              <a:t>Previous work uses one simulation for each research variant</a:t>
            </a:r>
          </a:p>
          <a:p>
            <a:pPr marL="919125" lvl="2" indent="-457200"/>
            <a:r>
              <a:rPr lang="en-US" dirty="0"/>
              <a:t>Ignores sampling error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One simulation is never enough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We need repeated sampling of test networks (not just sim seeds)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We quantify the sampling error by computing CIs over empirical CDFs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Allows us to make statistical arguments for the observed results</a:t>
            </a:r>
          </a:p>
        </p:txBody>
      </p:sp>
    </p:spTree>
    <p:extLst>
      <p:ext uri="{BB962C8B-B14F-4D97-AF65-F5344CB8AC3E}">
        <p14:creationId xmlns:p14="http://schemas.microsoft.com/office/powerpoint/2010/main" val="2855988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064B0B-85D4-7B4B-B44A-B9BB565D35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A84D0-945D-F445-83C7-803AD800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31B204-61F1-CB47-8C12-DB02EF9B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(3) Analyze and Compare the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B93D57-9352-C24E-8840-5CB9745D9EB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Running experiments involves two levels of sampling:</a:t>
            </a:r>
          </a:p>
          <a:p>
            <a:pPr marL="976275" lvl="2" indent="-514350">
              <a:buAutoNum type="arabicPeriod"/>
            </a:pPr>
            <a:r>
              <a:rPr lang="en-US" dirty="0"/>
              <a:t>Sampling a test network model at some scale ≤ 100%</a:t>
            </a:r>
          </a:p>
          <a:p>
            <a:pPr marL="976275" lvl="2" indent="-514350">
              <a:buAutoNum type="arabicPeriod"/>
            </a:pPr>
            <a:r>
              <a:rPr lang="en-US" dirty="0"/>
              <a:t>Simulating the sampled test network with a seed</a:t>
            </a:r>
          </a:p>
          <a:p>
            <a:endParaRPr lang="en-US" dirty="0"/>
          </a:p>
          <a:p>
            <a:r>
              <a:rPr lang="en-US" dirty="0"/>
              <a:t>Previous work uses one simulation for each research variant</a:t>
            </a:r>
          </a:p>
          <a:p>
            <a:pPr marL="919125" lvl="2" indent="-457200"/>
            <a:r>
              <a:rPr lang="en-US" dirty="0"/>
              <a:t>Ignores sampling error</a:t>
            </a:r>
          </a:p>
          <a:p>
            <a:endParaRPr lang="en-US" dirty="0"/>
          </a:p>
          <a:p>
            <a:r>
              <a:rPr lang="en-US" dirty="0"/>
              <a:t>One simulation is never enough</a:t>
            </a:r>
          </a:p>
          <a:p>
            <a:pPr marL="919125" lvl="2" indent="-457200"/>
            <a:r>
              <a:rPr lang="en-US" dirty="0"/>
              <a:t>We need repeated sampling of test networks (not just sim seeds)</a:t>
            </a:r>
          </a:p>
          <a:p>
            <a:pPr marL="919125" lvl="2" indent="-457200"/>
            <a:r>
              <a:rPr lang="en-US" dirty="0"/>
              <a:t>We quantify the sampling error by computing CIs over empirical CDFs</a:t>
            </a:r>
          </a:p>
          <a:p>
            <a:pPr marL="919125" lvl="2" indent="-457200"/>
            <a:r>
              <a:rPr lang="en-US" dirty="0"/>
              <a:t>Allows us to make statistical arguments for the observed results</a:t>
            </a:r>
          </a:p>
        </p:txBody>
      </p:sp>
    </p:spTree>
    <p:extLst>
      <p:ext uri="{BB962C8B-B14F-4D97-AF65-F5344CB8AC3E}">
        <p14:creationId xmlns:p14="http://schemas.microsoft.com/office/powerpoint/2010/main" val="1578810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7E784E-FCB0-9B42-A83E-5CFBF9BEF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6625C-8F59-C442-96FD-FC00A62D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24E7F-C6BB-094F-AAE0-73F49203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True CDF with CIs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CF95E1-9E35-5C47-991A-0539C81D2EF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19998" y="2464903"/>
            <a:ext cx="5705062" cy="380337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EFB846-2E6E-C94C-BBC8-0058155A435F}"/>
              </a:ext>
            </a:extLst>
          </p:cNvPr>
          <p:cNvSpPr txBox="1"/>
          <p:nvPr/>
        </p:nvSpPr>
        <p:spPr>
          <a:xfrm>
            <a:off x="2866083" y="6268277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(E.g., time to last byte)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182D4-46D2-554E-9A82-E71389094EF1}"/>
              </a:ext>
            </a:extLst>
          </p:cNvPr>
          <p:cNvSpPr txBox="1"/>
          <p:nvPr/>
        </p:nvSpPr>
        <p:spPr>
          <a:xfrm>
            <a:off x="1673448" y="1656910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simulation in each test network produces</a:t>
            </a:r>
            <a:br>
              <a:rPr lang="en-US" dirty="0"/>
            </a:br>
            <a:r>
              <a:rPr lang="en-US" dirty="0"/>
              <a:t>an empirical CDF for our metric of interest</a:t>
            </a:r>
          </a:p>
        </p:txBody>
      </p:sp>
    </p:spTree>
    <p:extLst>
      <p:ext uri="{BB962C8B-B14F-4D97-AF65-F5344CB8AC3E}">
        <p14:creationId xmlns:p14="http://schemas.microsoft.com/office/powerpoint/2010/main" val="4025436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7E784E-FCB0-9B42-A83E-5CFBF9BEF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23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6625C-8F59-C442-96FD-FC00A62D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24E7F-C6BB-094F-AAE0-73F49203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True CDF with CIs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CF95E1-9E35-5C47-991A-0539C81D2EF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19998" y="2464903"/>
            <a:ext cx="5705062" cy="380337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2D4163E-9028-864A-8D66-F15A6549EFE9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7170429" y="2464904"/>
            <a:ext cx="5705062" cy="380337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EFB846-2E6E-C94C-BBC8-0058155A435F}"/>
              </a:ext>
            </a:extLst>
          </p:cNvPr>
          <p:cNvSpPr txBox="1"/>
          <p:nvPr/>
        </p:nvSpPr>
        <p:spPr>
          <a:xfrm>
            <a:off x="2866083" y="6268277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(E.g., time to last byte)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82B84D-79A8-B743-BE1D-8C4CA4D951B3}"/>
              </a:ext>
            </a:extLst>
          </p:cNvPr>
          <p:cNvSpPr txBox="1"/>
          <p:nvPr/>
        </p:nvSpPr>
        <p:spPr>
          <a:xfrm>
            <a:off x="9366274" y="6268277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(E.g., time to last byte)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182D4-46D2-554E-9A82-E71389094EF1}"/>
              </a:ext>
            </a:extLst>
          </p:cNvPr>
          <p:cNvSpPr txBox="1"/>
          <p:nvPr/>
        </p:nvSpPr>
        <p:spPr>
          <a:xfrm>
            <a:off x="1673448" y="1656910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simulation in each test network produces</a:t>
            </a:r>
            <a:br>
              <a:rPr lang="en-US" dirty="0"/>
            </a:br>
            <a:r>
              <a:rPr lang="en-US" dirty="0"/>
              <a:t>an empirical CDF for our metric of interest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DAC68-753C-F442-B1C1-117C4BC6F372}"/>
              </a:ext>
            </a:extLst>
          </p:cNvPr>
          <p:cNvSpPr txBox="1"/>
          <p:nvPr/>
        </p:nvSpPr>
        <p:spPr>
          <a:xfrm>
            <a:off x="8173639" y="1656909"/>
            <a:ext cx="5198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the mean to estimate the true CDF, and</a:t>
            </a:r>
            <a:br>
              <a:rPr lang="en-US" dirty="0"/>
            </a:br>
            <a:r>
              <a:rPr lang="en-US" dirty="0"/>
              <a:t>sampling and measurement error to compute CIs</a:t>
            </a:r>
          </a:p>
        </p:txBody>
      </p:sp>
    </p:spTree>
    <p:extLst>
      <p:ext uri="{BB962C8B-B14F-4D97-AF65-F5344CB8AC3E}">
        <p14:creationId xmlns:p14="http://schemas.microsoft.com/office/powerpoint/2010/main" val="2924499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5D0B52-387E-DD45-8D4A-97DF79BD95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572CE-E5C5-4442-B28F-AA86CE07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0C63A-845D-4446-8724-A4262901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Tor Usage and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323C00-8277-FE42-BB82-EDFFEB88EB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Demonstrate how to apply our methods with an example</a:t>
            </a:r>
          </a:p>
          <a:p>
            <a:endParaRPr lang="en-US" dirty="0"/>
          </a:p>
          <a:p>
            <a:r>
              <a:rPr lang="en-US" dirty="0"/>
              <a:t>Hypothesis:</a:t>
            </a:r>
          </a:p>
          <a:p>
            <a:pPr marL="919125" lvl="2" indent="-457200"/>
            <a:r>
              <a:rPr lang="en-US" dirty="0"/>
              <a:t>Increasing user </a:t>
            </a:r>
            <a:r>
              <a:rPr lang="en-US" dirty="0">
                <a:solidFill>
                  <a:schemeClr val="accent5"/>
                </a:solidFill>
              </a:rPr>
              <a:t>traffic load</a:t>
            </a:r>
            <a:r>
              <a:rPr lang="en-US" dirty="0"/>
              <a:t> by 20% will decrease Tor performance for existing clients</a:t>
            </a:r>
          </a:p>
          <a:p>
            <a:pPr lvl="2" indent="0">
              <a:buNone/>
            </a:pPr>
            <a:endParaRPr lang="en-US" dirty="0"/>
          </a:p>
          <a:p>
            <a:r>
              <a:rPr lang="en-US" dirty="0"/>
              <a:t>Experiment setup</a:t>
            </a:r>
          </a:p>
          <a:p>
            <a:pPr marL="919125" lvl="2" indent="-457200"/>
            <a:r>
              <a:rPr lang="en-US" dirty="0"/>
              <a:t>100% and 120% traffic loads</a:t>
            </a:r>
          </a:p>
          <a:p>
            <a:pPr marL="919125" lvl="2" indent="-457200"/>
            <a:r>
              <a:rPr lang="en-US" dirty="0"/>
              <a:t>1%, 10%, and 30% scale factors</a:t>
            </a:r>
          </a:p>
          <a:p>
            <a:pPr marL="919125" lvl="2" indent="-457200"/>
            <a:r>
              <a:rPr lang="en-US" dirty="0"/>
              <a:t>420 total simulations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How does </a:t>
            </a:r>
            <a:r>
              <a:rPr lang="en-US" dirty="0">
                <a:solidFill>
                  <a:schemeClr val="accent5"/>
                </a:solidFill>
              </a:rPr>
              <a:t>network scale </a:t>
            </a:r>
            <a:r>
              <a:rPr lang="en-US" dirty="0"/>
              <a:t>affect the conclusions</a:t>
            </a:r>
          </a:p>
          <a:p>
            <a:pPr marL="457200" indent="-457200"/>
            <a:r>
              <a:rPr lang="en-US" dirty="0"/>
              <a:t>we can draw from the results?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9C946F-85B6-6748-BACB-8F0ED7AC7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41212"/>
              </p:ext>
            </p:extLst>
          </p:nvPr>
        </p:nvGraphicFramePr>
        <p:xfrm>
          <a:off x="8971722" y="3717847"/>
          <a:ext cx="3528542" cy="312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5">
                  <a:extLst>
                    <a:ext uri="{9D8B030D-6E8A-4147-A177-3AD203B41FA5}">
                      <a16:colId xmlns:a16="http://schemas.microsoft.com/office/drawing/2014/main" val="2448780141"/>
                    </a:ext>
                  </a:extLst>
                </a:gridCol>
                <a:gridCol w="917892">
                  <a:extLst>
                    <a:ext uri="{9D8B030D-6E8A-4147-A177-3AD203B41FA5}">
                      <a16:colId xmlns:a16="http://schemas.microsoft.com/office/drawing/2014/main" val="2163179445"/>
                    </a:ext>
                  </a:extLst>
                </a:gridCol>
                <a:gridCol w="1722755">
                  <a:extLst>
                    <a:ext uri="{9D8B030D-6E8A-4147-A177-3AD203B41FA5}">
                      <a16:colId xmlns:a16="http://schemas.microsoft.com/office/drawing/2014/main" val="3101694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</a:t>
                      </a:r>
                    </a:p>
                    <a:p>
                      <a:pPr algn="ctr"/>
                      <a:r>
                        <a:rPr lang="en-US" dirty="0"/>
                        <a:t>Simulations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3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53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0362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3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0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64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4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2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084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161A7D-5A72-3B4D-B741-23192B21A0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5B191-2747-7046-99FF-2B06E617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4DB844-09D2-1541-9292-DA47B001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 Inform the Analysis of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746EE4-3B8D-4341-ADDD-5ED66B253B9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12033" y="2902225"/>
            <a:ext cx="4351582" cy="326368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443B0-ADA2-2B4D-87F2-6CA9B9F18A79}"/>
              </a:ext>
            </a:extLst>
          </p:cNvPr>
          <p:cNvSpPr txBox="1"/>
          <p:nvPr/>
        </p:nvSpPr>
        <p:spPr>
          <a:xfrm>
            <a:off x="901148" y="1864272"/>
            <a:ext cx="33778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Scale = 1%</a:t>
            </a:r>
            <a:br>
              <a:rPr lang="en-US" dirty="0"/>
            </a:br>
            <a:r>
              <a:rPr lang="en-US" dirty="0"/>
              <a:t>CIs overlap even with 100 sims</a:t>
            </a:r>
          </a:p>
        </p:txBody>
      </p:sp>
    </p:spTree>
    <p:extLst>
      <p:ext uri="{BB962C8B-B14F-4D97-AF65-F5344CB8AC3E}">
        <p14:creationId xmlns:p14="http://schemas.microsoft.com/office/powerpoint/2010/main" val="2673924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161A7D-5A72-3B4D-B741-23192B21A0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5B191-2747-7046-99FF-2B06E617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4DB844-09D2-1541-9292-DA47B001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 Inform the Analysis of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746EE4-3B8D-4341-ADDD-5ED66B253B9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12033" y="2902225"/>
            <a:ext cx="4351582" cy="326368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229744-A467-0840-A67E-5D0927B70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414" y="2902225"/>
            <a:ext cx="4351582" cy="3263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443B0-ADA2-2B4D-87F2-6CA9B9F18A79}"/>
              </a:ext>
            </a:extLst>
          </p:cNvPr>
          <p:cNvSpPr txBox="1"/>
          <p:nvPr/>
        </p:nvSpPr>
        <p:spPr>
          <a:xfrm>
            <a:off x="901148" y="1864272"/>
            <a:ext cx="33778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Scale = 1%</a:t>
            </a:r>
            <a:br>
              <a:rPr lang="en-US" dirty="0"/>
            </a:br>
            <a:r>
              <a:rPr lang="en-US" dirty="0"/>
              <a:t>CIs overlap even with 100 sims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9FC07-31FB-A149-B999-8C2BA4EB1FDB}"/>
              </a:ext>
            </a:extLst>
          </p:cNvPr>
          <p:cNvSpPr txBox="1"/>
          <p:nvPr/>
        </p:nvSpPr>
        <p:spPr>
          <a:xfrm>
            <a:off x="5675554" y="1864272"/>
            <a:ext cx="28007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Scale = 10%</a:t>
            </a:r>
            <a:br>
              <a:rPr lang="en-US" dirty="0"/>
            </a:br>
            <a:r>
              <a:rPr lang="en-US" dirty="0"/>
              <a:t>CIs are close with 5 sims,</a:t>
            </a:r>
            <a:br>
              <a:rPr lang="en-US" dirty="0"/>
            </a:br>
            <a:r>
              <a:rPr lang="en-US" dirty="0"/>
              <a:t>but separate with 10 sims</a:t>
            </a:r>
          </a:p>
        </p:txBody>
      </p:sp>
    </p:spTree>
    <p:extLst>
      <p:ext uri="{BB962C8B-B14F-4D97-AF65-F5344CB8AC3E}">
        <p14:creationId xmlns:p14="http://schemas.microsoft.com/office/powerpoint/2010/main" val="152754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161A7D-5A72-3B4D-B741-23192B21A0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5B191-2747-7046-99FF-2B06E617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4DB844-09D2-1541-9292-DA47B001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 Inform the Analysis of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746EE4-3B8D-4341-ADDD-5ED66B253B9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12033" y="2902225"/>
            <a:ext cx="4351582" cy="326368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229744-A467-0840-A67E-5D0927B70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414" y="2902225"/>
            <a:ext cx="4351582" cy="3263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942F1B-5087-624B-8461-78901B01A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716" y="2902225"/>
            <a:ext cx="4351582" cy="3263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443B0-ADA2-2B4D-87F2-6CA9B9F18A79}"/>
              </a:ext>
            </a:extLst>
          </p:cNvPr>
          <p:cNvSpPr txBox="1"/>
          <p:nvPr/>
        </p:nvSpPr>
        <p:spPr>
          <a:xfrm>
            <a:off x="901148" y="1864272"/>
            <a:ext cx="33778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Scale = 1%</a:t>
            </a:r>
            <a:br>
              <a:rPr lang="en-US" dirty="0"/>
            </a:br>
            <a:r>
              <a:rPr lang="en-US" dirty="0"/>
              <a:t>CIs overlap even with 100 sims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9FC07-31FB-A149-B999-8C2BA4EB1FDB}"/>
              </a:ext>
            </a:extLst>
          </p:cNvPr>
          <p:cNvSpPr txBox="1"/>
          <p:nvPr/>
        </p:nvSpPr>
        <p:spPr>
          <a:xfrm>
            <a:off x="5675554" y="1864272"/>
            <a:ext cx="28007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Scale = 10%</a:t>
            </a:r>
            <a:br>
              <a:rPr lang="en-US" dirty="0"/>
            </a:br>
            <a:r>
              <a:rPr lang="en-US" dirty="0"/>
              <a:t>CIs are close with 5 sims,</a:t>
            </a:r>
            <a:br>
              <a:rPr lang="en-US" dirty="0"/>
            </a:br>
            <a:r>
              <a:rPr lang="en-US" dirty="0"/>
              <a:t>but separate with 10 sims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9F52E-B769-EA4D-8A50-DD2B86E0765F}"/>
              </a:ext>
            </a:extLst>
          </p:cNvPr>
          <p:cNvSpPr txBox="1"/>
          <p:nvPr/>
        </p:nvSpPr>
        <p:spPr>
          <a:xfrm>
            <a:off x="10405474" y="1859987"/>
            <a:ext cx="26981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Scale = 30%</a:t>
            </a:r>
            <a:br>
              <a:rPr lang="en-US" dirty="0"/>
            </a:br>
            <a:r>
              <a:rPr lang="en-US" dirty="0"/>
              <a:t>CIs clearly separate with</a:t>
            </a:r>
            <a:br>
              <a:rPr lang="en-US" dirty="0"/>
            </a:br>
            <a:r>
              <a:rPr lang="en-US" dirty="0"/>
              <a:t>either 5 or 10 sims</a:t>
            </a:r>
          </a:p>
        </p:txBody>
      </p:sp>
    </p:spTree>
    <p:extLst>
      <p:ext uri="{BB962C8B-B14F-4D97-AF65-F5344CB8AC3E}">
        <p14:creationId xmlns:p14="http://schemas.microsoft.com/office/powerpoint/2010/main" val="1776848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161A7D-5A72-3B4D-B741-23192B21A0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28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5B191-2747-7046-99FF-2B06E617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4DB844-09D2-1541-9292-DA47B001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 Inform the Analysis of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746EE4-3B8D-4341-ADDD-5ED66B253B9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12033" y="2902225"/>
            <a:ext cx="4351582" cy="326368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229744-A467-0840-A67E-5D0927B70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414" y="2902225"/>
            <a:ext cx="4351582" cy="3263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942F1B-5087-624B-8461-78901B01A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716" y="2902225"/>
            <a:ext cx="4351582" cy="3263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443B0-ADA2-2B4D-87F2-6CA9B9F18A79}"/>
              </a:ext>
            </a:extLst>
          </p:cNvPr>
          <p:cNvSpPr txBox="1"/>
          <p:nvPr/>
        </p:nvSpPr>
        <p:spPr>
          <a:xfrm>
            <a:off x="901148" y="1864272"/>
            <a:ext cx="33778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Scale = 1%</a:t>
            </a:r>
            <a:br>
              <a:rPr lang="en-US" dirty="0"/>
            </a:br>
            <a:r>
              <a:rPr lang="en-US" dirty="0"/>
              <a:t>CIs overlap even with 100 sims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9FC07-31FB-A149-B999-8C2BA4EB1FDB}"/>
              </a:ext>
            </a:extLst>
          </p:cNvPr>
          <p:cNvSpPr txBox="1"/>
          <p:nvPr/>
        </p:nvSpPr>
        <p:spPr>
          <a:xfrm>
            <a:off x="5675554" y="1864272"/>
            <a:ext cx="28007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Scale = 10%</a:t>
            </a:r>
            <a:br>
              <a:rPr lang="en-US" dirty="0"/>
            </a:br>
            <a:r>
              <a:rPr lang="en-US" dirty="0"/>
              <a:t>CIs are close with 5 sims,</a:t>
            </a:r>
            <a:br>
              <a:rPr lang="en-US" dirty="0"/>
            </a:br>
            <a:r>
              <a:rPr lang="en-US" dirty="0"/>
              <a:t>but separate with 10 sims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9F52E-B769-EA4D-8A50-DD2B86E0765F}"/>
              </a:ext>
            </a:extLst>
          </p:cNvPr>
          <p:cNvSpPr txBox="1"/>
          <p:nvPr/>
        </p:nvSpPr>
        <p:spPr>
          <a:xfrm>
            <a:off x="10405474" y="1859987"/>
            <a:ext cx="26981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Scale = 30%</a:t>
            </a:r>
            <a:br>
              <a:rPr lang="en-US" dirty="0"/>
            </a:br>
            <a:r>
              <a:rPr lang="en-US" dirty="0"/>
              <a:t>CIs clearly separate with</a:t>
            </a:r>
            <a:br>
              <a:rPr lang="en-US" dirty="0"/>
            </a:br>
            <a:r>
              <a:rPr lang="en-US" dirty="0"/>
              <a:t>either 5 or 10 sims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DEBA3E-D3CD-6C4B-BE69-BDE8E275F649}"/>
              </a:ext>
            </a:extLst>
          </p:cNvPr>
          <p:cNvSpPr/>
          <p:nvPr/>
        </p:nvSpPr>
        <p:spPr>
          <a:xfrm>
            <a:off x="1846831" y="6465200"/>
            <a:ext cx="10166748" cy="4138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More simulations needed at smaller scales, fewer at larger scales to reach a certain CI precision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8837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0A85D63-125D-E64D-B608-5FB6A32B4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9" y="2206578"/>
            <a:ext cx="1494257" cy="8364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91CB3E-796E-3C43-810A-7678669E24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29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6E165-212C-9646-B432-E896DEA9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90F1AE-8425-E84E-8517-55CAE406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EEE4EB8-916E-434B-B7E2-8CCF99A83F96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55902593"/>
              </p:ext>
            </p:extLst>
          </p:nvPr>
        </p:nvGraphicFramePr>
        <p:xfrm>
          <a:off x="1616763" y="1669774"/>
          <a:ext cx="11541362" cy="4480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480">
                  <a:extLst>
                    <a:ext uri="{9D8B030D-6E8A-4147-A177-3AD203B41FA5}">
                      <a16:colId xmlns:a16="http://schemas.microsoft.com/office/drawing/2014/main" val="2430441161"/>
                    </a:ext>
                  </a:extLst>
                </a:gridCol>
                <a:gridCol w="5577882">
                  <a:extLst>
                    <a:ext uri="{9D8B030D-6E8A-4147-A177-3AD203B41FA5}">
                      <a16:colId xmlns:a16="http://schemas.microsoft.com/office/drawing/2014/main" val="1358038372"/>
                    </a:ext>
                  </a:extLst>
                </a:gridCol>
              </a:tblGrid>
              <a:tr h="410194">
                <a:tc>
                  <a:txBody>
                    <a:bodyPr/>
                    <a:lstStyle/>
                    <a:p>
                      <a:r>
                        <a:rPr lang="en-US" dirty="0"/>
                        <a:t>Primary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807678"/>
                  </a:ext>
                </a:extLst>
              </a:tr>
              <a:tr h="1044130">
                <a:tc>
                  <a:txBody>
                    <a:bodyPr/>
                    <a:lstStyle/>
                    <a:p>
                      <a:pPr marL="0" lvl="1" indent="-56177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(1) New methods for constructing Tor test networks considering the state of the network </a:t>
                      </a:r>
                    </a:p>
                    <a:p>
                      <a:pPr marL="0" lvl="1" indent="-56177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over time </a:t>
                      </a:r>
                      <a:r>
                        <a:rPr lang="en-US" dirty="0"/>
                        <a:t>rather than at a static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362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 create many test Tor networks in Shadow</a:t>
                      </a:r>
                    </a:p>
                    <a:p>
                      <a:pPr marL="342900" marR="0" lvl="0" indent="-342900" algn="l" defTabSz="10362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en-US" sz="1800" dirty="0"/>
                        <a:t>a Tor network with up to 6,489 relays</a:t>
                      </a:r>
                    </a:p>
                    <a:p>
                      <a:pPr marL="342900" marR="0" lvl="0" indent="-342900" algn="l" defTabSz="10362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en-US" sz="1800" dirty="0"/>
                        <a:t>traffic of up to 792k simultaneously active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83842"/>
                  </a:ext>
                </a:extLst>
              </a:tr>
              <a:tr h="1031377">
                <a:tc>
                  <a:txBody>
                    <a:bodyPr/>
                    <a:lstStyle/>
                    <a:p>
                      <a:pPr marL="0" marR="0" lvl="0" indent="0" algn="l" defTabSz="10362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(2) New/improved experimentation tools, </a:t>
                      </a: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optimized</a:t>
                      </a:r>
                      <a:r>
                        <a:rPr lang="en-US" dirty="0"/>
                        <a:t> to run Tor </a:t>
                      </a: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faster</a:t>
                      </a:r>
                      <a:r>
                        <a:rPr lang="en-US" dirty="0"/>
                        <a:t> and at </a:t>
                      </a: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larger scales </a:t>
                      </a:r>
                      <a:r>
                        <a:rPr lang="en-US" dirty="0"/>
                        <a:t>than previously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1023" lvl="1" indent="-457200"/>
                      <a:r>
                        <a:rPr lang="en-US" dirty="0"/>
                        <a:t>We enhanced Shadow to reduce:</a:t>
                      </a:r>
                    </a:p>
                    <a:p>
                      <a:pPr marL="401023" lvl="1" indent="-457200">
                        <a:buFont typeface="Wingdings" pitchFamily="2" charset="2"/>
                        <a:buChar char="à"/>
                      </a:pPr>
                      <a:r>
                        <a:rPr lang="en-US" sz="1800" dirty="0"/>
                        <a:t>RAM usage by 64%</a:t>
                      </a:r>
                    </a:p>
                    <a:p>
                      <a:pPr marL="401023" lvl="1" indent="-457200">
                        <a:buFont typeface="Wingdings" pitchFamily="2" charset="2"/>
                        <a:buChar char="à"/>
                      </a:pPr>
                      <a:r>
                        <a:rPr lang="en-US" sz="1800" dirty="0"/>
                        <a:t>run time by 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31699"/>
                  </a:ext>
                </a:extLst>
              </a:tr>
              <a:tr h="1044130">
                <a:tc>
                  <a:txBody>
                    <a:bodyPr/>
                    <a:lstStyle/>
                    <a:p>
                      <a:r>
                        <a:rPr lang="en-US" dirty="0"/>
                        <a:t>(3) New methodology for conducting </a:t>
                      </a: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statistical inference </a:t>
                      </a:r>
                      <a:r>
                        <a:rPr lang="en-US" dirty="0"/>
                        <a:t>using results collected from experiments in smaller-scale Tor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4279"/>
                      <a:r>
                        <a:rPr lang="en-US" dirty="0"/>
                        <a:t>Running </a:t>
                      </a: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multiple</a:t>
                      </a:r>
                      <a:r>
                        <a:rPr lang="en-US" dirty="0"/>
                        <a:t> simulations in </a:t>
                      </a: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independently sampled </a:t>
                      </a:r>
                      <a:r>
                        <a:rPr lang="en-US" dirty="0"/>
                        <a:t>Tor networks</a:t>
                      </a:r>
                    </a:p>
                    <a:p>
                      <a:pPr marL="0" lvl="0" indent="-574279">
                        <a:buFont typeface="Wingdings" pitchFamily="2" charset="2"/>
                        <a:buChar char="à"/>
                      </a:pPr>
                      <a:r>
                        <a:rPr lang="en-US" sz="1800" dirty="0"/>
                        <a:t>necessary for statistical 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97206"/>
                  </a:ext>
                </a:extLst>
              </a:tr>
              <a:tr h="693489">
                <a:tc>
                  <a:txBody>
                    <a:bodyPr/>
                    <a:lstStyle/>
                    <a:p>
                      <a:r>
                        <a:rPr lang="en-US" dirty="0"/>
                        <a:t>(4) Demonstrated how to </a:t>
                      </a: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apply our methodologies </a:t>
                      </a:r>
                      <a:r>
                        <a:rPr lang="en-US" dirty="0"/>
                        <a:t>to conduct sound Tor performance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1023" lvl="1" indent="-457200"/>
                      <a:r>
                        <a:rPr lang="en-US" dirty="0"/>
                        <a:t>To reach a desired </a:t>
                      </a: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precision</a:t>
                      </a:r>
                      <a:r>
                        <a:rPr lang="en-US" dirty="0"/>
                        <a:t> requires:</a:t>
                      </a:r>
                    </a:p>
                    <a:p>
                      <a:pPr marL="401023" lvl="1" indent="-457200">
                        <a:buFont typeface="Wingdings" pitchFamily="2" charset="2"/>
                        <a:buChar char="à"/>
                      </a:pPr>
                      <a:r>
                        <a:rPr lang="en-US" sz="1800" dirty="0"/>
                        <a:t>more simulations in smaller-scale networks</a:t>
                      </a:r>
                    </a:p>
                    <a:p>
                      <a:pPr marL="401023" lvl="1" indent="-457200">
                        <a:buFont typeface="Wingdings" pitchFamily="2" charset="2"/>
                        <a:buChar char="à"/>
                      </a:pPr>
                      <a:r>
                        <a:rPr lang="en-US" sz="1800" dirty="0"/>
                        <a:t>fewer simulations in larger-scale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12767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061934E-0D57-2742-A475-5C13635A8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72" y="1987355"/>
            <a:ext cx="501358" cy="564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FE5A8A-E58D-EA4E-8ABB-990BCD82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36" y="2313145"/>
            <a:ext cx="501358" cy="564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A1E95E-DFA0-FD4B-8F67-4476B9224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57" y="2373822"/>
            <a:ext cx="501359" cy="564029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38111BC-35E1-FA45-9DFD-B755E0513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45" y="3401028"/>
            <a:ext cx="1193514" cy="869560"/>
          </a:xfrm>
          <a:prstGeom prst="rect">
            <a:avLst/>
          </a:prstGeom>
        </p:spPr>
      </p:pic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DCD2B7D0-3ABB-2045-A690-AF8A7FEA7C7D}"/>
              </a:ext>
            </a:extLst>
          </p:cNvPr>
          <p:cNvSpPr/>
          <p:nvPr/>
        </p:nvSpPr>
        <p:spPr>
          <a:xfrm>
            <a:off x="366292" y="3188950"/>
            <a:ext cx="532706" cy="647218"/>
          </a:xfrm>
          <a:prstGeom prst="lightningBol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8DE0E6-1949-B94F-8573-8317A64E8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33" y="4327772"/>
            <a:ext cx="841418" cy="802583"/>
          </a:xfrm>
          <a:prstGeom prst="rect">
            <a:avLst/>
          </a:prstGeom>
        </p:spPr>
      </p:pic>
      <p:sp>
        <p:nvSpPr>
          <p:cNvPr id="13" name="Up Arrow 12">
            <a:extLst>
              <a:ext uri="{FF2B5EF4-FFF2-40B4-BE49-F238E27FC236}">
                <a16:creationId xmlns:a16="http://schemas.microsoft.com/office/drawing/2014/main" id="{B618028A-A14C-D642-96B0-3AEE8CFA20B6}"/>
              </a:ext>
            </a:extLst>
          </p:cNvPr>
          <p:cNvSpPr/>
          <p:nvPr/>
        </p:nvSpPr>
        <p:spPr>
          <a:xfrm>
            <a:off x="491395" y="5330041"/>
            <a:ext cx="683052" cy="870107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6CBD44-E4D4-D644-8120-E27758C9A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292" y="5578313"/>
            <a:ext cx="401184" cy="6218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BFAD6C-BA88-A447-9B35-A9C32D55459F}"/>
              </a:ext>
            </a:extLst>
          </p:cNvPr>
          <p:cNvSpPr txBox="1"/>
          <p:nvPr/>
        </p:nvSpPr>
        <p:spPr>
          <a:xfrm>
            <a:off x="454041" y="5365560"/>
            <a:ext cx="78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+20%</a:t>
            </a:r>
            <a:br>
              <a:rPr lang="en-US" dirty="0"/>
            </a:br>
            <a:r>
              <a:rPr lang="en-US" dirty="0"/>
              <a:t>traffic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552A29-8B6E-9B49-9F05-F10734C453FE}"/>
              </a:ext>
            </a:extLst>
          </p:cNvPr>
          <p:cNvSpPr/>
          <p:nvPr/>
        </p:nvSpPr>
        <p:spPr>
          <a:xfrm>
            <a:off x="628073" y="6630648"/>
            <a:ext cx="5199621" cy="4138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Artifacts: </a:t>
            </a:r>
            <a:r>
              <a:rPr lang="en-US" dirty="0"/>
              <a:t>https://neverenough-sec2021.github.io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EFCC9B-907D-B541-A5CD-0BC0A096AA86}"/>
              </a:ext>
            </a:extLst>
          </p:cNvPr>
          <p:cNvSpPr/>
          <p:nvPr/>
        </p:nvSpPr>
        <p:spPr>
          <a:xfrm>
            <a:off x="6170292" y="6630648"/>
            <a:ext cx="7019235" cy="4138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Contact: </a:t>
            </a:r>
            <a:r>
              <a:rPr lang="en-US" dirty="0" err="1"/>
              <a:t>rob.g.jansen@nrl.navy.mil</a:t>
            </a:r>
            <a:r>
              <a:rPr lang="en-US" dirty="0"/>
              <a:t>, </a:t>
            </a:r>
            <a:r>
              <a:rPr lang="en-US" dirty="0" err="1"/>
              <a:t>robgjansen.com</a:t>
            </a:r>
            <a:r>
              <a:rPr lang="en-US" dirty="0"/>
              <a:t>, @</a:t>
            </a:r>
            <a:r>
              <a:rPr lang="en-US" dirty="0" err="1"/>
              <a:t>robgjansen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661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9F1DB7-D19D-3445-89C6-6A75AA9193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20F99-5BAC-8943-B5E5-3C8D1BF0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27B653-B894-D645-9212-6E7ECE0E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Tor Experimentation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D2D3D672-126E-E44A-80EB-A8EC82D8E5F2}"/>
              </a:ext>
            </a:extLst>
          </p:cNvPr>
          <p:cNvSpPr txBox="1">
            <a:spLocks/>
          </p:cNvSpPr>
          <p:nvPr/>
        </p:nvSpPr>
        <p:spPr>
          <a:xfrm>
            <a:off x="458739" y="1755625"/>
            <a:ext cx="6450061" cy="22933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Anonymous Communication with Tor</a:t>
            </a:r>
          </a:p>
          <a:p>
            <a:pPr marL="919163" lvl="2" indent="-457200"/>
            <a:r>
              <a:rPr lang="en-US" dirty="0"/>
              <a:t>Separates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identification</a:t>
            </a:r>
            <a:r>
              <a:rPr lang="en-US" dirty="0"/>
              <a:t> from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routing</a:t>
            </a:r>
          </a:p>
          <a:p>
            <a:pPr marL="919163" lvl="2" indent="-457200"/>
            <a:r>
              <a:rPr lang="en-US" dirty="0"/>
              <a:t>Provides </a:t>
            </a:r>
            <a:r>
              <a:rPr lang="en-US" dirty="0" err="1"/>
              <a:t>unlinkable</a:t>
            </a:r>
            <a:r>
              <a:rPr lang="en-US" dirty="0"/>
              <a:t> communication</a:t>
            </a:r>
          </a:p>
          <a:p>
            <a:pPr marL="919163" lvl="2" indent="-457200"/>
            <a:r>
              <a:rPr lang="en-US" dirty="0"/>
              <a:t>Protects user privacy and safety online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FEE712-812B-2348-A2A4-1A1345DDFCF8}"/>
              </a:ext>
            </a:extLst>
          </p:cNvPr>
          <p:cNvGrpSpPr/>
          <p:nvPr/>
        </p:nvGrpSpPr>
        <p:grpSpPr>
          <a:xfrm>
            <a:off x="385501" y="4280896"/>
            <a:ext cx="6710733" cy="2372800"/>
            <a:chOff x="496291" y="1979732"/>
            <a:chExt cx="12789699" cy="452221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9941351-39C9-8842-8DEA-EF84786B2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347" y="1979732"/>
              <a:ext cx="8079011" cy="452221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E882E51-0B4D-E24A-A0F0-84AE7672970D}"/>
                </a:ext>
              </a:extLst>
            </p:cNvPr>
            <p:cNvGrpSpPr/>
            <p:nvPr/>
          </p:nvGrpSpPr>
          <p:grpSpPr>
            <a:xfrm>
              <a:off x="1518250" y="4741590"/>
              <a:ext cx="3778890" cy="45720"/>
              <a:chOff x="1518250" y="4741590"/>
              <a:chExt cx="3778890" cy="4572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68C3566-25C1-C347-82E1-7E32FCF4C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250" y="4741590"/>
                <a:ext cx="3778890" cy="45719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27AB867-C7BC-454D-AD4F-894A8FACC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9019" y="4741590"/>
                <a:ext cx="3589217" cy="4572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F1A777-55BF-D148-BEB6-CD64DF5907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6773" y="4617995"/>
              <a:ext cx="3634933" cy="3634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426F7D-0554-6044-9198-500F93B7FDF5}"/>
                </a:ext>
              </a:extLst>
            </p:cNvPr>
            <p:cNvCxnSpPr>
              <a:cxnSpLocks/>
            </p:cNvCxnSpPr>
            <p:nvPr/>
          </p:nvCxnSpPr>
          <p:spPr>
            <a:xfrm>
              <a:off x="7432389" y="3424890"/>
              <a:ext cx="854384" cy="153781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0CB8C9-AB6A-D948-957C-272EC943D10F}"/>
                </a:ext>
              </a:extLst>
            </p:cNvPr>
            <p:cNvCxnSpPr>
              <a:cxnSpLocks/>
            </p:cNvCxnSpPr>
            <p:nvPr/>
          </p:nvCxnSpPr>
          <p:spPr>
            <a:xfrm>
              <a:off x="7432389" y="3464125"/>
              <a:ext cx="854384" cy="14747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0ABAF7-B8EF-C041-BE2D-EC30A7CA3C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513" y="3226666"/>
              <a:ext cx="2077599" cy="1594363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832F1B2-FFD2-CB47-838C-5629B762C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8446" y="3043915"/>
              <a:ext cx="2216439" cy="176456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EE5700C-964C-FA4E-8D52-DF8540FBC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6659" y="3659564"/>
              <a:ext cx="1326312" cy="149210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5AC710A-D1C8-094F-9348-A84BB91EC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291" y="3362352"/>
              <a:ext cx="1620185" cy="251128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A3834F1-74AE-914F-99EC-2AC66B16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16533" y="3464125"/>
              <a:ext cx="1769457" cy="214197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C8C7CFE-BBE7-1E4B-A71E-49CFD3159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9233" y="2155571"/>
              <a:ext cx="1326312" cy="149210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9BBC919-6ABD-8347-9D51-0AC612344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1123" y="3874360"/>
              <a:ext cx="1326312" cy="1492102"/>
            </a:xfrm>
            <a:prstGeom prst="rect">
              <a:avLst/>
            </a:prstGeom>
          </p:spPr>
        </p:pic>
      </p:grpSp>
      <p:pic>
        <p:nvPicPr>
          <p:cNvPr id="32" name="Picture 31" descr="Tor_project_logo_hq.png">
            <a:extLst>
              <a:ext uri="{FF2B5EF4-FFF2-40B4-BE49-F238E27FC236}">
                <a16:creationId xmlns:a16="http://schemas.microsoft.com/office/drawing/2014/main" id="{81929479-F510-8B43-B231-38DC665744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21" y="4460200"/>
            <a:ext cx="1123057" cy="698479"/>
          </a:xfrm>
          <a:prstGeom prst="rect">
            <a:avLst/>
          </a:prstGeom>
        </p:spPr>
      </p:pic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93CAA261-E40D-3A4F-AB01-1A67C958E902}"/>
              </a:ext>
            </a:extLst>
          </p:cNvPr>
          <p:cNvSpPr txBox="1">
            <a:spLocks/>
          </p:cNvSpPr>
          <p:nvPr/>
        </p:nvSpPr>
        <p:spPr>
          <a:xfrm>
            <a:off x="6898870" y="1726933"/>
            <a:ext cx="6450061" cy="39382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Research to Improve Tor Performance</a:t>
            </a:r>
          </a:p>
          <a:p>
            <a:pPr marL="919163" lvl="2" indent="-457200"/>
            <a:r>
              <a:rPr lang="en-US" dirty="0"/>
              <a:t>A faster Tor means privacy is accessible to more humans</a:t>
            </a:r>
          </a:p>
          <a:p>
            <a:pPr marL="919163" lvl="2" indent="-457200"/>
            <a:r>
              <a:rPr lang="en-US" dirty="0"/>
              <a:t>Many ways to improve performance</a:t>
            </a:r>
          </a:p>
          <a:p>
            <a:pPr marL="919163" lvl="2" indent="-457200"/>
            <a:r>
              <a:rPr lang="en-US" dirty="0"/>
              <a:t>Need methods and tools to help us safely conduct Tor experiments</a:t>
            </a:r>
          </a:p>
          <a:p>
            <a:pPr marL="919163" lvl="2" indent="-457200"/>
            <a:r>
              <a:rPr lang="en-US" dirty="0"/>
              <a:t>We want experimentation results to be accurate and dependable so they can help inform real world decisions</a:t>
            </a:r>
            <a:endParaRPr lang="en-US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8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E70F0-2069-7F43-87F1-3EF96E6539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03430-E758-BD49-B124-546998F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ABBD03-2BCE-3C4C-806B-D0C8C78F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Run Tor Test Network Experiments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B94606-7B23-A94A-AE5E-C2765D9A60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4" y="1763183"/>
            <a:ext cx="12530051" cy="5233965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arenBoth"/>
            </a:pPr>
            <a:r>
              <a:rPr lang="en-US" dirty="0"/>
              <a:t>Model a Tor test network configuration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How many clients? How many relays? How to sample relays?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What are their node characteristics (location, bandwidth, rate limits, relay position)?</a:t>
            </a:r>
          </a:p>
          <a:p>
            <a:pPr lvl="2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en-US" dirty="0">
                <a:solidFill>
                  <a:schemeClr val="bg1"/>
                </a:solidFill>
              </a:rPr>
              <a:t>Previously done by considering the state from a single consensus (1 hour)</a:t>
            </a:r>
          </a:p>
          <a:p>
            <a:pPr lvl="2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 We consider the state of the network </a:t>
            </a:r>
            <a:r>
              <a:rPr lang="en-US" i="1" dirty="0">
                <a:solidFill>
                  <a:schemeClr val="bg1"/>
                </a:solidFill>
                <a:sym typeface="Wingdings" pitchFamily="2" charset="2"/>
              </a:rPr>
              <a:t>over time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when sampling relays for test networks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Use Shadow</a:t>
            </a:r>
            <a:r>
              <a:rPr lang="en-US" baseline="30000" dirty="0"/>
              <a:t>1</a:t>
            </a:r>
            <a:r>
              <a:rPr lang="en-US" dirty="0"/>
              <a:t> to run Tor experiments</a:t>
            </a:r>
          </a:p>
          <a:p>
            <a:pPr lvl="2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en-US" dirty="0">
                <a:solidFill>
                  <a:schemeClr val="bg1"/>
                </a:solidFill>
              </a:rPr>
              <a:t>Large RAM and computational requirements </a:t>
            </a:r>
          </a:p>
          <a:p>
            <a:pPr lvl="2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 We reduced RAM usage by 64% and run time by 94%, enabling larger-scale experiments</a:t>
            </a:r>
            <a:endParaRPr lang="en-US" dirty="0">
              <a:solidFill>
                <a:schemeClr val="bg1"/>
              </a:solidFill>
            </a:endParaRPr>
          </a:p>
          <a:p>
            <a:pPr lvl="2" indent="0">
              <a:buNone/>
            </a:pP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Analyze and compare experimental results</a:t>
            </a:r>
          </a:p>
          <a:p>
            <a:pPr marL="804825" lvl="2" indent="-342900">
              <a:buFont typeface="Wingdings" pitchFamily="2" charset="2"/>
              <a:buChar char="L"/>
            </a:pPr>
            <a:r>
              <a:rPr lang="en-US" dirty="0">
                <a:solidFill>
                  <a:schemeClr val="bg1"/>
                </a:solidFill>
              </a:rPr>
              <a:t>Previously, one experiment done with vanilla Tor and each research variant</a:t>
            </a:r>
          </a:p>
          <a:p>
            <a:pPr lvl="2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 We present methods for quantifying the statistical significance across a set of experiments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5DB9B-5D6B-7047-A39A-815E37890CD9}"/>
              </a:ext>
            </a:extLst>
          </p:cNvPr>
          <p:cNvSpPr txBox="1"/>
          <p:nvPr/>
        </p:nvSpPr>
        <p:spPr>
          <a:xfrm>
            <a:off x="2826327" y="7185293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chemeClr val="accent3"/>
                </a:solidFill>
              </a:rPr>
              <a:t>1</a:t>
            </a:r>
            <a:r>
              <a:rPr lang="en-US" dirty="0">
                <a:solidFill>
                  <a:schemeClr val="accent3"/>
                </a:solidFill>
              </a:rPr>
              <a:t>shadow.github.io</a:t>
            </a:r>
          </a:p>
        </p:txBody>
      </p:sp>
    </p:spTree>
    <p:extLst>
      <p:ext uri="{BB962C8B-B14F-4D97-AF65-F5344CB8AC3E}">
        <p14:creationId xmlns:p14="http://schemas.microsoft.com/office/powerpoint/2010/main" val="112837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E70F0-2069-7F43-87F1-3EF96E6539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03430-E758-BD49-B124-546998F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ABBD03-2BCE-3C4C-806B-D0C8C78F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Run Tor Test Network Experiments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B94606-7B23-A94A-AE5E-C2765D9A60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4" y="1763183"/>
            <a:ext cx="12530051" cy="5233965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arenBoth"/>
            </a:pPr>
            <a:r>
              <a:rPr lang="en-US" dirty="0"/>
              <a:t>Model a Tor test network configuration</a:t>
            </a:r>
          </a:p>
          <a:p>
            <a:pPr marL="919125" lvl="2" indent="-457200"/>
            <a:r>
              <a:rPr lang="en-US" dirty="0"/>
              <a:t>How many clients? How many relays? How to sample relays?</a:t>
            </a:r>
          </a:p>
          <a:p>
            <a:pPr marL="919125" lvl="2" indent="-457200"/>
            <a:r>
              <a:rPr lang="en-US" dirty="0"/>
              <a:t>What are their node characteristics (location, bandwidth, rate limits, relay position)?</a:t>
            </a:r>
          </a:p>
          <a:p>
            <a:pPr lvl="2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en-US" dirty="0">
                <a:solidFill>
                  <a:schemeClr val="bg1"/>
                </a:solidFill>
              </a:rPr>
              <a:t>Previously done by considering the state from a single consensus (1 hour)</a:t>
            </a:r>
          </a:p>
          <a:p>
            <a:pPr lvl="2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 We consider the state of the network </a:t>
            </a:r>
            <a:r>
              <a:rPr lang="en-US" i="1" dirty="0">
                <a:solidFill>
                  <a:schemeClr val="bg1"/>
                </a:solidFill>
                <a:sym typeface="Wingdings" pitchFamily="2" charset="2"/>
              </a:rPr>
              <a:t>over time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when sampling relays for test networks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Use Shadow</a:t>
            </a:r>
            <a:r>
              <a:rPr lang="en-US" baseline="30000" dirty="0"/>
              <a:t>1</a:t>
            </a:r>
            <a:r>
              <a:rPr lang="en-US" dirty="0"/>
              <a:t> to run Tor experiments</a:t>
            </a:r>
          </a:p>
          <a:p>
            <a:pPr lvl="2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en-US" dirty="0">
                <a:solidFill>
                  <a:schemeClr val="bg1"/>
                </a:solidFill>
              </a:rPr>
              <a:t>Large RAM and computational requirements </a:t>
            </a:r>
          </a:p>
          <a:p>
            <a:pPr lvl="2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 We reduced RAM usage by 64% and run time by 94%, enabling larger-scale experiments</a:t>
            </a:r>
            <a:endParaRPr lang="en-US" dirty="0">
              <a:solidFill>
                <a:schemeClr val="bg1"/>
              </a:solidFill>
            </a:endParaRPr>
          </a:p>
          <a:p>
            <a:pPr lvl="2" indent="0">
              <a:buNone/>
            </a:pP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Analyze and compare experimental results</a:t>
            </a:r>
          </a:p>
          <a:p>
            <a:pPr marL="804825" lvl="2" indent="-342900">
              <a:buFont typeface="Wingdings" pitchFamily="2" charset="2"/>
              <a:buChar char="L"/>
            </a:pPr>
            <a:r>
              <a:rPr lang="en-US" dirty="0">
                <a:solidFill>
                  <a:schemeClr val="bg1"/>
                </a:solidFill>
              </a:rPr>
              <a:t>Previously, one experiment done with vanilla Tor and each research variant</a:t>
            </a:r>
          </a:p>
          <a:p>
            <a:pPr lvl="2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 We present methods for quantifying the statistical significance across a set of experiments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5DB9B-5D6B-7047-A39A-815E37890CD9}"/>
              </a:ext>
            </a:extLst>
          </p:cNvPr>
          <p:cNvSpPr txBox="1"/>
          <p:nvPr/>
        </p:nvSpPr>
        <p:spPr>
          <a:xfrm>
            <a:off x="2826327" y="7185293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chemeClr val="accent3"/>
                </a:solidFill>
              </a:rPr>
              <a:t>1</a:t>
            </a:r>
            <a:r>
              <a:rPr lang="en-US" dirty="0">
                <a:solidFill>
                  <a:schemeClr val="accent3"/>
                </a:solidFill>
              </a:rPr>
              <a:t>shadow.github.io</a:t>
            </a:r>
          </a:p>
        </p:txBody>
      </p:sp>
    </p:spTree>
    <p:extLst>
      <p:ext uri="{BB962C8B-B14F-4D97-AF65-F5344CB8AC3E}">
        <p14:creationId xmlns:p14="http://schemas.microsoft.com/office/powerpoint/2010/main" val="13269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E70F0-2069-7F43-87F1-3EF96E6539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03430-E758-BD49-B124-546998F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ABBD03-2BCE-3C4C-806B-D0C8C78F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Run Tor Test Network Experiments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B94606-7B23-A94A-AE5E-C2765D9A60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4" y="1763183"/>
            <a:ext cx="12530051" cy="5233965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arenBoth"/>
            </a:pPr>
            <a:r>
              <a:rPr lang="en-US" dirty="0"/>
              <a:t>Model a Tor test network configuration</a:t>
            </a:r>
          </a:p>
          <a:p>
            <a:pPr marL="919125" lvl="2" indent="-457200"/>
            <a:r>
              <a:rPr lang="en-US" dirty="0"/>
              <a:t>How many clients? How many relays? How to sample relays?</a:t>
            </a:r>
          </a:p>
          <a:p>
            <a:pPr marL="919125" lvl="2" indent="-457200"/>
            <a:r>
              <a:rPr lang="en-US" dirty="0"/>
              <a:t>What are their node characteristics (location, bandwidth, rate limits, relay position)?</a:t>
            </a:r>
          </a:p>
          <a:p>
            <a:pPr lvl="2" indent="0">
              <a:buNone/>
            </a:pPr>
            <a:r>
              <a:rPr lang="en-US" dirty="0">
                <a:solidFill>
                  <a:schemeClr val="accent3"/>
                </a:solidFill>
                <a:sym typeface="Wingdings" pitchFamily="2" charset="2"/>
              </a:rPr>
              <a:t> </a:t>
            </a:r>
            <a:r>
              <a:rPr lang="en-US" dirty="0">
                <a:solidFill>
                  <a:schemeClr val="accent3"/>
                </a:solidFill>
              </a:rPr>
              <a:t>Previously done by considering the state from a single consensus (1 hour)</a:t>
            </a:r>
          </a:p>
          <a:p>
            <a:pPr lvl="2" indent="0">
              <a:buNone/>
            </a:pP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 We consider the state of the network </a:t>
            </a:r>
            <a:r>
              <a:rPr lang="en-US" i="1" dirty="0">
                <a:solidFill>
                  <a:schemeClr val="accent6"/>
                </a:solidFill>
                <a:sym typeface="Wingdings" pitchFamily="2" charset="2"/>
              </a:rPr>
              <a:t>over time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 when sampling relays for test networks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Use Shadow</a:t>
            </a:r>
            <a:r>
              <a:rPr lang="en-US" baseline="30000" dirty="0"/>
              <a:t>1</a:t>
            </a:r>
            <a:r>
              <a:rPr lang="en-US" dirty="0"/>
              <a:t> to run Tor experiments</a:t>
            </a:r>
          </a:p>
          <a:p>
            <a:pPr lvl="2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en-US" dirty="0">
                <a:solidFill>
                  <a:schemeClr val="bg1"/>
                </a:solidFill>
              </a:rPr>
              <a:t>Large RAM and computational requirements </a:t>
            </a:r>
          </a:p>
          <a:p>
            <a:pPr lvl="2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 We reduced RAM usage by 64% and run time by 94%, enabling larger-scale experiments</a:t>
            </a:r>
            <a:endParaRPr lang="en-US" dirty="0">
              <a:solidFill>
                <a:schemeClr val="bg1"/>
              </a:solidFill>
            </a:endParaRPr>
          </a:p>
          <a:p>
            <a:pPr lvl="2" indent="0">
              <a:buNone/>
            </a:pP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Analyze and compare experimental results</a:t>
            </a:r>
          </a:p>
          <a:p>
            <a:pPr marL="804825" lvl="2" indent="-342900">
              <a:buFont typeface="Wingdings" pitchFamily="2" charset="2"/>
              <a:buChar char="L"/>
            </a:pPr>
            <a:r>
              <a:rPr lang="en-US" dirty="0">
                <a:solidFill>
                  <a:schemeClr val="bg1"/>
                </a:solidFill>
              </a:rPr>
              <a:t>Previously, one experiment done with vanilla Tor and each research variant</a:t>
            </a:r>
          </a:p>
          <a:p>
            <a:pPr lvl="2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 We present methods for quantifying the statistical significance across a set of experiments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5DB9B-5D6B-7047-A39A-815E37890CD9}"/>
              </a:ext>
            </a:extLst>
          </p:cNvPr>
          <p:cNvSpPr txBox="1"/>
          <p:nvPr/>
        </p:nvSpPr>
        <p:spPr>
          <a:xfrm>
            <a:off x="2826327" y="7185293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chemeClr val="accent3"/>
                </a:solidFill>
              </a:rPr>
              <a:t>1</a:t>
            </a:r>
            <a:r>
              <a:rPr lang="en-US" dirty="0">
                <a:solidFill>
                  <a:schemeClr val="accent3"/>
                </a:solidFill>
              </a:rPr>
              <a:t>shadow.github.io</a:t>
            </a:r>
          </a:p>
        </p:txBody>
      </p:sp>
    </p:spTree>
    <p:extLst>
      <p:ext uri="{BB962C8B-B14F-4D97-AF65-F5344CB8AC3E}">
        <p14:creationId xmlns:p14="http://schemas.microsoft.com/office/powerpoint/2010/main" val="213059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E70F0-2069-7F43-87F1-3EF96E6539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03430-E758-BD49-B124-546998F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ABBD03-2BCE-3C4C-806B-D0C8C78F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Run Tor Test Network Experiments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B94606-7B23-A94A-AE5E-C2765D9A60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4" y="1763183"/>
            <a:ext cx="12530051" cy="5233965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arenBoth"/>
            </a:pPr>
            <a:r>
              <a:rPr lang="en-US" dirty="0"/>
              <a:t>Model a Tor test network configuration</a:t>
            </a:r>
          </a:p>
          <a:p>
            <a:pPr marL="919125" lvl="2" indent="-457200"/>
            <a:r>
              <a:rPr lang="en-US" dirty="0"/>
              <a:t>How many clients? How many relays? How to sample relays?</a:t>
            </a:r>
          </a:p>
          <a:p>
            <a:pPr marL="919125" lvl="2" indent="-457200"/>
            <a:r>
              <a:rPr lang="en-US" dirty="0"/>
              <a:t>What are their node characteristics (location, bandwidth, rate limits, relay position)?</a:t>
            </a:r>
          </a:p>
          <a:p>
            <a:pPr lvl="2" indent="0">
              <a:buNone/>
            </a:pPr>
            <a:r>
              <a:rPr lang="en-US" dirty="0">
                <a:solidFill>
                  <a:schemeClr val="accent3"/>
                </a:solidFill>
                <a:sym typeface="Wingdings" pitchFamily="2" charset="2"/>
              </a:rPr>
              <a:t> </a:t>
            </a:r>
            <a:r>
              <a:rPr lang="en-US" dirty="0">
                <a:solidFill>
                  <a:schemeClr val="accent3"/>
                </a:solidFill>
              </a:rPr>
              <a:t>Previously done by considering the state from a single consensus (1 hour)</a:t>
            </a:r>
          </a:p>
          <a:p>
            <a:pPr lvl="2" indent="0">
              <a:buNone/>
            </a:pP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 We consider the state of the network </a:t>
            </a:r>
            <a:r>
              <a:rPr lang="en-US" i="1" dirty="0">
                <a:solidFill>
                  <a:schemeClr val="accent6"/>
                </a:solidFill>
                <a:sym typeface="Wingdings" pitchFamily="2" charset="2"/>
              </a:rPr>
              <a:t>over time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 when sampling relays for test networks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Use Shadow</a:t>
            </a:r>
            <a:r>
              <a:rPr lang="en-US" baseline="30000" dirty="0"/>
              <a:t>1</a:t>
            </a:r>
            <a:r>
              <a:rPr lang="en-US" dirty="0"/>
              <a:t> to run Tor experiments</a:t>
            </a:r>
          </a:p>
          <a:p>
            <a:pPr lvl="2" indent="0">
              <a:buNone/>
            </a:pPr>
            <a:r>
              <a:rPr lang="en-US" dirty="0">
                <a:solidFill>
                  <a:schemeClr val="accent3"/>
                </a:solidFill>
                <a:sym typeface="Wingdings" pitchFamily="2" charset="2"/>
              </a:rPr>
              <a:t> </a:t>
            </a:r>
            <a:r>
              <a:rPr lang="en-US" dirty="0">
                <a:solidFill>
                  <a:schemeClr val="accent3"/>
                </a:solidFill>
              </a:rPr>
              <a:t>Large RAM and computational requirements </a:t>
            </a:r>
          </a:p>
          <a:p>
            <a:pPr lvl="2" indent="0">
              <a:buNone/>
            </a:pP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 We reduced RAM usage by 64% and run time by 94%, enabling larger-scale experiments</a:t>
            </a:r>
            <a:endParaRPr lang="en-US" dirty="0">
              <a:solidFill>
                <a:schemeClr val="accent6"/>
              </a:solidFill>
            </a:endParaRPr>
          </a:p>
          <a:p>
            <a:pPr lvl="2" indent="0">
              <a:buNone/>
            </a:pP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Analyze and compare experimental results</a:t>
            </a:r>
          </a:p>
          <a:p>
            <a:pPr marL="804825" lvl="2" indent="-342900">
              <a:buFont typeface="Wingdings" pitchFamily="2" charset="2"/>
              <a:buChar char="L"/>
            </a:pPr>
            <a:r>
              <a:rPr lang="en-US" dirty="0">
                <a:solidFill>
                  <a:schemeClr val="bg1"/>
                </a:solidFill>
              </a:rPr>
              <a:t>Previously, one experiment done with vanilla Tor and each research variant</a:t>
            </a:r>
          </a:p>
          <a:p>
            <a:pPr lvl="2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 We present methods for quantifying the statistical significance across a set of experiments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5DB9B-5D6B-7047-A39A-815E37890CD9}"/>
              </a:ext>
            </a:extLst>
          </p:cNvPr>
          <p:cNvSpPr txBox="1"/>
          <p:nvPr/>
        </p:nvSpPr>
        <p:spPr>
          <a:xfrm>
            <a:off x="2826327" y="7185293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chemeClr val="accent3"/>
                </a:solidFill>
              </a:rPr>
              <a:t>1</a:t>
            </a:r>
            <a:r>
              <a:rPr lang="en-US" dirty="0">
                <a:solidFill>
                  <a:schemeClr val="accent3"/>
                </a:solidFill>
              </a:rPr>
              <a:t>shadow.github.io</a:t>
            </a:r>
          </a:p>
        </p:txBody>
      </p:sp>
    </p:spTree>
    <p:extLst>
      <p:ext uri="{BB962C8B-B14F-4D97-AF65-F5344CB8AC3E}">
        <p14:creationId xmlns:p14="http://schemas.microsoft.com/office/powerpoint/2010/main" val="206938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E70F0-2069-7F43-87F1-3EF96E6539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Once is Never Enough: Foundations for Sound Statistical Inference in Tor Network Experimentation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8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03430-E758-BD49-B124-546998F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ABBD03-2BCE-3C4C-806B-D0C8C78F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Run Tor Test Network Experiments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B94606-7B23-A94A-AE5E-C2765D9A60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4" y="1763183"/>
            <a:ext cx="12530051" cy="5233965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arenBoth"/>
            </a:pPr>
            <a:r>
              <a:rPr lang="en-US" dirty="0"/>
              <a:t>Model a Tor test network configuration</a:t>
            </a:r>
          </a:p>
          <a:p>
            <a:pPr marL="919125" lvl="2" indent="-457200"/>
            <a:r>
              <a:rPr lang="en-US" dirty="0"/>
              <a:t>How many clients? How many relays? How to sample relays?</a:t>
            </a:r>
          </a:p>
          <a:p>
            <a:pPr marL="919125" lvl="2" indent="-457200"/>
            <a:r>
              <a:rPr lang="en-US" dirty="0"/>
              <a:t>What are their node characteristics (location, bandwidth, rate limits, relay position)?</a:t>
            </a:r>
          </a:p>
          <a:p>
            <a:pPr lvl="2" indent="0">
              <a:buNone/>
            </a:pPr>
            <a:r>
              <a:rPr lang="en-US" dirty="0">
                <a:solidFill>
                  <a:schemeClr val="accent3"/>
                </a:solidFill>
                <a:sym typeface="Wingdings" pitchFamily="2" charset="2"/>
              </a:rPr>
              <a:t> </a:t>
            </a:r>
            <a:r>
              <a:rPr lang="en-US" dirty="0">
                <a:solidFill>
                  <a:schemeClr val="accent3"/>
                </a:solidFill>
              </a:rPr>
              <a:t>Previously done by considering the state from a single consensus (1 hour)</a:t>
            </a:r>
          </a:p>
          <a:p>
            <a:pPr lvl="2" indent="0">
              <a:buNone/>
            </a:pP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 We consider the state of the network </a:t>
            </a:r>
            <a:r>
              <a:rPr lang="en-US" i="1" dirty="0">
                <a:solidFill>
                  <a:schemeClr val="accent6"/>
                </a:solidFill>
                <a:sym typeface="Wingdings" pitchFamily="2" charset="2"/>
              </a:rPr>
              <a:t>over time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 when sampling relays for test networks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Use Shadow</a:t>
            </a:r>
            <a:r>
              <a:rPr lang="en-US" baseline="30000" dirty="0"/>
              <a:t>1</a:t>
            </a:r>
            <a:r>
              <a:rPr lang="en-US" dirty="0"/>
              <a:t> to run Tor experiments</a:t>
            </a:r>
          </a:p>
          <a:p>
            <a:pPr lvl="2" indent="0">
              <a:buNone/>
            </a:pPr>
            <a:r>
              <a:rPr lang="en-US" dirty="0">
                <a:solidFill>
                  <a:schemeClr val="accent3"/>
                </a:solidFill>
                <a:sym typeface="Wingdings" pitchFamily="2" charset="2"/>
              </a:rPr>
              <a:t> </a:t>
            </a:r>
            <a:r>
              <a:rPr lang="en-US" dirty="0">
                <a:solidFill>
                  <a:schemeClr val="accent3"/>
                </a:solidFill>
              </a:rPr>
              <a:t>Large RAM and computational requirements </a:t>
            </a:r>
          </a:p>
          <a:p>
            <a:pPr lvl="2" indent="0">
              <a:buNone/>
            </a:pP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 We reduced RAM usage by 64% and run time by 94%, enabling larger-scale experiments</a:t>
            </a:r>
            <a:endParaRPr lang="en-US" dirty="0">
              <a:solidFill>
                <a:schemeClr val="accent6"/>
              </a:solidFill>
            </a:endParaRPr>
          </a:p>
          <a:p>
            <a:pPr lvl="2" indent="0">
              <a:buNone/>
            </a:pP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Analyze and compare experimental results</a:t>
            </a:r>
          </a:p>
          <a:p>
            <a:pPr marL="804825" lvl="2" indent="-342900">
              <a:buFont typeface="Wingdings" pitchFamily="2" charset="2"/>
              <a:buChar char="L"/>
            </a:pPr>
            <a:r>
              <a:rPr lang="en-US" dirty="0">
                <a:solidFill>
                  <a:schemeClr val="accent3"/>
                </a:solidFill>
              </a:rPr>
              <a:t>Previously, one experiment done with vanilla Tor and each research variant</a:t>
            </a:r>
          </a:p>
          <a:p>
            <a:pPr lvl="2" indent="0">
              <a:buNone/>
            </a:pP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 We present methods for quantifying the statistical significance across a set of experiments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5DB9B-5D6B-7047-A39A-815E37890CD9}"/>
              </a:ext>
            </a:extLst>
          </p:cNvPr>
          <p:cNvSpPr txBox="1"/>
          <p:nvPr/>
        </p:nvSpPr>
        <p:spPr>
          <a:xfrm>
            <a:off x="2826327" y="7185293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chemeClr val="accent3"/>
                </a:solidFill>
              </a:rPr>
              <a:t>1</a:t>
            </a:r>
            <a:r>
              <a:rPr lang="en-US" dirty="0">
                <a:solidFill>
                  <a:schemeClr val="accent3"/>
                </a:solidFill>
              </a:rPr>
              <a:t>shadow.github.io</a:t>
            </a:r>
          </a:p>
        </p:txBody>
      </p:sp>
    </p:spTree>
    <p:extLst>
      <p:ext uri="{BB962C8B-B14F-4D97-AF65-F5344CB8AC3E}">
        <p14:creationId xmlns:p14="http://schemas.microsoft.com/office/powerpoint/2010/main" val="238178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A8FA-BDFD-4F49-8D23-DECE1FC7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D113B-859E-1C4B-8796-9EB16039C7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Model a Tor test network</a:t>
            </a:r>
          </a:p>
          <a:p>
            <a:pPr marL="514350" indent="-514350">
              <a:buAutoNum type="arabicParenBoth"/>
            </a:pPr>
            <a:r>
              <a:rPr lang="en-US" dirty="0"/>
              <a:t>Use Shadow to run Tor experiments</a:t>
            </a:r>
          </a:p>
          <a:p>
            <a:pPr marL="514350" indent="-514350">
              <a:buAutoNum type="arabicParenBoth"/>
            </a:pPr>
            <a:r>
              <a:rPr lang="en-US" dirty="0"/>
              <a:t>Analyze and compare experimental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RL PPT">
      <a:dk1>
        <a:sysClr val="windowText" lastClr="000000"/>
      </a:dk1>
      <a:lt1>
        <a:sysClr val="window" lastClr="FFFFFF"/>
      </a:lt1>
      <a:dk2>
        <a:srgbClr val="1B365D"/>
      </a:dk2>
      <a:lt2>
        <a:srgbClr val="FABE07"/>
      </a:lt2>
      <a:accent1>
        <a:srgbClr val="1B365D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S NR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RL_PPT_WideScreen_M10_052616" id="{DD9E120A-AE45-4FCF-9AB0-14AD7E4D1ED6}" vid="{40B21B15-B66C-42A3-9B9F-85D271FBB4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9936</TotalTime>
  <Words>2707</Words>
  <Application>Microsoft Macintosh PowerPoint</Application>
  <PresentationFormat>Custom</PresentationFormat>
  <Paragraphs>351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Once is Never Enough:  Foundations for Sound Statistical Inference in Tor Network Experimentation</vt:lpstr>
      <vt:lpstr>Motivation: Tor Experimentation</vt:lpstr>
      <vt:lpstr>Motivation: Tor Experimentation</vt:lpstr>
      <vt:lpstr>Steps to Run Tor Test Network Experiments</vt:lpstr>
      <vt:lpstr>Steps to Run Tor Test Network Experiments</vt:lpstr>
      <vt:lpstr>Steps to Run Tor Test Network Experiments</vt:lpstr>
      <vt:lpstr>Steps to Run Tor Test Network Experiments</vt:lpstr>
      <vt:lpstr>Steps to Run Tor Test Network Experiments</vt:lpstr>
      <vt:lpstr>Outline</vt:lpstr>
      <vt:lpstr>Step (1) Modeling a Tor Test Network</vt:lpstr>
      <vt:lpstr>Step (1) Modeling a Tor Test Network</vt:lpstr>
      <vt:lpstr>Step (1) Modeling a Tor Test Network</vt:lpstr>
      <vt:lpstr>Outline</vt:lpstr>
      <vt:lpstr>Step (2) Use Shadow to Run Tor Experiments</vt:lpstr>
      <vt:lpstr>Step (2) Use Shadow to Run Tor Experiments</vt:lpstr>
      <vt:lpstr>Step (2) Use Shadow to Run Tor Experiments</vt:lpstr>
      <vt:lpstr>Step (2) Use Shadow to Run Tor Experiments</vt:lpstr>
      <vt:lpstr>Step (2) Use Shadow to Run Tor Experiments</vt:lpstr>
      <vt:lpstr>Outline</vt:lpstr>
      <vt:lpstr>Step (3) Analyze and Compare the Results</vt:lpstr>
      <vt:lpstr>Step (3) Analyze and Compare the Results</vt:lpstr>
      <vt:lpstr>Estimating the True CDF with CIs</vt:lpstr>
      <vt:lpstr>Estimating the True CDF with CIs</vt:lpstr>
      <vt:lpstr>Case Study: Tor Usage and Performance</vt:lpstr>
      <vt:lpstr>CIs Inform the Analysis of Results</vt:lpstr>
      <vt:lpstr>CIs Inform the Analysis of Results</vt:lpstr>
      <vt:lpstr>CIs Inform the Analysis of Results</vt:lpstr>
      <vt:lpstr>CIs Inform the Analysis of Results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Break: A Study of Bandwidth Denial-of-Service Attacks against Tor</dc:title>
  <dc:subject/>
  <dc:creator>Microsoft Office User</dc:creator>
  <cp:keywords/>
  <dc:description/>
  <cp:lastModifiedBy>Microsoft Office User</cp:lastModifiedBy>
  <cp:revision>223</cp:revision>
  <cp:lastPrinted>2015-08-19T18:26:03Z</cp:lastPrinted>
  <dcterms:created xsi:type="dcterms:W3CDTF">2019-08-12T02:39:41Z</dcterms:created>
  <dcterms:modified xsi:type="dcterms:W3CDTF">2021-07-06T22:02:16Z</dcterms:modified>
  <cp:category/>
</cp:coreProperties>
</file>