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61" r:id="rId3"/>
    <p:sldId id="265" r:id="rId4"/>
    <p:sldId id="269" r:id="rId5"/>
    <p:sldId id="272" r:id="rId6"/>
    <p:sldId id="276" r:id="rId7"/>
    <p:sldId id="275" r:id="rId8"/>
    <p:sldId id="277" r:id="rId9"/>
    <p:sldId id="309" r:id="rId10"/>
    <p:sldId id="283" r:id="rId11"/>
    <p:sldId id="289" r:id="rId12"/>
    <p:sldId id="290" r:id="rId13"/>
    <p:sldId id="291" r:id="rId14"/>
    <p:sldId id="292" r:id="rId15"/>
    <p:sldId id="310" r:id="rId16"/>
    <p:sldId id="312" r:id="rId17"/>
    <p:sldId id="311" r:id="rId18"/>
    <p:sldId id="306" r:id="rId19"/>
    <p:sldId id="313" r:id="rId20"/>
    <p:sldId id="315" r:id="rId21"/>
    <p:sldId id="314" r:id="rId22"/>
    <p:sldId id="298" r:id="rId23"/>
    <p:sldId id="316" r:id="rId24"/>
    <p:sldId id="317" r:id="rId25"/>
    <p:sldId id="300" r:id="rId26"/>
    <p:sldId id="301" r:id="rId27"/>
  </p:sldIdLst>
  <p:sldSz cx="138176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5A96C5"/>
    <a:srgbClr val="FA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0" autoAdjust="0"/>
    <p:restoredTop sz="96352"/>
  </p:normalViewPr>
  <p:slideViewPr>
    <p:cSldViewPr snapToGrid="0">
      <p:cViewPr varScale="1">
        <p:scale>
          <a:sx n="114" d="100"/>
          <a:sy n="114" d="100"/>
        </p:scale>
        <p:origin x="1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0" d="100"/>
          <a:sy n="110" d="100"/>
        </p:scale>
        <p:origin x="322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82F392-DB49-4AA4-8FE8-68E7A20DFD4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3BEB2-B6BD-4FBB-B32D-280A8B85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3BEB2-B6BD-4FBB-B32D-280A8B85A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3BEB2-B6BD-4FBB-B32D-280A8B85AB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1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4"/>
            <a:ext cx="596669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800" baseline="0"/>
            </a:lvl1pPr>
            <a:lvl2pPr>
              <a:lnSpc>
                <a:spcPct val="100000"/>
              </a:lnSpc>
              <a:spcAft>
                <a:spcPts val="300"/>
              </a:spcAft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400" baseline="0"/>
            </a:lvl3pPr>
            <a:lvl4pPr>
              <a:lnSpc>
                <a:spcPct val="100000"/>
              </a:lnSpc>
              <a:spcAft>
                <a:spcPts val="300"/>
              </a:spcAft>
              <a:defRPr sz="2000" baseline="0">
                <a:solidFill>
                  <a:schemeClr val="tx1"/>
                </a:solidFill>
              </a:defRPr>
            </a:lvl4pPr>
            <a:lvl5pPr marL="914323" indent="-220645">
              <a:lnSpc>
                <a:spcPct val="100000"/>
              </a:lnSpc>
              <a:spcAft>
                <a:spcPts val="300"/>
              </a:spcAft>
              <a:defRPr sz="180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191434" y="1763184"/>
            <a:ext cx="596669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800"/>
            </a:lvl1pPr>
            <a:lvl2pPr>
              <a:lnSpc>
                <a:spcPct val="100000"/>
              </a:lnSpc>
              <a:spcAft>
                <a:spcPts val="3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59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4"/>
            <a:ext cx="1253005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u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73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1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0"/>
            <a:ext cx="12530051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37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1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0"/>
            <a:ext cx="12530051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813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blipFill dpi="0" rotWithShape="1">
          <a:blip r:embed="rId2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38568"/>
            <a:ext cx="13817600" cy="1533832"/>
          </a:xfrm>
          <a:prstGeom prst="rect">
            <a:avLst/>
          </a:prstGeom>
          <a:solidFill>
            <a:srgbClr val="001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2743200"/>
            <a:ext cx="12561455" cy="2743200"/>
          </a:xfrm>
        </p:spPr>
        <p:txBody>
          <a:bodyPr anchor="t">
            <a:noAutofit/>
          </a:bodyPr>
          <a:lstStyle>
            <a:lvl1pPr>
              <a:lnSpc>
                <a:spcPts val="51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3" y="6515502"/>
            <a:ext cx="7222836" cy="952107"/>
          </a:xfrm>
        </p:spPr>
        <p:txBody>
          <a:bodyPr anchor="b"/>
          <a:lstStyle>
            <a:lvl1pPr>
              <a:lnSpc>
                <a:spcPts val="1900"/>
              </a:lnSpc>
              <a:spcAft>
                <a:spcPts val="0"/>
              </a:spcAft>
              <a:defRPr sz="1500" b="0">
                <a:solidFill>
                  <a:schemeClr val="bg1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bg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1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457200"/>
            <a:ext cx="1371600" cy="914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8164945" y="6515502"/>
            <a:ext cx="5024582" cy="952107"/>
          </a:xfrm>
        </p:spPr>
        <p:txBody>
          <a:bodyPr anchor="b"/>
          <a:lstStyle>
            <a:lvl1pPr algn="r"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bg1"/>
                </a:solidFill>
              </a:defRPr>
            </a:lvl1pPr>
            <a:lvl2pPr algn="r">
              <a:lnSpc>
                <a:spcPts val="1900"/>
              </a:lnSpc>
              <a:spcAft>
                <a:spcPts val="0"/>
              </a:spcAft>
              <a:defRPr sz="1500">
                <a:solidFill>
                  <a:schemeClr val="bg2"/>
                </a:solidFill>
              </a:defRPr>
            </a:lvl2pPr>
            <a:lvl3pPr marL="0" indent="0" algn="r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744030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3" y="1791094"/>
            <a:ext cx="7802346" cy="2601798"/>
          </a:xfrm>
        </p:spPr>
        <p:txBody>
          <a:bodyPr anchor="b">
            <a:noAutofit/>
          </a:bodyPr>
          <a:lstStyle>
            <a:lvl1pPr>
              <a:lnSpc>
                <a:spcPts val="3899"/>
              </a:lnSpc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3" y="4722841"/>
            <a:ext cx="7222836" cy="952107"/>
          </a:xfrm>
        </p:spPr>
        <p:txBody>
          <a:bodyPr anchor="t"/>
          <a:lstStyle>
            <a:lvl1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tx2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9" y="457200"/>
            <a:ext cx="1371600" cy="9144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67782" y="-9426"/>
            <a:ext cx="7549823" cy="7781826"/>
          </a:xfrm>
          <a:custGeom>
            <a:avLst/>
            <a:gdLst>
              <a:gd name="connsiteX0" fmla="*/ 0 w 3657600"/>
              <a:gd name="connsiteY0" fmla="*/ 0 h 7772400"/>
              <a:gd name="connsiteX1" fmla="*/ 3657600 w 3657600"/>
              <a:gd name="connsiteY1" fmla="*/ 0 h 7772400"/>
              <a:gd name="connsiteX2" fmla="*/ 3657600 w 3657600"/>
              <a:gd name="connsiteY2" fmla="*/ 7772400 h 7772400"/>
              <a:gd name="connsiteX3" fmla="*/ 0 w 3657600"/>
              <a:gd name="connsiteY3" fmla="*/ 7772400 h 7772400"/>
              <a:gd name="connsiteX4" fmla="*/ 0 w 3657600"/>
              <a:gd name="connsiteY4" fmla="*/ 0 h 7772400"/>
              <a:gd name="connsiteX0" fmla="*/ 0 w 5495827"/>
              <a:gd name="connsiteY0" fmla="*/ 0 h 7781826"/>
              <a:gd name="connsiteX1" fmla="*/ 5495827 w 5495827"/>
              <a:gd name="connsiteY1" fmla="*/ 9426 h 7781826"/>
              <a:gd name="connsiteX2" fmla="*/ 5495827 w 5495827"/>
              <a:gd name="connsiteY2" fmla="*/ 7781826 h 7781826"/>
              <a:gd name="connsiteX3" fmla="*/ 1838227 w 5495827"/>
              <a:gd name="connsiteY3" fmla="*/ 7781826 h 7781826"/>
              <a:gd name="connsiteX4" fmla="*/ 0 w 5495827"/>
              <a:gd name="connsiteY4" fmla="*/ 0 h 77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827" h="7781826">
                <a:moveTo>
                  <a:pt x="0" y="0"/>
                </a:moveTo>
                <a:lnTo>
                  <a:pt x="5495827" y="9426"/>
                </a:lnTo>
                <a:lnTo>
                  <a:pt x="5495827" y="7781826"/>
                </a:lnTo>
                <a:lnTo>
                  <a:pt x="1838227" y="778182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08492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9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18"/>
            <a:ext cx="11917680" cy="15023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057400"/>
            <a:ext cx="12561455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2825" y="7203864"/>
            <a:ext cx="5505299" cy="4138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Evaluating Website Fingerprinting Attacks on Tor in the Real World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8073" y="7203864"/>
            <a:ext cx="4663440" cy="413808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U.S. Naval Research Laboratory</a:t>
            </a:r>
          </a:p>
        </p:txBody>
      </p:sp>
    </p:spTree>
    <p:extLst>
      <p:ext uri="{BB962C8B-B14F-4D97-AF65-F5344CB8AC3E}">
        <p14:creationId xmlns:p14="http://schemas.microsoft.com/office/powerpoint/2010/main" val="1846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5" r:id="rId5"/>
    <p:sldLayoutId id="2147483667" r:id="rId6"/>
  </p:sldLayoutIdLst>
  <p:hf hdr="0" dt="0"/>
  <p:txStyles>
    <p:titleStyle>
      <a:lvl1pPr algn="l" defTabSz="1036204" rtl="0" eaLnBrk="1" latinLnBrk="0" hangingPunct="1">
        <a:lnSpc>
          <a:spcPct val="90000"/>
        </a:lnSpc>
        <a:spcBef>
          <a:spcPct val="0"/>
        </a:spcBef>
        <a:buNone/>
        <a:defRPr sz="4600" kern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kern="1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b="1" kern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461925" indent="-23493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kern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693680" indent="-236518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−"/>
        <a:defRPr sz="2000" b="0" kern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323" indent="-220645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600" b="0" kern="100">
          <a:solidFill>
            <a:schemeClr val="tx1"/>
          </a:solidFill>
          <a:latin typeface="+mn-lt"/>
          <a:ea typeface="+mn-ea"/>
          <a:cs typeface="+mn-cs"/>
        </a:defRPr>
      </a:lvl5pPr>
      <a:lvl6pPr marL="2849557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659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5760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3861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02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04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304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406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507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608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6709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4811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072" y="1793964"/>
            <a:ext cx="12561455" cy="2743200"/>
          </a:xfrm>
        </p:spPr>
        <p:txBody>
          <a:bodyPr/>
          <a:lstStyle/>
          <a:p>
            <a:r>
              <a:rPr lang="en-US" dirty="0"/>
              <a:t>Online Website Fingerprinting:</a:t>
            </a:r>
            <a:br>
              <a:rPr lang="en-US" dirty="0"/>
            </a:br>
            <a:r>
              <a:rPr lang="en-US" dirty="0"/>
              <a:t>Evaluating Website Fingerprinting Attacks on Tor in the Real World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13D0A-56B7-F645-A92B-7A23A0780DFB}"/>
              </a:ext>
            </a:extLst>
          </p:cNvPr>
          <p:cNvSpPr txBox="1"/>
          <p:nvPr/>
        </p:nvSpPr>
        <p:spPr>
          <a:xfrm>
            <a:off x="540987" y="4333244"/>
            <a:ext cx="997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Giovanni Cherubin, </a:t>
            </a:r>
            <a:r>
              <a:rPr lang="en-US" sz="2400" strike="sngStrike" dirty="0">
                <a:solidFill>
                  <a:schemeClr val="bg1"/>
                </a:solidFill>
              </a:rPr>
              <a:t>Alan Turing Institute</a:t>
            </a:r>
            <a:r>
              <a:rPr lang="en-US" sz="2400" dirty="0">
                <a:solidFill>
                  <a:schemeClr val="bg1"/>
                </a:solidFill>
              </a:rPr>
              <a:t> Microsoft Research</a:t>
            </a:r>
          </a:p>
          <a:p>
            <a:r>
              <a:rPr lang="en-US" sz="2400" dirty="0">
                <a:solidFill>
                  <a:schemeClr val="bg2"/>
                </a:solidFill>
              </a:rPr>
              <a:t>Rob Jansen</a:t>
            </a:r>
            <a:r>
              <a:rPr lang="en-US" sz="2400" dirty="0">
                <a:solidFill>
                  <a:schemeClr val="bg1"/>
                </a:solidFill>
              </a:rPr>
              <a:t>, U.S. Naval Research Laboratory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Carmela </a:t>
            </a:r>
            <a:r>
              <a:rPr lang="en-US" sz="2400" dirty="0" err="1">
                <a:solidFill>
                  <a:schemeClr val="bg1"/>
                </a:solidFill>
              </a:rPr>
              <a:t>Troncoso</a:t>
            </a:r>
            <a:r>
              <a:rPr lang="en-US" sz="2400" dirty="0">
                <a:solidFill>
                  <a:schemeClr val="bg1"/>
                </a:solidFill>
              </a:rPr>
              <a:t>, EPFL SPRING Lab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D532F1-2482-8249-BC80-5E1D3ED5336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6529983"/>
            <a:ext cx="5257800" cy="952107"/>
          </a:xfrm>
        </p:spPr>
        <p:txBody>
          <a:bodyPr/>
          <a:lstStyle/>
          <a:p>
            <a:pPr lvl="1"/>
            <a:r>
              <a:rPr lang="en-US" dirty="0"/>
              <a:t>Rob Jansen, Ph.D.</a:t>
            </a:r>
          </a:p>
          <a:p>
            <a:pPr lvl="1"/>
            <a:r>
              <a:rPr lang="en-US" b="0" dirty="0">
                <a:solidFill>
                  <a:schemeClr val="bg1"/>
                </a:solidFill>
              </a:rPr>
              <a:t>Computer Security Research Scientist</a:t>
            </a:r>
          </a:p>
          <a:p>
            <a:r>
              <a:rPr lang="en-US" dirty="0"/>
              <a:t>Center for High Assurance Computer Systems</a:t>
            </a:r>
          </a:p>
          <a:p>
            <a:r>
              <a:rPr lang="en-US" dirty="0"/>
              <a:t>U.S. Naval Research Laboratory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92E9E8E-28E1-EE4E-BC37-1F5138997FD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171981" y="6529983"/>
            <a:ext cx="6017547" cy="952107"/>
          </a:xfrm>
        </p:spPr>
        <p:txBody>
          <a:bodyPr>
            <a:normAutofit/>
          </a:bodyPr>
          <a:lstStyle/>
          <a:p>
            <a:r>
              <a:rPr lang="en-US" b="0" dirty="0"/>
              <a:t>31</a:t>
            </a:r>
            <a:r>
              <a:rPr lang="en-US" b="0" baseline="30000" dirty="0"/>
              <a:t>st</a:t>
            </a:r>
            <a:r>
              <a:rPr lang="en-US" b="0" dirty="0"/>
              <a:t> USENIX Security Symposium</a:t>
            </a:r>
            <a:br>
              <a:rPr lang="en-US" dirty="0"/>
            </a:br>
            <a:r>
              <a:rPr lang="en-US" b="0" dirty="0"/>
              <a:t>Boston, MA, USA</a:t>
            </a:r>
          </a:p>
          <a:p>
            <a:r>
              <a:rPr lang="en-US" b="0" dirty="0"/>
              <a:t>August 10</a:t>
            </a:r>
            <a:r>
              <a:rPr lang="en-US" b="0" baseline="30000" dirty="0"/>
              <a:t>th</a:t>
            </a:r>
            <a:r>
              <a:rPr lang="en-US" b="0" dirty="0"/>
              <a:t>, 2022</a:t>
            </a:r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A00944E7-4FB4-BA2C-8F6D-6860DC17B0C0}"/>
              </a:ext>
            </a:extLst>
          </p:cNvPr>
          <p:cNvSpPr/>
          <p:nvPr/>
        </p:nvSpPr>
        <p:spPr>
          <a:xfrm>
            <a:off x="2839881" y="412580"/>
            <a:ext cx="1162595" cy="979715"/>
          </a:xfrm>
          <a:prstGeom prst="star5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962FE-EF16-D5F5-37A5-3D1B54F7ACA3}"/>
              </a:ext>
            </a:extLst>
          </p:cNvPr>
          <p:cNvSpPr txBox="1"/>
          <p:nvPr/>
        </p:nvSpPr>
        <p:spPr>
          <a:xfrm>
            <a:off x="4106717" y="412580"/>
            <a:ext cx="5604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Distinguished Paper Award,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Internet Defense 2</a:t>
            </a:r>
            <a:r>
              <a:rPr lang="en-US" sz="3200" b="1" baseline="30000" dirty="0">
                <a:solidFill>
                  <a:schemeClr val="bg2"/>
                </a:solidFill>
              </a:rPr>
              <a:t>nd</a:t>
            </a:r>
            <a:r>
              <a:rPr lang="en-US" sz="3200" b="1" dirty="0">
                <a:solidFill>
                  <a:schemeClr val="bg2"/>
                </a:solidFill>
              </a:rPr>
              <a:t> Prize!</a:t>
            </a:r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1BB74080-724A-366F-355A-58FE4DDDBA43}"/>
              </a:ext>
            </a:extLst>
          </p:cNvPr>
          <p:cNvSpPr/>
          <p:nvPr/>
        </p:nvSpPr>
        <p:spPr>
          <a:xfrm>
            <a:off x="9710880" y="412580"/>
            <a:ext cx="1162595" cy="979715"/>
          </a:xfrm>
          <a:prstGeom prst="star5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3" descr="evil.png">
            <a:extLst>
              <a:ext uri="{FF2B5EF4-FFF2-40B4-BE49-F238E27FC236}">
                <a16:creationId xmlns:a16="http://schemas.microsoft.com/office/drawing/2014/main" id="{F87B94F5-94C9-6E9E-B4DE-057267022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4759136" y="2942749"/>
            <a:ext cx="752492" cy="9300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B089A-9D5E-CB96-83A4-872199A03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8A4D3-06E6-210D-EEB2-814D45B1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61E80-8F7D-2DE3-29AF-2B647F8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Insight: Exits Observe Genuine Data &amp; Labels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13C09-268C-C4EA-AC3B-BC5AF1B1B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53" y="3864714"/>
            <a:ext cx="5837628" cy="3267606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7EFC82B-5F10-C856-4D33-84E3D3C1B6FC}"/>
              </a:ext>
            </a:extLst>
          </p:cNvPr>
          <p:cNvSpPr/>
          <p:nvPr/>
        </p:nvSpPr>
        <p:spPr>
          <a:xfrm>
            <a:off x="234658" y="1594925"/>
            <a:ext cx="4447212" cy="1309728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Step 1: gather data &amp; labels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Run a Tor exit relay and use to to collect genuine Tor traffic</a:t>
            </a:r>
            <a:endParaRPr lang="en-US" sz="2000" u="sng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F7199B5-DA57-3BA9-C232-BD20F0086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44" y="2436947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F17006-BB68-43FF-5E42-F8517FD2F757}"/>
              </a:ext>
            </a:extLst>
          </p:cNvPr>
          <p:cNvCxnSpPr>
            <a:cxnSpLocks/>
          </p:cNvCxnSpPr>
          <p:nvPr/>
        </p:nvCxnSpPr>
        <p:spPr>
          <a:xfrm>
            <a:off x="10780296" y="4818258"/>
            <a:ext cx="1814100" cy="1111107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55E71-C15F-9543-C4CA-60E629B4E62F}"/>
              </a:ext>
            </a:extLst>
          </p:cNvPr>
          <p:cNvCxnSpPr>
            <a:cxnSpLocks/>
          </p:cNvCxnSpPr>
          <p:nvPr/>
        </p:nvCxnSpPr>
        <p:spPr>
          <a:xfrm>
            <a:off x="10780296" y="4682376"/>
            <a:ext cx="1675966" cy="71833"/>
          </a:xfrm>
          <a:prstGeom prst="line">
            <a:avLst/>
          </a:prstGeom>
          <a:ln w="76200">
            <a:solidFill>
              <a:srgbClr val="9411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EA96E4E-ED24-1C4F-3A25-451B92750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0949" y="5529396"/>
            <a:ext cx="1270502" cy="1537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9DAA88-50B3-944A-B52C-4DDDE8CF127F}"/>
              </a:ext>
            </a:extLst>
          </p:cNvPr>
          <p:cNvSpPr txBox="1"/>
          <p:nvPr/>
        </p:nvSpPr>
        <p:spPr>
          <a:xfrm>
            <a:off x="12175258" y="5509473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04E56B-39F4-6A12-D665-39C7FD1F41AA}"/>
              </a:ext>
            </a:extLst>
          </p:cNvPr>
          <p:cNvSpPr txBox="1"/>
          <p:nvPr/>
        </p:nvSpPr>
        <p:spPr>
          <a:xfrm>
            <a:off x="6437771" y="2598934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Genuine labels: resolved domains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DED26-EE8A-1F65-8ECC-BADC6A818A14}"/>
              </a:ext>
            </a:extLst>
          </p:cNvPr>
          <p:cNvSpPr txBox="1"/>
          <p:nvPr/>
        </p:nvSpPr>
        <p:spPr>
          <a:xfrm>
            <a:off x="6437770" y="3042050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Genuine data: circuit traffic patterns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4CA1B5-6EA7-8524-4D66-D4AE2BF74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2894" y="3778560"/>
            <a:ext cx="1270502" cy="1537976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1AD5C7EC-6B88-A5D1-5E24-8429537F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768" y="4249785"/>
            <a:ext cx="874650" cy="105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2834434-3F85-171A-9FE6-AF1629C6BA67}"/>
              </a:ext>
            </a:extLst>
          </p:cNvPr>
          <p:cNvSpPr txBox="1"/>
          <p:nvPr/>
        </p:nvSpPr>
        <p:spPr>
          <a:xfrm>
            <a:off x="12594396" y="4502541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5EF9E-1B17-78B5-D183-35CA0DE1A362}"/>
              </a:ext>
            </a:extLst>
          </p:cNvPr>
          <p:cNvSpPr txBox="1"/>
          <p:nvPr/>
        </p:nvSpPr>
        <p:spPr>
          <a:xfrm rot="176144">
            <a:off x="11083286" y="427375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r>
              <a:rPr lang="en-US" sz="2000" dirty="0"/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664D4A-C6E9-C07C-BB64-030C0FCCBA49}"/>
              </a:ext>
            </a:extLst>
          </p:cNvPr>
          <p:cNvSpPr txBox="1"/>
          <p:nvPr/>
        </p:nvSpPr>
        <p:spPr>
          <a:xfrm rot="239465">
            <a:off x="11023651" y="4757890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198.71.232.3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6536E1-21D5-E308-46CD-84ABCDA3C660}"/>
              </a:ext>
            </a:extLst>
          </p:cNvPr>
          <p:cNvCxnSpPr>
            <a:cxnSpLocks/>
          </p:cNvCxnSpPr>
          <p:nvPr/>
        </p:nvCxnSpPr>
        <p:spPr>
          <a:xfrm flipV="1">
            <a:off x="9240669" y="4891126"/>
            <a:ext cx="968467" cy="247764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2D27EC4-79BA-7291-04F1-CC30398A00BA}"/>
              </a:ext>
            </a:extLst>
          </p:cNvPr>
          <p:cNvSpPr txBox="1"/>
          <p:nvPr/>
        </p:nvSpPr>
        <p:spPr>
          <a:xfrm>
            <a:off x="12107867" y="57893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198.71.232.3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6FC0781-DF30-8521-DC0D-3AE185AA8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0466" y="3667641"/>
            <a:ext cx="1326312" cy="1492102"/>
          </a:xfrm>
          <a:prstGeom prst="rect">
            <a:avLst/>
          </a:prstGeom>
        </p:spPr>
      </p:pic>
      <p:pic>
        <p:nvPicPr>
          <p:cNvPr id="7" name="Content Placeholder 3" descr="evil.png">
            <a:extLst>
              <a:ext uri="{FF2B5EF4-FFF2-40B4-BE49-F238E27FC236}">
                <a16:creationId xmlns:a16="http://schemas.microsoft.com/office/drawing/2014/main" id="{5A481FF0-99E8-AD58-4ABB-6D74983A6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10517368" y="4184484"/>
            <a:ext cx="752492" cy="93006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68CCD38-373E-B87B-A113-80B82B8A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9974409" y="4193876"/>
            <a:ext cx="1314035" cy="13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20FE7E5-DE67-157D-D231-C870D5E36549}"/>
              </a:ext>
            </a:extLst>
          </p:cNvPr>
          <p:cNvCxnSpPr>
            <a:cxnSpLocks/>
            <a:endCxn id="8196" idx="3"/>
          </p:cNvCxnSpPr>
          <p:nvPr/>
        </p:nvCxnSpPr>
        <p:spPr>
          <a:xfrm rot="10800000">
            <a:off x="6245106" y="2989057"/>
            <a:ext cx="4248386" cy="1719654"/>
          </a:xfrm>
          <a:prstGeom prst="bentConnector3">
            <a:avLst>
              <a:gd name="adj1" fmla="val 27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8B523-4B38-0107-D2EB-1B908F2381C7}"/>
              </a:ext>
            </a:extLst>
          </p:cNvPr>
          <p:cNvCxnSpPr>
            <a:cxnSpLocks/>
          </p:cNvCxnSpPr>
          <p:nvPr/>
        </p:nvCxnSpPr>
        <p:spPr>
          <a:xfrm>
            <a:off x="7452103" y="4774655"/>
            <a:ext cx="1217406" cy="252096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05148CC-61AF-5697-B2BC-599A537B1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1911" y="3936499"/>
            <a:ext cx="1326312" cy="1492102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4FA8E3D-826A-E019-4881-4CB73611D69A}"/>
              </a:ext>
            </a:extLst>
          </p:cNvPr>
          <p:cNvCxnSpPr>
            <a:cxnSpLocks/>
          </p:cNvCxnSpPr>
          <p:nvPr/>
        </p:nvCxnSpPr>
        <p:spPr>
          <a:xfrm>
            <a:off x="6846717" y="4059473"/>
            <a:ext cx="691817" cy="759572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B5E69999-DFC8-D0CD-5170-EE0DE95FE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5378" y="3667641"/>
            <a:ext cx="1326312" cy="14921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E2EAE5A-6F3C-655A-3A2C-A89B65D6B9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2257" y="3487669"/>
            <a:ext cx="540814" cy="838261"/>
          </a:xfrm>
          <a:prstGeom prst="rect">
            <a:avLst/>
          </a:prstGeom>
        </p:spPr>
      </p:pic>
      <p:sp>
        <p:nvSpPr>
          <p:cNvPr id="63" name="Rounded Rectangular Callout 62">
            <a:extLst>
              <a:ext uri="{FF2B5EF4-FFF2-40B4-BE49-F238E27FC236}">
                <a16:creationId xmlns:a16="http://schemas.microsoft.com/office/drawing/2014/main" id="{0A15B245-F30C-B5B3-407D-A9D75C488386}"/>
              </a:ext>
            </a:extLst>
          </p:cNvPr>
          <p:cNvSpPr/>
          <p:nvPr/>
        </p:nvSpPr>
        <p:spPr>
          <a:xfrm>
            <a:off x="10768247" y="1896558"/>
            <a:ext cx="2745403" cy="1537977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Exit can observe: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New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DNS lookup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Website load</a:t>
            </a:r>
          </a:p>
        </p:txBody>
      </p:sp>
    </p:spTree>
    <p:extLst>
      <p:ext uri="{BB962C8B-B14F-4D97-AF65-F5344CB8AC3E}">
        <p14:creationId xmlns:p14="http://schemas.microsoft.com/office/powerpoint/2010/main" val="156946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15FC2F-CFCE-B445-DAF6-86649B3012B5}"/>
              </a:ext>
            </a:extLst>
          </p:cNvPr>
          <p:cNvCxnSpPr>
            <a:cxnSpLocks/>
          </p:cNvCxnSpPr>
          <p:nvPr/>
        </p:nvCxnSpPr>
        <p:spPr>
          <a:xfrm>
            <a:off x="5783044" y="2520176"/>
            <a:ext cx="0" cy="1854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Content Placeholder 3" descr="evil.png">
            <a:extLst>
              <a:ext uri="{FF2B5EF4-FFF2-40B4-BE49-F238E27FC236}">
                <a16:creationId xmlns:a16="http://schemas.microsoft.com/office/drawing/2014/main" id="{F87B94F5-94C9-6E9E-B4DE-057267022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4759136" y="2942749"/>
            <a:ext cx="752492" cy="9300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B089A-9D5E-CB96-83A4-872199A03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8A4D3-06E6-210D-EEB2-814D45B1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61E80-8F7D-2DE3-29AF-2B647F8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Insight: Exits Observe Genuine Data &amp; Labels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13C09-268C-C4EA-AC3B-BC5AF1B1B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53" y="3864714"/>
            <a:ext cx="5837628" cy="3267606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7EFC82B-5F10-C856-4D33-84E3D3C1B6FC}"/>
              </a:ext>
            </a:extLst>
          </p:cNvPr>
          <p:cNvSpPr/>
          <p:nvPr/>
        </p:nvSpPr>
        <p:spPr>
          <a:xfrm>
            <a:off x="234658" y="1594925"/>
            <a:ext cx="4447212" cy="1309728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Step 1: gather data &amp; labels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Run a Tor exit relay and use to to collect genuine Tor traffic</a:t>
            </a:r>
            <a:endParaRPr lang="en-US" sz="2000" u="sng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F7199B5-DA57-3BA9-C232-BD20F0086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44" y="2436947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F17006-BB68-43FF-5E42-F8517FD2F757}"/>
              </a:ext>
            </a:extLst>
          </p:cNvPr>
          <p:cNvCxnSpPr>
            <a:cxnSpLocks/>
          </p:cNvCxnSpPr>
          <p:nvPr/>
        </p:nvCxnSpPr>
        <p:spPr>
          <a:xfrm>
            <a:off x="10780296" y="4818258"/>
            <a:ext cx="1814100" cy="1111107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55E71-C15F-9543-C4CA-60E629B4E62F}"/>
              </a:ext>
            </a:extLst>
          </p:cNvPr>
          <p:cNvCxnSpPr>
            <a:cxnSpLocks/>
          </p:cNvCxnSpPr>
          <p:nvPr/>
        </p:nvCxnSpPr>
        <p:spPr>
          <a:xfrm>
            <a:off x="10780296" y="4682376"/>
            <a:ext cx="1675966" cy="71833"/>
          </a:xfrm>
          <a:prstGeom prst="line">
            <a:avLst/>
          </a:prstGeom>
          <a:ln w="76200">
            <a:solidFill>
              <a:srgbClr val="9411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EA96E4E-ED24-1C4F-3A25-451B92750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0949" y="5529396"/>
            <a:ext cx="1270502" cy="1537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9DAA88-50B3-944A-B52C-4DDDE8CF127F}"/>
              </a:ext>
            </a:extLst>
          </p:cNvPr>
          <p:cNvSpPr txBox="1"/>
          <p:nvPr/>
        </p:nvSpPr>
        <p:spPr>
          <a:xfrm>
            <a:off x="12175258" y="5509473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04E56B-39F4-6A12-D665-39C7FD1F41AA}"/>
              </a:ext>
            </a:extLst>
          </p:cNvPr>
          <p:cNvSpPr txBox="1"/>
          <p:nvPr/>
        </p:nvSpPr>
        <p:spPr>
          <a:xfrm>
            <a:off x="6437771" y="2598934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Genuine labels: resolved domains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DED26-EE8A-1F65-8ECC-BADC6A818A14}"/>
              </a:ext>
            </a:extLst>
          </p:cNvPr>
          <p:cNvSpPr txBox="1"/>
          <p:nvPr/>
        </p:nvSpPr>
        <p:spPr>
          <a:xfrm>
            <a:off x="6437770" y="3042050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Genuine data: circuit traffic patterns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4CA1B5-6EA7-8524-4D66-D4AE2BF74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2894" y="3778560"/>
            <a:ext cx="1270502" cy="1537976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1AD5C7EC-6B88-A5D1-5E24-8429537F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768" y="4249785"/>
            <a:ext cx="874650" cy="105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2834434-3F85-171A-9FE6-AF1629C6BA67}"/>
              </a:ext>
            </a:extLst>
          </p:cNvPr>
          <p:cNvSpPr txBox="1"/>
          <p:nvPr/>
        </p:nvSpPr>
        <p:spPr>
          <a:xfrm>
            <a:off x="12594396" y="4502541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5EF9E-1B17-78B5-D183-35CA0DE1A362}"/>
              </a:ext>
            </a:extLst>
          </p:cNvPr>
          <p:cNvSpPr txBox="1"/>
          <p:nvPr/>
        </p:nvSpPr>
        <p:spPr>
          <a:xfrm rot="176144">
            <a:off x="11083286" y="427375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r>
              <a:rPr lang="en-US" sz="2000" dirty="0"/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664D4A-C6E9-C07C-BB64-030C0FCCBA49}"/>
              </a:ext>
            </a:extLst>
          </p:cNvPr>
          <p:cNvSpPr txBox="1"/>
          <p:nvPr/>
        </p:nvSpPr>
        <p:spPr>
          <a:xfrm rot="239465">
            <a:off x="11023651" y="4757890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198.71.232.3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6536E1-21D5-E308-46CD-84ABCDA3C660}"/>
              </a:ext>
            </a:extLst>
          </p:cNvPr>
          <p:cNvCxnSpPr>
            <a:cxnSpLocks/>
          </p:cNvCxnSpPr>
          <p:nvPr/>
        </p:nvCxnSpPr>
        <p:spPr>
          <a:xfrm flipV="1">
            <a:off x="9240669" y="4891126"/>
            <a:ext cx="968467" cy="247764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2D27EC4-79BA-7291-04F1-CC30398A00BA}"/>
              </a:ext>
            </a:extLst>
          </p:cNvPr>
          <p:cNvSpPr txBox="1"/>
          <p:nvPr/>
        </p:nvSpPr>
        <p:spPr>
          <a:xfrm>
            <a:off x="12107867" y="57893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198.71.232.3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6FC0781-DF30-8521-DC0D-3AE185AA8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0466" y="3667641"/>
            <a:ext cx="1326312" cy="1492102"/>
          </a:xfrm>
          <a:prstGeom prst="rect">
            <a:avLst/>
          </a:prstGeom>
        </p:spPr>
      </p:pic>
      <p:pic>
        <p:nvPicPr>
          <p:cNvPr id="7" name="Content Placeholder 3" descr="evil.png">
            <a:extLst>
              <a:ext uri="{FF2B5EF4-FFF2-40B4-BE49-F238E27FC236}">
                <a16:creationId xmlns:a16="http://schemas.microsoft.com/office/drawing/2014/main" id="{5A481FF0-99E8-AD58-4ABB-6D74983A6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10517368" y="4184484"/>
            <a:ext cx="752492" cy="93006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68CCD38-373E-B87B-A113-80B82B8A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9974409" y="4193876"/>
            <a:ext cx="1314035" cy="13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20FE7E5-DE67-157D-D231-C870D5E36549}"/>
              </a:ext>
            </a:extLst>
          </p:cNvPr>
          <p:cNvCxnSpPr>
            <a:cxnSpLocks/>
            <a:endCxn id="8196" idx="3"/>
          </p:cNvCxnSpPr>
          <p:nvPr/>
        </p:nvCxnSpPr>
        <p:spPr>
          <a:xfrm rot="10800000">
            <a:off x="6245106" y="2989057"/>
            <a:ext cx="4248386" cy="1719654"/>
          </a:xfrm>
          <a:prstGeom prst="bentConnector3">
            <a:avLst>
              <a:gd name="adj1" fmla="val 27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9D787E-1427-6260-E91C-981D84020B37}"/>
              </a:ext>
            </a:extLst>
          </p:cNvPr>
          <p:cNvCxnSpPr>
            <a:cxnSpLocks/>
          </p:cNvCxnSpPr>
          <p:nvPr/>
        </p:nvCxnSpPr>
        <p:spPr>
          <a:xfrm>
            <a:off x="6846717" y="4059473"/>
            <a:ext cx="691817" cy="759572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8B523-4B38-0107-D2EB-1B908F2381C7}"/>
              </a:ext>
            </a:extLst>
          </p:cNvPr>
          <p:cNvCxnSpPr>
            <a:cxnSpLocks/>
          </p:cNvCxnSpPr>
          <p:nvPr/>
        </p:nvCxnSpPr>
        <p:spPr>
          <a:xfrm>
            <a:off x="7452103" y="4774655"/>
            <a:ext cx="1217406" cy="252096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05148CC-61AF-5697-B2BC-599A537B1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1911" y="3936499"/>
            <a:ext cx="1326312" cy="149210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5E69999-DFC8-D0CD-5170-EE0DE95FE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5378" y="3667641"/>
            <a:ext cx="1326312" cy="149210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280E21-5782-FCB9-731F-174591B583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2257" y="3487669"/>
            <a:ext cx="540814" cy="838261"/>
          </a:xfrm>
          <a:prstGeom prst="rect">
            <a:avLst/>
          </a:prstGeom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AE320A8-82B3-29F2-6859-2DBFE73DE0C3}"/>
              </a:ext>
            </a:extLst>
          </p:cNvPr>
          <p:cNvSpPr/>
          <p:nvPr/>
        </p:nvSpPr>
        <p:spPr>
          <a:xfrm>
            <a:off x="234658" y="3756485"/>
            <a:ext cx="3741456" cy="109363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Step 2: train ML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collected data &amp; labels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713A8E-9F60-A534-F914-F692FA707C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0995" y="4370177"/>
            <a:ext cx="914400" cy="8001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85C38A0-31B4-659F-483B-8F3E51A1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03" y="3521693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DAC14544-AC3D-0DE9-646C-2F6D99AD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082" y="3521693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179B9294-1EE0-B762-4EAC-CA66C3321F40}"/>
              </a:ext>
            </a:extLst>
          </p:cNvPr>
          <p:cNvSpPr/>
          <p:nvPr/>
        </p:nvSpPr>
        <p:spPr>
          <a:xfrm>
            <a:off x="10768247" y="1896558"/>
            <a:ext cx="2745403" cy="1537977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Exit can observe: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New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DNS lookup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Website load</a:t>
            </a:r>
          </a:p>
        </p:txBody>
      </p:sp>
    </p:spTree>
    <p:extLst>
      <p:ext uri="{BB962C8B-B14F-4D97-AF65-F5344CB8AC3E}">
        <p14:creationId xmlns:p14="http://schemas.microsoft.com/office/powerpoint/2010/main" val="88527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15FC2F-CFCE-B445-DAF6-86649B3012B5}"/>
              </a:ext>
            </a:extLst>
          </p:cNvPr>
          <p:cNvCxnSpPr>
            <a:cxnSpLocks/>
          </p:cNvCxnSpPr>
          <p:nvPr/>
        </p:nvCxnSpPr>
        <p:spPr>
          <a:xfrm>
            <a:off x="5783044" y="2520176"/>
            <a:ext cx="0" cy="1854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Content Placeholder 3" descr="evil.png">
            <a:extLst>
              <a:ext uri="{FF2B5EF4-FFF2-40B4-BE49-F238E27FC236}">
                <a16:creationId xmlns:a16="http://schemas.microsoft.com/office/drawing/2014/main" id="{F87B94F5-94C9-6E9E-B4DE-057267022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4759136" y="2942749"/>
            <a:ext cx="752492" cy="9300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B089A-9D5E-CB96-83A4-872199A03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8A4D3-06E6-210D-EEB2-814D45B1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61E80-8F7D-2DE3-29AF-2B647F8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Insight: Exits Observe Genuine Data &amp; Labels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13C09-268C-C4EA-AC3B-BC5AF1B1B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53" y="3864714"/>
            <a:ext cx="5837628" cy="3267606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7EFC82B-5F10-C856-4D33-84E3D3C1B6FC}"/>
              </a:ext>
            </a:extLst>
          </p:cNvPr>
          <p:cNvSpPr/>
          <p:nvPr/>
        </p:nvSpPr>
        <p:spPr>
          <a:xfrm>
            <a:off x="234658" y="1594925"/>
            <a:ext cx="4447212" cy="1309728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Step 1: gather data &amp; labels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Run a Tor exit relay and use to to collect genuine Tor traffic</a:t>
            </a:r>
            <a:endParaRPr lang="en-US" sz="2000" u="sng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F7199B5-DA57-3BA9-C232-BD20F0086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44" y="2436947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D9B474-413E-CAA8-8652-F208244053A3}"/>
              </a:ext>
            </a:extLst>
          </p:cNvPr>
          <p:cNvCxnSpPr>
            <a:cxnSpLocks/>
          </p:cNvCxnSpPr>
          <p:nvPr/>
        </p:nvCxnSpPr>
        <p:spPr>
          <a:xfrm flipV="1">
            <a:off x="5124373" y="6204314"/>
            <a:ext cx="2114685" cy="686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1CD51A-E721-7E9A-6F05-6B9A304CE867}"/>
              </a:ext>
            </a:extLst>
          </p:cNvPr>
          <p:cNvCxnSpPr>
            <a:cxnSpLocks/>
          </p:cNvCxnSpPr>
          <p:nvPr/>
        </p:nvCxnSpPr>
        <p:spPr>
          <a:xfrm flipV="1">
            <a:off x="7399628" y="5104044"/>
            <a:ext cx="1358725" cy="102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455521-156A-3D87-5D1B-657FFB34B3E5}"/>
              </a:ext>
            </a:extLst>
          </p:cNvPr>
          <p:cNvCxnSpPr>
            <a:cxnSpLocks/>
          </p:cNvCxnSpPr>
          <p:nvPr/>
        </p:nvCxnSpPr>
        <p:spPr>
          <a:xfrm>
            <a:off x="8773601" y="4962670"/>
            <a:ext cx="1563155" cy="1071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F17006-BB68-43FF-5E42-F8517FD2F757}"/>
              </a:ext>
            </a:extLst>
          </p:cNvPr>
          <p:cNvCxnSpPr>
            <a:cxnSpLocks/>
          </p:cNvCxnSpPr>
          <p:nvPr/>
        </p:nvCxnSpPr>
        <p:spPr>
          <a:xfrm>
            <a:off x="10780296" y="4818258"/>
            <a:ext cx="1814100" cy="1111107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6038F28-EDF1-E91A-8727-A48F3ABE7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776" y="4981518"/>
            <a:ext cx="1326312" cy="149210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55E71-C15F-9543-C4CA-60E629B4E62F}"/>
              </a:ext>
            </a:extLst>
          </p:cNvPr>
          <p:cNvCxnSpPr>
            <a:cxnSpLocks/>
          </p:cNvCxnSpPr>
          <p:nvPr/>
        </p:nvCxnSpPr>
        <p:spPr>
          <a:xfrm>
            <a:off x="10780296" y="4682376"/>
            <a:ext cx="1675966" cy="71833"/>
          </a:xfrm>
          <a:prstGeom prst="line">
            <a:avLst/>
          </a:prstGeom>
          <a:ln w="76200">
            <a:solidFill>
              <a:srgbClr val="9411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D797051-B43D-0779-03D2-D1A69F4804AA}"/>
              </a:ext>
            </a:extLst>
          </p:cNvPr>
          <p:cNvCxnSpPr>
            <a:cxnSpLocks/>
          </p:cNvCxnSpPr>
          <p:nvPr/>
        </p:nvCxnSpPr>
        <p:spPr>
          <a:xfrm flipV="1">
            <a:off x="10533622" y="5929365"/>
            <a:ext cx="2060774" cy="2749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E9D98DB-AF8D-686B-5B9B-93EB9BFC6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046" y="4860371"/>
            <a:ext cx="1326312" cy="1492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A96E4E-ED24-1C4F-3A25-451B92750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0949" y="5529396"/>
            <a:ext cx="1270502" cy="15379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4376265-8F85-9A11-5B94-9AB454685F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9904" y="5428601"/>
            <a:ext cx="1019558" cy="1580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9DAA88-50B3-944A-B52C-4DDDE8CF127F}"/>
              </a:ext>
            </a:extLst>
          </p:cNvPr>
          <p:cNvSpPr txBox="1"/>
          <p:nvPr/>
        </p:nvSpPr>
        <p:spPr>
          <a:xfrm>
            <a:off x="12175258" y="5509473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04E56B-39F4-6A12-D665-39C7FD1F41AA}"/>
              </a:ext>
            </a:extLst>
          </p:cNvPr>
          <p:cNvSpPr txBox="1"/>
          <p:nvPr/>
        </p:nvSpPr>
        <p:spPr>
          <a:xfrm>
            <a:off x="6437771" y="2598934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Genuine labels: resolved domains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DED26-EE8A-1F65-8ECC-BADC6A818A14}"/>
              </a:ext>
            </a:extLst>
          </p:cNvPr>
          <p:cNvSpPr txBox="1"/>
          <p:nvPr/>
        </p:nvSpPr>
        <p:spPr>
          <a:xfrm>
            <a:off x="6437770" y="3042050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Genuine data: circuit traffic patterns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4CA1B5-6EA7-8524-4D66-D4AE2BF74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12894" y="3778560"/>
            <a:ext cx="1270502" cy="1537976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1AD5C7EC-6B88-A5D1-5E24-8429537F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768" y="4249785"/>
            <a:ext cx="874650" cy="105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2834434-3F85-171A-9FE6-AF1629C6BA67}"/>
              </a:ext>
            </a:extLst>
          </p:cNvPr>
          <p:cNvSpPr txBox="1"/>
          <p:nvPr/>
        </p:nvSpPr>
        <p:spPr>
          <a:xfrm>
            <a:off x="12594396" y="4502541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5EF9E-1B17-78B5-D183-35CA0DE1A362}"/>
              </a:ext>
            </a:extLst>
          </p:cNvPr>
          <p:cNvSpPr txBox="1"/>
          <p:nvPr/>
        </p:nvSpPr>
        <p:spPr>
          <a:xfrm rot="176144">
            <a:off x="11083286" y="427375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r>
              <a:rPr lang="en-US" sz="2000" dirty="0"/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664D4A-C6E9-C07C-BB64-030C0FCCBA49}"/>
              </a:ext>
            </a:extLst>
          </p:cNvPr>
          <p:cNvSpPr txBox="1"/>
          <p:nvPr/>
        </p:nvSpPr>
        <p:spPr>
          <a:xfrm rot="239465">
            <a:off x="11023651" y="4757890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198.71.232.3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6536E1-21D5-E308-46CD-84ABCDA3C660}"/>
              </a:ext>
            </a:extLst>
          </p:cNvPr>
          <p:cNvCxnSpPr>
            <a:cxnSpLocks/>
          </p:cNvCxnSpPr>
          <p:nvPr/>
        </p:nvCxnSpPr>
        <p:spPr>
          <a:xfrm flipV="1">
            <a:off x="9240669" y="4891126"/>
            <a:ext cx="968467" cy="247764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2D27EC4-79BA-7291-04F1-CC30398A00BA}"/>
              </a:ext>
            </a:extLst>
          </p:cNvPr>
          <p:cNvSpPr txBox="1"/>
          <p:nvPr/>
        </p:nvSpPr>
        <p:spPr>
          <a:xfrm>
            <a:off x="12107867" y="57893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198.71.232.3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6FC0781-DF30-8521-DC0D-3AE185AA8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0466" y="3667641"/>
            <a:ext cx="1326312" cy="1492102"/>
          </a:xfrm>
          <a:prstGeom prst="rect">
            <a:avLst/>
          </a:prstGeom>
        </p:spPr>
      </p:pic>
      <p:pic>
        <p:nvPicPr>
          <p:cNvPr id="7" name="Content Placeholder 3" descr="evil.png">
            <a:extLst>
              <a:ext uri="{FF2B5EF4-FFF2-40B4-BE49-F238E27FC236}">
                <a16:creationId xmlns:a16="http://schemas.microsoft.com/office/drawing/2014/main" id="{5A481FF0-99E8-AD58-4ABB-6D74983A6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10517368" y="4184484"/>
            <a:ext cx="752492" cy="93006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68CCD38-373E-B87B-A113-80B82B8A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9974409" y="4193876"/>
            <a:ext cx="1314035" cy="13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20FE7E5-DE67-157D-D231-C870D5E36549}"/>
              </a:ext>
            </a:extLst>
          </p:cNvPr>
          <p:cNvCxnSpPr>
            <a:cxnSpLocks/>
            <a:endCxn id="8196" idx="3"/>
          </p:cNvCxnSpPr>
          <p:nvPr/>
        </p:nvCxnSpPr>
        <p:spPr>
          <a:xfrm rot="10800000">
            <a:off x="6245106" y="2989057"/>
            <a:ext cx="4248386" cy="1719654"/>
          </a:xfrm>
          <a:prstGeom prst="bentConnector3">
            <a:avLst>
              <a:gd name="adj1" fmla="val 27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9D787E-1427-6260-E91C-981D84020B37}"/>
              </a:ext>
            </a:extLst>
          </p:cNvPr>
          <p:cNvCxnSpPr>
            <a:cxnSpLocks/>
          </p:cNvCxnSpPr>
          <p:nvPr/>
        </p:nvCxnSpPr>
        <p:spPr>
          <a:xfrm>
            <a:off x="6846717" y="4059473"/>
            <a:ext cx="691817" cy="759572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8B523-4B38-0107-D2EB-1B908F2381C7}"/>
              </a:ext>
            </a:extLst>
          </p:cNvPr>
          <p:cNvCxnSpPr>
            <a:cxnSpLocks/>
          </p:cNvCxnSpPr>
          <p:nvPr/>
        </p:nvCxnSpPr>
        <p:spPr>
          <a:xfrm>
            <a:off x="7452103" y="4774655"/>
            <a:ext cx="1217406" cy="252096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05148CC-61AF-5697-B2BC-599A537B1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911" y="3936499"/>
            <a:ext cx="1326312" cy="149210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5E69999-DFC8-D0CD-5170-EE0DE95FE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378" y="3667641"/>
            <a:ext cx="1326312" cy="149210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280E21-5782-FCB9-731F-174591B58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2257" y="3487669"/>
            <a:ext cx="540814" cy="838261"/>
          </a:xfrm>
          <a:prstGeom prst="rect">
            <a:avLst/>
          </a:prstGeom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AE320A8-82B3-29F2-6859-2DBFE73DE0C3}"/>
              </a:ext>
            </a:extLst>
          </p:cNvPr>
          <p:cNvSpPr/>
          <p:nvPr/>
        </p:nvSpPr>
        <p:spPr>
          <a:xfrm>
            <a:off x="234658" y="3756485"/>
            <a:ext cx="3741456" cy="109363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Step 2: train ML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collected data &amp; labels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713A8E-9F60-A534-F914-F692FA707C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0995" y="4370177"/>
            <a:ext cx="914400" cy="8001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85C38A0-31B4-659F-483B-8F3E51A1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03" y="3521693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DAC14544-AC3D-0DE9-646C-2F6D99AD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082" y="3521693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 descr="evil.png">
            <a:extLst>
              <a:ext uri="{FF2B5EF4-FFF2-40B4-BE49-F238E27FC236}">
                <a16:creationId xmlns:a16="http://schemas.microsoft.com/office/drawing/2014/main" id="{F1E19145-E947-6DA3-8A02-0393D77617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6041152" y="5764501"/>
            <a:ext cx="752492" cy="930064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6194D74D-AF1F-C2DB-0346-536DFAED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5379187" y="5641367"/>
            <a:ext cx="1314035" cy="13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A5A952-F157-33A8-36C3-6D06165298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79616" y="5057915"/>
            <a:ext cx="1354818" cy="779440"/>
          </a:xfrm>
          <a:prstGeom prst="bentConnector3">
            <a:avLst>
              <a:gd name="adj1" fmla="val 99385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05AF15-9F58-6572-5B0E-E4EDD7273E74}"/>
              </a:ext>
            </a:extLst>
          </p:cNvPr>
          <p:cNvSpPr txBox="1"/>
          <p:nvPr/>
        </p:nvSpPr>
        <p:spPr>
          <a:xfrm>
            <a:off x="5309381" y="5025706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22EFD6-CECE-7DA9-94CE-32E8262939F3}"/>
              </a:ext>
            </a:extLst>
          </p:cNvPr>
          <p:cNvSpPr txBox="1"/>
          <p:nvPr/>
        </p:nvSpPr>
        <p:spPr>
          <a:xfrm>
            <a:off x="3979464" y="4547548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endParaRPr lang="en-US" sz="2000" dirty="0"/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AF8B9F21-68A2-9047-F7D2-6F576160E9B9}"/>
              </a:ext>
            </a:extLst>
          </p:cNvPr>
          <p:cNvSpPr/>
          <p:nvPr/>
        </p:nvSpPr>
        <p:spPr>
          <a:xfrm>
            <a:off x="234658" y="5701953"/>
            <a:ext cx="4360319" cy="109363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Step 3: deploy against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ML model to predict website</a:t>
            </a:r>
          </a:p>
        </p:txBody>
      </p:sp>
      <p:sp>
        <p:nvSpPr>
          <p:cNvPr id="41" name="Rounded Rectangular Callout 40">
            <a:extLst>
              <a:ext uri="{FF2B5EF4-FFF2-40B4-BE49-F238E27FC236}">
                <a16:creationId xmlns:a16="http://schemas.microsoft.com/office/drawing/2014/main" id="{E036E381-8F80-3F7A-7FEF-8324FF764ECC}"/>
              </a:ext>
            </a:extLst>
          </p:cNvPr>
          <p:cNvSpPr/>
          <p:nvPr/>
        </p:nvSpPr>
        <p:spPr>
          <a:xfrm>
            <a:off x="10768247" y="1896558"/>
            <a:ext cx="2745403" cy="1537977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Exit can observe: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New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DNS lookup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Website load</a:t>
            </a:r>
          </a:p>
        </p:txBody>
      </p:sp>
    </p:spTree>
    <p:extLst>
      <p:ext uri="{BB962C8B-B14F-4D97-AF65-F5344CB8AC3E}">
        <p14:creationId xmlns:p14="http://schemas.microsoft.com/office/powerpoint/2010/main" val="132239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15FC2F-CFCE-B445-DAF6-86649B3012B5}"/>
              </a:ext>
            </a:extLst>
          </p:cNvPr>
          <p:cNvCxnSpPr>
            <a:cxnSpLocks/>
          </p:cNvCxnSpPr>
          <p:nvPr/>
        </p:nvCxnSpPr>
        <p:spPr>
          <a:xfrm>
            <a:off x="5783044" y="2520176"/>
            <a:ext cx="0" cy="1854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Content Placeholder 3" descr="evil.png">
            <a:extLst>
              <a:ext uri="{FF2B5EF4-FFF2-40B4-BE49-F238E27FC236}">
                <a16:creationId xmlns:a16="http://schemas.microsoft.com/office/drawing/2014/main" id="{F87B94F5-94C9-6E9E-B4DE-057267022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4759136" y="2942749"/>
            <a:ext cx="752492" cy="9300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B089A-9D5E-CB96-83A4-872199A03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8A4D3-06E6-210D-EEB2-814D45B1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61E80-8F7D-2DE3-29AF-2B647F8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Insight: Exits Observe Genuine Data &amp; Labels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13C09-268C-C4EA-AC3B-BC5AF1B1B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53" y="3864714"/>
            <a:ext cx="5837628" cy="3267606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F7199B5-DA57-3BA9-C232-BD20F0086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44" y="2436947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D9B474-413E-CAA8-8652-F208244053A3}"/>
              </a:ext>
            </a:extLst>
          </p:cNvPr>
          <p:cNvCxnSpPr>
            <a:cxnSpLocks/>
          </p:cNvCxnSpPr>
          <p:nvPr/>
        </p:nvCxnSpPr>
        <p:spPr>
          <a:xfrm flipV="1">
            <a:off x="5124373" y="6204314"/>
            <a:ext cx="2114685" cy="686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1CD51A-E721-7E9A-6F05-6B9A304CE867}"/>
              </a:ext>
            </a:extLst>
          </p:cNvPr>
          <p:cNvCxnSpPr>
            <a:cxnSpLocks/>
          </p:cNvCxnSpPr>
          <p:nvPr/>
        </p:nvCxnSpPr>
        <p:spPr>
          <a:xfrm flipV="1">
            <a:off x="7399628" y="5104044"/>
            <a:ext cx="1358725" cy="102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455521-156A-3D87-5D1B-657FFB34B3E5}"/>
              </a:ext>
            </a:extLst>
          </p:cNvPr>
          <p:cNvCxnSpPr>
            <a:cxnSpLocks/>
          </p:cNvCxnSpPr>
          <p:nvPr/>
        </p:nvCxnSpPr>
        <p:spPr>
          <a:xfrm>
            <a:off x="8773601" y="4962670"/>
            <a:ext cx="1563155" cy="1071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F17006-BB68-43FF-5E42-F8517FD2F757}"/>
              </a:ext>
            </a:extLst>
          </p:cNvPr>
          <p:cNvCxnSpPr>
            <a:cxnSpLocks/>
          </p:cNvCxnSpPr>
          <p:nvPr/>
        </p:nvCxnSpPr>
        <p:spPr>
          <a:xfrm>
            <a:off x="10780296" y="4818258"/>
            <a:ext cx="1814100" cy="1111107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6038F28-EDF1-E91A-8727-A48F3ABE7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776" y="4981518"/>
            <a:ext cx="1326312" cy="149210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55E71-C15F-9543-C4CA-60E629B4E62F}"/>
              </a:ext>
            </a:extLst>
          </p:cNvPr>
          <p:cNvCxnSpPr>
            <a:cxnSpLocks/>
          </p:cNvCxnSpPr>
          <p:nvPr/>
        </p:nvCxnSpPr>
        <p:spPr>
          <a:xfrm>
            <a:off x="10780296" y="4682376"/>
            <a:ext cx="1675966" cy="71833"/>
          </a:xfrm>
          <a:prstGeom prst="line">
            <a:avLst/>
          </a:prstGeom>
          <a:ln w="76200">
            <a:solidFill>
              <a:srgbClr val="9411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D797051-B43D-0779-03D2-D1A69F4804AA}"/>
              </a:ext>
            </a:extLst>
          </p:cNvPr>
          <p:cNvCxnSpPr>
            <a:cxnSpLocks/>
          </p:cNvCxnSpPr>
          <p:nvPr/>
        </p:nvCxnSpPr>
        <p:spPr>
          <a:xfrm flipV="1">
            <a:off x="10533622" y="5929365"/>
            <a:ext cx="2060774" cy="2749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E9D98DB-AF8D-686B-5B9B-93EB9BFC6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046" y="4860371"/>
            <a:ext cx="1326312" cy="1492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A96E4E-ED24-1C4F-3A25-451B92750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0949" y="5529396"/>
            <a:ext cx="1270502" cy="15379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4376265-8F85-9A11-5B94-9AB454685F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9904" y="5428601"/>
            <a:ext cx="1019558" cy="1580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9DAA88-50B3-944A-B52C-4DDDE8CF127F}"/>
              </a:ext>
            </a:extLst>
          </p:cNvPr>
          <p:cNvSpPr txBox="1"/>
          <p:nvPr/>
        </p:nvSpPr>
        <p:spPr>
          <a:xfrm>
            <a:off x="12175258" y="5509473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04E56B-39F4-6A12-D665-39C7FD1F41AA}"/>
              </a:ext>
            </a:extLst>
          </p:cNvPr>
          <p:cNvSpPr txBox="1"/>
          <p:nvPr/>
        </p:nvSpPr>
        <p:spPr>
          <a:xfrm>
            <a:off x="6437771" y="2598934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Genuine labels: resolved domains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DED26-EE8A-1F65-8ECC-BADC6A818A14}"/>
              </a:ext>
            </a:extLst>
          </p:cNvPr>
          <p:cNvSpPr txBox="1"/>
          <p:nvPr/>
        </p:nvSpPr>
        <p:spPr>
          <a:xfrm>
            <a:off x="6437770" y="3042050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Genuine data: circuit traffic patterns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4CA1B5-6EA7-8524-4D66-D4AE2BF74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12894" y="3778560"/>
            <a:ext cx="1270502" cy="1537976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1AD5C7EC-6B88-A5D1-5E24-8429537F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768" y="4249785"/>
            <a:ext cx="874650" cy="105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2834434-3F85-171A-9FE6-AF1629C6BA67}"/>
              </a:ext>
            </a:extLst>
          </p:cNvPr>
          <p:cNvSpPr txBox="1"/>
          <p:nvPr/>
        </p:nvSpPr>
        <p:spPr>
          <a:xfrm>
            <a:off x="12594396" y="4502541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5EF9E-1B17-78B5-D183-35CA0DE1A362}"/>
              </a:ext>
            </a:extLst>
          </p:cNvPr>
          <p:cNvSpPr txBox="1"/>
          <p:nvPr/>
        </p:nvSpPr>
        <p:spPr>
          <a:xfrm rot="176144">
            <a:off x="11083286" y="427375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r>
              <a:rPr lang="en-US" sz="2000" dirty="0"/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664D4A-C6E9-C07C-BB64-030C0FCCBA49}"/>
              </a:ext>
            </a:extLst>
          </p:cNvPr>
          <p:cNvSpPr txBox="1"/>
          <p:nvPr/>
        </p:nvSpPr>
        <p:spPr>
          <a:xfrm rot="239465">
            <a:off x="11023651" y="4757890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198.71.232.3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6536E1-21D5-E308-46CD-84ABCDA3C660}"/>
              </a:ext>
            </a:extLst>
          </p:cNvPr>
          <p:cNvCxnSpPr>
            <a:cxnSpLocks/>
          </p:cNvCxnSpPr>
          <p:nvPr/>
        </p:nvCxnSpPr>
        <p:spPr>
          <a:xfrm flipV="1">
            <a:off x="9240669" y="4891126"/>
            <a:ext cx="968467" cy="247764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2D27EC4-79BA-7291-04F1-CC30398A00BA}"/>
              </a:ext>
            </a:extLst>
          </p:cNvPr>
          <p:cNvSpPr txBox="1"/>
          <p:nvPr/>
        </p:nvSpPr>
        <p:spPr>
          <a:xfrm>
            <a:off x="12107867" y="57893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198.71.232.3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6FC0781-DF30-8521-DC0D-3AE185AA8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0466" y="3667641"/>
            <a:ext cx="1326312" cy="1492102"/>
          </a:xfrm>
          <a:prstGeom prst="rect">
            <a:avLst/>
          </a:prstGeom>
        </p:spPr>
      </p:pic>
      <p:pic>
        <p:nvPicPr>
          <p:cNvPr id="7" name="Content Placeholder 3" descr="evil.png">
            <a:extLst>
              <a:ext uri="{FF2B5EF4-FFF2-40B4-BE49-F238E27FC236}">
                <a16:creationId xmlns:a16="http://schemas.microsoft.com/office/drawing/2014/main" id="{5A481FF0-99E8-AD58-4ABB-6D74983A6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10517368" y="4184484"/>
            <a:ext cx="752492" cy="93006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68CCD38-373E-B87B-A113-80B82B8A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9974409" y="4193876"/>
            <a:ext cx="1314035" cy="13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20FE7E5-DE67-157D-D231-C870D5E36549}"/>
              </a:ext>
            </a:extLst>
          </p:cNvPr>
          <p:cNvCxnSpPr>
            <a:cxnSpLocks/>
            <a:endCxn id="8196" idx="3"/>
          </p:cNvCxnSpPr>
          <p:nvPr/>
        </p:nvCxnSpPr>
        <p:spPr>
          <a:xfrm rot="10800000">
            <a:off x="6245106" y="2989057"/>
            <a:ext cx="4248386" cy="1719654"/>
          </a:xfrm>
          <a:prstGeom prst="bentConnector3">
            <a:avLst>
              <a:gd name="adj1" fmla="val 27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9D787E-1427-6260-E91C-981D84020B37}"/>
              </a:ext>
            </a:extLst>
          </p:cNvPr>
          <p:cNvCxnSpPr>
            <a:cxnSpLocks/>
          </p:cNvCxnSpPr>
          <p:nvPr/>
        </p:nvCxnSpPr>
        <p:spPr>
          <a:xfrm>
            <a:off x="6846717" y="4059473"/>
            <a:ext cx="691817" cy="759572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8B523-4B38-0107-D2EB-1B908F2381C7}"/>
              </a:ext>
            </a:extLst>
          </p:cNvPr>
          <p:cNvCxnSpPr>
            <a:cxnSpLocks/>
          </p:cNvCxnSpPr>
          <p:nvPr/>
        </p:nvCxnSpPr>
        <p:spPr>
          <a:xfrm>
            <a:off x="7452103" y="4774655"/>
            <a:ext cx="1217406" cy="252096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05148CC-61AF-5697-B2BC-599A537B1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911" y="3936499"/>
            <a:ext cx="1326312" cy="149210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5E69999-DFC8-D0CD-5170-EE0DE95FE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378" y="3667641"/>
            <a:ext cx="1326312" cy="149210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280E21-5782-FCB9-731F-174591B58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2257" y="3487669"/>
            <a:ext cx="540814" cy="8382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713A8E-9F60-A534-F914-F692FA707C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0995" y="4370177"/>
            <a:ext cx="914400" cy="8001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85C38A0-31B4-659F-483B-8F3E51A1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03" y="3521693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DAC14544-AC3D-0DE9-646C-2F6D99AD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082" y="3521693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 descr="evil.png">
            <a:extLst>
              <a:ext uri="{FF2B5EF4-FFF2-40B4-BE49-F238E27FC236}">
                <a16:creationId xmlns:a16="http://schemas.microsoft.com/office/drawing/2014/main" id="{F1E19145-E947-6DA3-8A02-0393D77617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6041152" y="5764501"/>
            <a:ext cx="752492" cy="930064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6194D74D-AF1F-C2DB-0346-536DFAED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5379187" y="5641367"/>
            <a:ext cx="1314035" cy="13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A5A952-F157-33A8-36C3-6D06165298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79616" y="5057915"/>
            <a:ext cx="1354818" cy="779440"/>
          </a:xfrm>
          <a:prstGeom prst="bentConnector3">
            <a:avLst>
              <a:gd name="adj1" fmla="val 99385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05AF15-9F58-6572-5B0E-E4EDD7273E74}"/>
              </a:ext>
            </a:extLst>
          </p:cNvPr>
          <p:cNvSpPr txBox="1"/>
          <p:nvPr/>
        </p:nvSpPr>
        <p:spPr>
          <a:xfrm>
            <a:off x="5309381" y="5025706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22EFD6-CECE-7DA9-94CE-32E8262939F3}"/>
              </a:ext>
            </a:extLst>
          </p:cNvPr>
          <p:cNvSpPr txBox="1"/>
          <p:nvPr/>
        </p:nvSpPr>
        <p:spPr>
          <a:xfrm>
            <a:off x="3979464" y="4547548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endParaRPr lang="en-US" sz="2000" dirty="0"/>
          </a:p>
        </p:txBody>
      </p:sp>
      <p:sp>
        <p:nvSpPr>
          <p:cNvPr id="44" name="Rounded Rectangular Callout 43">
            <a:extLst>
              <a:ext uri="{FF2B5EF4-FFF2-40B4-BE49-F238E27FC236}">
                <a16:creationId xmlns:a16="http://schemas.microsoft.com/office/drawing/2014/main" id="{EAA5E81E-6266-0050-5C82-619AF89C4168}"/>
              </a:ext>
            </a:extLst>
          </p:cNvPr>
          <p:cNvSpPr/>
          <p:nvPr/>
        </p:nvSpPr>
        <p:spPr>
          <a:xfrm>
            <a:off x="10768247" y="1896558"/>
            <a:ext cx="2745403" cy="1537977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Exit can observe: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New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DNS lookup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Website load</a:t>
            </a:r>
          </a:p>
        </p:txBody>
      </p: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F61C04F8-E62D-4BC8-58F8-6F6E192C8CA4}"/>
              </a:ext>
            </a:extLst>
          </p:cNvPr>
          <p:cNvSpPr/>
          <p:nvPr/>
        </p:nvSpPr>
        <p:spPr>
          <a:xfrm>
            <a:off x="524039" y="1850245"/>
            <a:ext cx="3280650" cy="248572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Captures real world diversity of browsers, behavior, world size, choice of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stop trying to fix the synthetic model</a:t>
            </a:r>
          </a:p>
        </p:txBody>
      </p:sp>
    </p:spTree>
    <p:extLst>
      <p:ext uri="{BB962C8B-B14F-4D97-AF65-F5344CB8AC3E}">
        <p14:creationId xmlns:p14="http://schemas.microsoft.com/office/powerpoint/2010/main" val="64596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15FC2F-CFCE-B445-DAF6-86649B3012B5}"/>
              </a:ext>
            </a:extLst>
          </p:cNvPr>
          <p:cNvCxnSpPr>
            <a:cxnSpLocks/>
          </p:cNvCxnSpPr>
          <p:nvPr/>
        </p:nvCxnSpPr>
        <p:spPr>
          <a:xfrm>
            <a:off x="5783044" y="2520176"/>
            <a:ext cx="0" cy="1854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Content Placeholder 3" descr="evil.png">
            <a:extLst>
              <a:ext uri="{FF2B5EF4-FFF2-40B4-BE49-F238E27FC236}">
                <a16:creationId xmlns:a16="http://schemas.microsoft.com/office/drawing/2014/main" id="{F87B94F5-94C9-6E9E-B4DE-057267022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4759136" y="2942749"/>
            <a:ext cx="752492" cy="9300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B089A-9D5E-CB96-83A4-872199A03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8A4D3-06E6-210D-EEB2-814D45B1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61E80-8F7D-2DE3-29AF-2B647F8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Insight: Exits Observe Genuine Data &amp; Labels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13C09-268C-C4EA-AC3B-BC5AF1B1B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53" y="3864714"/>
            <a:ext cx="5837628" cy="3267606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F7199B5-DA57-3BA9-C232-BD20F0086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44" y="2436947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D9B474-413E-CAA8-8652-F208244053A3}"/>
              </a:ext>
            </a:extLst>
          </p:cNvPr>
          <p:cNvCxnSpPr>
            <a:cxnSpLocks/>
          </p:cNvCxnSpPr>
          <p:nvPr/>
        </p:nvCxnSpPr>
        <p:spPr>
          <a:xfrm flipV="1">
            <a:off x="5124373" y="6204314"/>
            <a:ext cx="2114685" cy="686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1CD51A-E721-7E9A-6F05-6B9A304CE867}"/>
              </a:ext>
            </a:extLst>
          </p:cNvPr>
          <p:cNvCxnSpPr>
            <a:cxnSpLocks/>
          </p:cNvCxnSpPr>
          <p:nvPr/>
        </p:nvCxnSpPr>
        <p:spPr>
          <a:xfrm flipV="1">
            <a:off x="7399628" y="5104044"/>
            <a:ext cx="1358725" cy="102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455521-156A-3D87-5D1B-657FFB34B3E5}"/>
              </a:ext>
            </a:extLst>
          </p:cNvPr>
          <p:cNvCxnSpPr>
            <a:cxnSpLocks/>
          </p:cNvCxnSpPr>
          <p:nvPr/>
        </p:nvCxnSpPr>
        <p:spPr>
          <a:xfrm>
            <a:off x="8773601" y="4962670"/>
            <a:ext cx="1563155" cy="1071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F17006-BB68-43FF-5E42-F8517FD2F757}"/>
              </a:ext>
            </a:extLst>
          </p:cNvPr>
          <p:cNvCxnSpPr>
            <a:cxnSpLocks/>
          </p:cNvCxnSpPr>
          <p:nvPr/>
        </p:nvCxnSpPr>
        <p:spPr>
          <a:xfrm>
            <a:off x="10780296" y="4818258"/>
            <a:ext cx="1814100" cy="1111107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6038F28-EDF1-E91A-8727-A48F3ABE7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776" y="4981518"/>
            <a:ext cx="1326312" cy="149210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55E71-C15F-9543-C4CA-60E629B4E62F}"/>
              </a:ext>
            </a:extLst>
          </p:cNvPr>
          <p:cNvCxnSpPr>
            <a:cxnSpLocks/>
          </p:cNvCxnSpPr>
          <p:nvPr/>
        </p:nvCxnSpPr>
        <p:spPr>
          <a:xfrm>
            <a:off x="10780296" y="4682376"/>
            <a:ext cx="1675966" cy="71833"/>
          </a:xfrm>
          <a:prstGeom prst="line">
            <a:avLst/>
          </a:prstGeom>
          <a:ln w="76200">
            <a:solidFill>
              <a:srgbClr val="9411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D797051-B43D-0779-03D2-D1A69F4804AA}"/>
              </a:ext>
            </a:extLst>
          </p:cNvPr>
          <p:cNvCxnSpPr>
            <a:cxnSpLocks/>
          </p:cNvCxnSpPr>
          <p:nvPr/>
        </p:nvCxnSpPr>
        <p:spPr>
          <a:xfrm flipV="1">
            <a:off x="10533622" y="5929365"/>
            <a:ext cx="2060774" cy="2749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E9D98DB-AF8D-686B-5B9B-93EB9BFC6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046" y="4860371"/>
            <a:ext cx="1326312" cy="1492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A96E4E-ED24-1C4F-3A25-451B92750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0949" y="5529396"/>
            <a:ext cx="1270502" cy="15379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4376265-8F85-9A11-5B94-9AB454685F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9904" y="5428601"/>
            <a:ext cx="1019558" cy="1580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9DAA88-50B3-944A-B52C-4DDDE8CF127F}"/>
              </a:ext>
            </a:extLst>
          </p:cNvPr>
          <p:cNvSpPr txBox="1"/>
          <p:nvPr/>
        </p:nvSpPr>
        <p:spPr>
          <a:xfrm>
            <a:off x="12175258" y="5509473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04E56B-39F4-6A12-D665-39C7FD1F41AA}"/>
              </a:ext>
            </a:extLst>
          </p:cNvPr>
          <p:cNvSpPr txBox="1"/>
          <p:nvPr/>
        </p:nvSpPr>
        <p:spPr>
          <a:xfrm>
            <a:off x="6437771" y="2598934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Genuine labels: resolved domains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DED26-EE8A-1F65-8ECC-BADC6A818A14}"/>
              </a:ext>
            </a:extLst>
          </p:cNvPr>
          <p:cNvSpPr txBox="1"/>
          <p:nvPr/>
        </p:nvSpPr>
        <p:spPr>
          <a:xfrm>
            <a:off x="6437770" y="3042050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Genuine data: circuit traffic patterns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2751BBB-0025-3C4B-DEE0-035B709138F8}"/>
              </a:ext>
            </a:extLst>
          </p:cNvPr>
          <p:cNvSpPr/>
          <p:nvPr/>
        </p:nvSpPr>
        <p:spPr>
          <a:xfrm>
            <a:off x="10768247" y="1896558"/>
            <a:ext cx="2745403" cy="1537977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Exit can observe: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New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DNS lookup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Website load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4CA1B5-6EA7-8524-4D66-D4AE2BF74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12894" y="3778560"/>
            <a:ext cx="1270502" cy="1537976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1AD5C7EC-6B88-A5D1-5E24-8429537F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768" y="4249785"/>
            <a:ext cx="874650" cy="105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2834434-3F85-171A-9FE6-AF1629C6BA67}"/>
              </a:ext>
            </a:extLst>
          </p:cNvPr>
          <p:cNvSpPr txBox="1"/>
          <p:nvPr/>
        </p:nvSpPr>
        <p:spPr>
          <a:xfrm>
            <a:off x="12594396" y="4502541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5EF9E-1B17-78B5-D183-35CA0DE1A362}"/>
              </a:ext>
            </a:extLst>
          </p:cNvPr>
          <p:cNvSpPr txBox="1"/>
          <p:nvPr/>
        </p:nvSpPr>
        <p:spPr>
          <a:xfrm rot="176144">
            <a:off x="11083286" y="427375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r>
              <a:rPr lang="en-US" sz="2000" dirty="0"/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664D4A-C6E9-C07C-BB64-030C0FCCBA49}"/>
              </a:ext>
            </a:extLst>
          </p:cNvPr>
          <p:cNvSpPr txBox="1"/>
          <p:nvPr/>
        </p:nvSpPr>
        <p:spPr>
          <a:xfrm rot="239465">
            <a:off x="11023651" y="4757890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198.71.232.3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6536E1-21D5-E308-46CD-84ABCDA3C660}"/>
              </a:ext>
            </a:extLst>
          </p:cNvPr>
          <p:cNvCxnSpPr>
            <a:cxnSpLocks/>
          </p:cNvCxnSpPr>
          <p:nvPr/>
        </p:nvCxnSpPr>
        <p:spPr>
          <a:xfrm flipV="1">
            <a:off x="9240669" y="4891126"/>
            <a:ext cx="968467" cy="247764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2D27EC4-79BA-7291-04F1-CC30398A00BA}"/>
              </a:ext>
            </a:extLst>
          </p:cNvPr>
          <p:cNvSpPr txBox="1"/>
          <p:nvPr/>
        </p:nvSpPr>
        <p:spPr>
          <a:xfrm>
            <a:off x="12107867" y="57893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198.71.232.3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6FC0781-DF30-8521-DC0D-3AE185AA8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0466" y="3667641"/>
            <a:ext cx="1326312" cy="1492102"/>
          </a:xfrm>
          <a:prstGeom prst="rect">
            <a:avLst/>
          </a:prstGeom>
        </p:spPr>
      </p:pic>
      <p:pic>
        <p:nvPicPr>
          <p:cNvPr id="7" name="Content Placeholder 3" descr="evil.png">
            <a:extLst>
              <a:ext uri="{FF2B5EF4-FFF2-40B4-BE49-F238E27FC236}">
                <a16:creationId xmlns:a16="http://schemas.microsoft.com/office/drawing/2014/main" id="{5A481FF0-99E8-AD58-4ABB-6D74983A6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10517368" y="4184484"/>
            <a:ext cx="752492" cy="93006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68CCD38-373E-B87B-A113-80B82B8A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9974409" y="4193876"/>
            <a:ext cx="1314035" cy="13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20FE7E5-DE67-157D-D231-C870D5E36549}"/>
              </a:ext>
            </a:extLst>
          </p:cNvPr>
          <p:cNvCxnSpPr>
            <a:cxnSpLocks/>
            <a:endCxn id="8196" idx="3"/>
          </p:cNvCxnSpPr>
          <p:nvPr/>
        </p:nvCxnSpPr>
        <p:spPr>
          <a:xfrm rot="10800000">
            <a:off x="6245106" y="2989057"/>
            <a:ext cx="4248386" cy="1719654"/>
          </a:xfrm>
          <a:prstGeom prst="bentConnector3">
            <a:avLst>
              <a:gd name="adj1" fmla="val 27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9D787E-1427-6260-E91C-981D84020B37}"/>
              </a:ext>
            </a:extLst>
          </p:cNvPr>
          <p:cNvCxnSpPr>
            <a:cxnSpLocks/>
          </p:cNvCxnSpPr>
          <p:nvPr/>
        </p:nvCxnSpPr>
        <p:spPr>
          <a:xfrm>
            <a:off x="6846717" y="4059473"/>
            <a:ext cx="691817" cy="759572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8B523-4B38-0107-D2EB-1B908F2381C7}"/>
              </a:ext>
            </a:extLst>
          </p:cNvPr>
          <p:cNvCxnSpPr>
            <a:cxnSpLocks/>
          </p:cNvCxnSpPr>
          <p:nvPr/>
        </p:nvCxnSpPr>
        <p:spPr>
          <a:xfrm>
            <a:off x="7452103" y="4774655"/>
            <a:ext cx="1217406" cy="252096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05148CC-61AF-5697-B2BC-599A537B1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911" y="3936499"/>
            <a:ext cx="1326312" cy="149210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5E69999-DFC8-D0CD-5170-EE0DE95FE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378" y="3667641"/>
            <a:ext cx="1326312" cy="149210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280E21-5782-FCB9-731F-174591B58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2257" y="3487669"/>
            <a:ext cx="540814" cy="8382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713A8E-9F60-A534-F914-F692FA707C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0995" y="4370177"/>
            <a:ext cx="914400" cy="8001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85C38A0-31B4-659F-483B-8F3E51A1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03" y="3521693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DAC14544-AC3D-0DE9-646C-2F6D99AD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082" y="3521693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 descr="evil.png">
            <a:extLst>
              <a:ext uri="{FF2B5EF4-FFF2-40B4-BE49-F238E27FC236}">
                <a16:creationId xmlns:a16="http://schemas.microsoft.com/office/drawing/2014/main" id="{F1E19145-E947-6DA3-8A02-0393D77617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6041152" y="5764501"/>
            <a:ext cx="752492" cy="930064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6194D74D-AF1F-C2DB-0346-536DFAED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5379187" y="5641367"/>
            <a:ext cx="1314035" cy="13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3A5A952-F157-33A8-36C3-6D06165298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79616" y="5057915"/>
            <a:ext cx="1354818" cy="779440"/>
          </a:xfrm>
          <a:prstGeom prst="bentConnector3">
            <a:avLst>
              <a:gd name="adj1" fmla="val 99385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05AF15-9F58-6572-5B0E-E4EDD7273E74}"/>
              </a:ext>
            </a:extLst>
          </p:cNvPr>
          <p:cNvSpPr txBox="1"/>
          <p:nvPr/>
        </p:nvSpPr>
        <p:spPr>
          <a:xfrm>
            <a:off x="5309381" y="5025706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22EFD6-CECE-7DA9-94CE-32E8262939F3}"/>
              </a:ext>
            </a:extLst>
          </p:cNvPr>
          <p:cNvSpPr txBox="1"/>
          <p:nvPr/>
        </p:nvSpPr>
        <p:spPr>
          <a:xfrm>
            <a:off x="3979464" y="4547548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endParaRPr lang="en-US" sz="2000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E2C1A8F-F96D-8552-4E71-D9BBD3E174D7}"/>
              </a:ext>
            </a:extLst>
          </p:cNvPr>
          <p:cNvSpPr/>
          <p:nvPr/>
        </p:nvSpPr>
        <p:spPr>
          <a:xfrm>
            <a:off x="411855" y="4958746"/>
            <a:ext cx="3487757" cy="1991969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rgbClr val="9411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Caveats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Train at exit, deploy at entry </a:t>
            </a:r>
            <a:r>
              <a:rPr lang="en-US" sz="2000" dirty="0">
                <a:sym typeface="Wingdings" pitchFamily="2" charset="2"/>
              </a:rPr>
              <a:t>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Domain, not page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Need safe eval methods</a:t>
            </a:r>
            <a:endParaRPr lang="en-US" sz="2000" dirty="0"/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685129DF-4870-D81E-79FD-565232BF2B0A}"/>
              </a:ext>
            </a:extLst>
          </p:cNvPr>
          <p:cNvSpPr/>
          <p:nvPr/>
        </p:nvSpPr>
        <p:spPr>
          <a:xfrm>
            <a:off x="524039" y="1850245"/>
            <a:ext cx="3280650" cy="248572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Captures real world diversity of browsers, behavior, world size, choice of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stop trying to fix the synthetic model</a:t>
            </a:r>
          </a:p>
        </p:txBody>
      </p:sp>
    </p:spTree>
    <p:extLst>
      <p:ext uri="{BB962C8B-B14F-4D97-AF65-F5344CB8AC3E}">
        <p14:creationId xmlns:p14="http://schemas.microsoft.com/office/powerpoint/2010/main" val="145826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D6455E-BBF8-8E9D-EC56-CD88F27DF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E3FC2-DAEC-874E-EA00-94928C5F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2F891E-5548-0AF8-7332-69876374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Evaluation using Online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47CFF4-E3AC-98CB-461A-8F1D99B353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3"/>
            <a:ext cx="12530051" cy="5694891"/>
          </a:xfrm>
        </p:spPr>
        <p:txBody>
          <a:bodyPr>
            <a:normAutofit/>
          </a:bodyPr>
          <a:lstStyle/>
          <a:p>
            <a:r>
              <a:rPr lang="en-US" dirty="0"/>
              <a:t>Our safe evaluation plan:</a:t>
            </a:r>
          </a:p>
          <a:p>
            <a:pPr marL="919125" lvl="2" indent="-457200"/>
            <a:r>
              <a:rPr lang="en-US" dirty="0"/>
              <a:t>Hash domain labels using keyed HMAC</a:t>
            </a:r>
          </a:p>
          <a:p>
            <a:pPr marL="1150880" lvl="3" indent="-457200"/>
            <a:r>
              <a:rPr lang="en-US" dirty="0"/>
              <a:t>Never learn true labels</a:t>
            </a:r>
          </a:p>
          <a:p>
            <a:pPr marL="1150880" lvl="3" indent="-457200"/>
            <a:endParaRPr lang="en-US" dirty="0"/>
          </a:p>
          <a:p>
            <a:pPr lvl="3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056C6-8620-DD96-EC98-3BC5B07E4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39" y="4973772"/>
            <a:ext cx="4148013" cy="232184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8A8DDE-1A09-442F-1811-A1CDFFFDE7C4}"/>
              </a:ext>
            </a:extLst>
          </p:cNvPr>
          <p:cNvCxnSpPr>
            <a:cxnSpLocks/>
          </p:cNvCxnSpPr>
          <p:nvPr/>
        </p:nvCxnSpPr>
        <p:spPr>
          <a:xfrm>
            <a:off x="7335536" y="6438339"/>
            <a:ext cx="5087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110329-5268-4809-398E-6A2F8735AAC9}"/>
              </a:ext>
            </a:extLst>
          </p:cNvPr>
          <p:cNvCxnSpPr>
            <a:cxnSpLocks/>
          </p:cNvCxnSpPr>
          <p:nvPr/>
        </p:nvCxnSpPr>
        <p:spPr>
          <a:xfrm flipV="1">
            <a:off x="11353800" y="4778274"/>
            <a:ext cx="1376113" cy="15256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2221CC3-E34A-8423-26EF-9DE94318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623" y="5421899"/>
            <a:ext cx="1270502" cy="15379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2631B4-7523-2D85-5477-AA939E7EACE1}"/>
              </a:ext>
            </a:extLst>
          </p:cNvPr>
          <p:cNvSpPr txBox="1"/>
          <p:nvPr/>
        </p:nvSpPr>
        <p:spPr>
          <a:xfrm>
            <a:off x="12084932" y="5589756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726B34-7759-70D0-DF11-7843BB5AE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451" y="3741609"/>
            <a:ext cx="1270502" cy="1537976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A1521953-27CE-0A58-0402-12354DA7E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325" y="4212834"/>
            <a:ext cx="874650" cy="105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199E11-DE7D-FB0C-4235-1CC2A5234FAD}"/>
              </a:ext>
            </a:extLst>
          </p:cNvPr>
          <p:cNvSpPr txBox="1"/>
          <p:nvPr/>
        </p:nvSpPr>
        <p:spPr>
          <a:xfrm>
            <a:off x="12850953" y="44655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DE7E4-E500-F754-A2BF-6B7B154C0432}"/>
              </a:ext>
            </a:extLst>
          </p:cNvPr>
          <p:cNvSpPr txBox="1"/>
          <p:nvPr/>
        </p:nvSpPr>
        <p:spPr>
          <a:xfrm rot="18769255">
            <a:off x="11407497" y="5053705"/>
            <a:ext cx="135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cats.com</a:t>
            </a:r>
            <a:r>
              <a:rPr lang="en-US" sz="20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C9949C-4628-77C0-608D-EDF7A2BBE9AA}"/>
              </a:ext>
            </a:extLst>
          </p:cNvPr>
          <p:cNvSpPr txBox="1"/>
          <p:nvPr/>
        </p:nvSpPr>
        <p:spPr>
          <a:xfrm>
            <a:off x="11947864" y="68912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198.71.232.3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7F6F07-D552-FE3D-8FA0-E6337E93F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5618" y="5301581"/>
            <a:ext cx="1326312" cy="1492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8F4792-1C7A-715F-A8E5-8B9D0D5F0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770" y="5313926"/>
            <a:ext cx="1326312" cy="14921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A352E0-5D72-FE08-5975-E626E2658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440" y="5263302"/>
            <a:ext cx="1326312" cy="14921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7D8AF4-4608-1ADF-E064-2EFE3B2DD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589" y="5269820"/>
            <a:ext cx="1019558" cy="15803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150CD3-253D-794B-52FF-31E99C7F612A}"/>
              </a:ext>
            </a:extLst>
          </p:cNvPr>
          <p:cNvSpPr txBox="1"/>
          <p:nvPr/>
        </p:nvSpPr>
        <p:spPr>
          <a:xfrm>
            <a:off x="9462854" y="4035249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(-1,+1,…)</a:t>
            </a:r>
          </a:p>
          <a:p>
            <a:r>
              <a:rPr lang="en-US" dirty="0"/>
              <a:t>label: HMAC(</a:t>
            </a:r>
            <a:r>
              <a:rPr lang="en-US" dirty="0" err="1"/>
              <a:t>cats.com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571991-9822-2071-2D30-7506A9D62D05}"/>
              </a:ext>
            </a:extLst>
          </p:cNvPr>
          <p:cNvCxnSpPr>
            <a:cxnSpLocks/>
          </p:cNvCxnSpPr>
          <p:nvPr/>
        </p:nvCxnSpPr>
        <p:spPr>
          <a:xfrm flipV="1">
            <a:off x="11088469" y="4705350"/>
            <a:ext cx="0" cy="1456344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E5ADCB-5870-4BB2-82F9-7B677500FA87}"/>
              </a:ext>
            </a:extLst>
          </p:cNvPr>
          <p:cNvCxnSpPr>
            <a:cxnSpLocks/>
          </p:cNvCxnSpPr>
          <p:nvPr/>
        </p:nvCxnSpPr>
        <p:spPr>
          <a:xfrm flipV="1">
            <a:off x="7979924" y="2325927"/>
            <a:ext cx="2250461" cy="655443"/>
          </a:xfrm>
          <a:prstGeom prst="bentConnector3">
            <a:avLst>
              <a:gd name="adj1" fmla="val 6829"/>
            </a:avLst>
          </a:prstGeom>
          <a:ln w="508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CA012B-2EE5-E119-D9C8-7AAFA2F018F5}"/>
              </a:ext>
            </a:extLst>
          </p:cNvPr>
          <p:cNvCxnSpPr>
            <a:cxnSpLocks/>
          </p:cNvCxnSpPr>
          <p:nvPr/>
        </p:nvCxnSpPr>
        <p:spPr>
          <a:xfrm>
            <a:off x="10116152" y="2325686"/>
            <a:ext cx="2021600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D6455E-BBF8-8E9D-EC56-CD88F27DF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E3FC2-DAEC-874E-EA00-94928C5F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2F891E-5548-0AF8-7332-69876374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Evaluation using Online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47CFF4-E3AC-98CB-461A-8F1D99B353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3"/>
            <a:ext cx="12530051" cy="5694891"/>
          </a:xfrm>
        </p:spPr>
        <p:txBody>
          <a:bodyPr>
            <a:normAutofit/>
          </a:bodyPr>
          <a:lstStyle/>
          <a:p>
            <a:r>
              <a:rPr lang="en-US" dirty="0"/>
              <a:t>Our safe evaluation plan:</a:t>
            </a:r>
          </a:p>
          <a:p>
            <a:pPr marL="919125" lvl="2" indent="-457200"/>
            <a:r>
              <a:rPr lang="en-US" dirty="0"/>
              <a:t>Hash domain labels using keyed HMAC</a:t>
            </a:r>
          </a:p>
          <a:p>
            <a:pPr marL="1150880" lvl="3" indent="-457200"/>
            <a:r>
              <a:rPr lang="en-US" dirty="0"/>
              <a:t>Never learn true labels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Use online learning</a:t>
            </a:r>
          </a:p>
          <a:p>
            <a:pPr marL="1150880" lvl="3" indent="-457200"/>
            <a:r>
              <a:rPr lang="en-US" dirty="0"/>
              <a:t>Adapted Triplet Fingerprinting [CCS’19]</a:t>
            </a:r>
          </a:p>
          <a:p>
            <a:pPr marL="1150880" lvl="3" indent="-457200"/>
            <a:r>
              <a:rPr lang="en-US" dirty="0"/>
              <a:t>Compute means in real time, discard data</a:t>
            </a:r>
          </a:p>
          <a:p>
            <a:pPr marL="1150880" lvl="3" indent="-457200"/>
            <a:r>
              <a:rPr lang="en-US" dirty="0"/>
              <a:t>Individual data items never stored</a:t>
            </a:r>
          </a:p>
          <a:p>
            <a:pPr lvl="3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056C6-8620-DD96-EC98-3BC5B07E4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39" y="4973772"/>
            <a:ext cx="4148013" cy="232184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8A8DDE-1A09-442F-1811-A1CDFFFDE7C4}"/>
              </a:ext>
            </a:extLst>
          </p:cNvPr>
          <p:cNvCxnSpPr>
            <a:cxnSpLocks/>
          </p:cNvCxnSpPr>
          <p:nvPr/>
        </p:nvCxnSpPr>
        <p:spPr>
          <a:xfrm>
            <a:off x="7335536" y="6438339"/>
            <a:ext cx="5087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110329-5268-4809-398E-6A2F8735AAC9}"/>
              </a:ext>
            </a:extLst>
          </p:cNvPr>
          <p:cNvCxnSpPr>
            <a:cxnSpLocks/>
          </p:cNvCxnSpPr>
          <p:nvPr/>
        </p:nvCxnSpPr>
        <p:spPr>
          <a:xfrm flipV="1">
            <a:off x="11353800" y="4778274"/>
            <a:ext cx="1376113" cy="15256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2221CC3-E34A-8423-26EF-9DE94318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623" y="5421899"/>
            <a:ext cx="1270502" cy="15379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2631B4-7523-2D85-5477-AA939E7EACE1}"/>
              </a:ext>
            </a:extLst>
          </p:cNvPr>
          <p:cNvSpPr txBox="1"/>
          <p:nvPr/>
        </p:nvSpPr>
        <p:spPr>
          <a:xfrm>
            <a:off x="12084932" y="5589756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726B34-7759-70D0-DF11-7843BB5AE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451" y="3741609"/>
            <a:ext cx="1270502" cy="1537976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A1521953-27CE-0A58-0402-12354DA7E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325" y="4212834"/>
            <a:ext cx="874650" cy="105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199E11-DE7D-FB0C-4235-1CC2A5234FAD}"/>
              </a:ext>
            </a:extLst>
          </p:cNvPr>
          <p:cNvSpPr txBox="1"/>
          <p:nvPr/>
        </p:nvSpPr>
        <p:spPr>
          <a:xfrm>
            <a:off x="12850953" y="44655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DE7E4-E500-F754-A2BF-6B7B154C0432}"/>
              </a:ext>
            </a:extLst>
          </p:cNvPr>
          <p:cNvSpPr txBox="1"/>
          <p:nvPr/>
        </p:nvSpPr>
        <p:spPr>
          <a:xfrm rot="18769255">
            <a:off x="11407497" y="5053705"/>
            <a:ext cx="135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cats.com</a:t>
            </a:r>
            <a:r>
              <a:rPr lang="en-US" sz="20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C9949C-4628-77C0-608D-EDF7A2BBE9AA}"/>
              </a:ext>
            </a:extLst>
          </p:cNvPr>
          <p:cNvSpPr txBox="1"/>
          <p:nvPr/>
        </p:nvSpPr>
        <p:spPr>
          <a:xfrm>
            <a:off x="11947864" y="68912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198.71.232.3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7F6F07-D552-FE3D-8FA0-E6337E93F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5618" y="5301581"/>
            <a:ext cx="1326312" cy="1492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8F4792-1C7A-715F-A8E5-8B9D0D5F0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770" y="5313926"/>
            <a:ext cx="1326312" cy="14921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A352E0-5D72-FE08-5975-E626E2658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440" y="5263302"/>
            <a:ext cx="1326312" cy="14921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7D8AF4-4608-1ADF-E064-2EFE3B2DD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589" y="5269820"/>
            <a:ext cx="1019558" cy="15803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150CD3-253D-794B-52FF-31E99C7F612A}"/>
              </a:ext>
            </a:extLst>
          </p:cNvPr>
          <p:cNvSpPr txBox="1"/>
          <p:nvPr/>
        </p:nvSpPr>
        <p:spPr>
          <a:xfrm>
            <a:off x="9462854" y="4035249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(-1,+1,…)</a:t>
            </a:r>
          </a:p>
          <a:p>
            <a:r>
              <a:rPr lang="en-US" dirty="0"/>
              <a:t>label: HMAC(</a:t>
            </a:r>
            <a:r>
              <a:rPr lang="en-US" dirty="0" err="1"/>
              <a:t>cats.com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571991-9822-2071-2D30-7506A9D62D05}"/>
              </a:ext>
            </a:extLst>
          </p:cNvPr>
          <p:cNvCxnSpPr>
            <a:cxnSpLocks/>
          </p:cNvCxnSpPr>
          <p:nvPr/>
        </p:nvCxnSpPr>
        <p:spPr>
          <a:xfrm flipV="1">
            <a:off x="11088469" y="4705350"/>
            <a:ext cx="0" cy="1456344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E2B4107-5B81-7388-841E-B74230A762F7}"/>
              </a:ext>
            </a:extLst>
          </p:cNvPr>
          <p:cNvCxnSpPr>
            <a:cxnSpLocks/>
          </p:cNvCxnSpPr>
          <p:nvPr/>
        </p:nvCxnSpPr>
        <p:spPr>
          <a:xfrm rot="10800000" flipH="1">
            <a:off x="7861206" y="2994685"/>
            <a:ext cx="95173" cy="1362019"/>
          </a:xfrm>
          <a:prstGeom prst="bentConnector4">
            <a:avLst>
              <a:gd name="adj1" fmla="val -240194"/>
              <a:gd name="adj2" fmla="val 100811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2FB64E0-9089-C35B-34A9-4576E647D20A}"/>
              </a:ext>
            </a:extLst>
          </p:cNvPr>
          <p:cNvSpPr txBox="1"/>
          <p:nvPr/>
        </p:nvSpPr>
        <p:spPr>
          <a:xfrm>
            <a:off x="11673299" y="1836118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HMAC(</a:t>
            </a:r>
            <a:r>
              <a:rPr lang="en-US" dirty="0" err="1"/>
              <a:t>cats.com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correct?</a:t>
            </a:r>
            <a:br>
              <a:rPr lang="en-US" dirty="0"/>
            </a:br>
            <a:r>
              <a:rPr lang="en-US" dirty="0"/>
              <a:t>yes or no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5F18E8-19BD-9E53-EEC4-02A428F86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1207" y="3927110"/>
            <a:ext cx="1000259" cy="8752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6CC148-8652-A920-FC89-2F0E99C74AC5}"/>
              </a:ext>
            </a:extLst>
          </p:cNvPr>
          <p:cNvSpPr txBox="1"/>
          <p:nvPr/>
        </p:nvSpPr>
        <p:spPr>
          <a:xfrm>
            <a:off x="7186356" y="47238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triplet feature extractor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D1978E2-728C-423E-70BE-6FD1F7C841C9}"/>
              </a:ext>
            </a:extLst>
          </p:cNvPr>
          <p:cNvCxnSpPr>
            <a:cxnSpLocks/>
            <a:stCxn id="30" idx="1"/>
            <a:endCxn id="17" idx="3"/>
          </p:cNvCxnSpPr>
          <p:nvPr/>
        </p:nvCxnSpPr>
        <p:spPr>
          <a:xfrm flipH="1">
            <a:off x="8861466" y="4358415"/>
            <a:ext cx="601388" cy="6309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447289E7-06EB-7D6E-F6D0-C3C638A548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36994" y="1559659"/>
            <a:ext cx="229528" cy="2637289"/>
          </a:xfrm>
          <a:prstGeom prst="bentConnector3">
            <a:avLst>
              <a:gd name="adj1" fmla="val -32325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iangle 78">
            <a:extLst>
              <a:ext uri="{FF2B5EF4-FFF2-40B4-BE49-F238E27FC236}">
                <a16:creationId xmlns:a16="http://schemas.microsoft.com/office/drawing/2014/main" id="{796F0DC2-0F3C-2A4C-EC07-E8FE2F8CE0F5}"/>
              </a:ext>
            </a:extLst>
          </p:cNvPr>
          <p:cNvSpPr/>
          <p:nvPr/>
        </p:nvSpPr>
        <p:spPr>
          <a:xfrm>
            <a:off x="10225620" y="1887925"/>
            <a:ext cx="127945" cy="120226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14FD25D3-C87D-A4DB-DC9F-A6ED0584BDB2}"/>
              </a:ext>
            </a:extLst>
          </p:cNvPr>
          <p:cNvSpPr/>
          <p:nvPr/>
        </p:nvSpPr>
        <p:spPr>
          <a:xfrm>
            <a:off x="10387651" y="1847837"/>
            <a:ext cx="127945" cy="120226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D9F12B6D-B003-7EA9-D44E-3CAE9C30DBD5}"/>
              </a:ext>
            </a:extLst>
          </p:cNvPr>
          <p:cNvSpPr/>
          <p:nvPr/>
        </p:nvSpPr>
        <p:spPr>
          <a:xfrm>
            <a:off x="10291460" y="2065159"/>
            <a:ext cx="127945" cy="120226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8C5D4F0-AB28-0429-3425-6B4C62BFD9FD}"/>
              </a:ext>
            </a:extLst>
          </p:cNvPr>
          <p:cNvSpPr/>
          <p:nvPr/>
        </p:nvSpPr>
        <p:spPr>
          <a:xfrm>
            <a:off x="10938468" y="2496979"/>
            <a:ext cx="104349" cy="1043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FC2287E-D762-D11A-124A-3C8061D7E9AC}"/>
              </a:ext>
            </a:extLst>
          </p:cNvPr>
          <p:cNvSpPr/>
          <p:nvPr/>
        </p:nvSpPr>
        <p:spPr>
          <a:xfrm>
            <a:off x="10834119" y="2628952"/>
            <a:ext cx="104349" cy="1043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60FCE0-C038-CFDB-764B-62890933AE99}"/>
              </a:ext>
            </a:extLst>
          </p:cNvPr>
          <p:cNvSpPr/>
          <p:nvPr/>
        </p:nvSpPr>
        <p:spPr>
          <a:xfrm>
            <a:off x="11074132" y="2570274"/>
            <a:ext cx="104349" cy="1043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D3A048C-342E-29C3-A164-44752EDEDD95}"/>
              </a:ext>
            </a:extLst>
          </p:cNvPr>
          <p:cNvSpPr/>
          <p:nvPr/>
        </p:nvSpPr>
        <p:spPr>
          <a:xfrm>
            <a:off x="10830462" y="1836118"/>
            <a:ext cx="114870" cy="114870"/>
          </a:xfrm>
          <a:prstGeom prst="ellipse">
            <a:avLst/>
          </a:prstGeom>
          <a:solidFill>
            <a:srgbClr val="9411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CB7C300-741B-7BE7-E89D-ECC74BBE3ED9}"/>
              </a:ext>
            </a:extLst>
          </p:cNvPr>
          <p:cNvSpPr/>
          <p:nvPr/>
        </p:nvSpPr>
        <p:spPr>
          <a:xfrm>
            <a:off x="10973821" y="1867086"/>
            <a:ext cx="114870" cy="114870"/>
          </a:xfrm>
          <a:prstGeom prst="ellipse">
            <a:avLst/>
          </a:prstGeom>
          <a:solidFill>
            <a:srgbClr val="9411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B040C6A-C5F0-D5A5-C3E4-26E02D886F28}"/>
              </a:ext>
            </a:extLst>
          </p:cNvPr>
          <p:cNvSpPr/>
          <p:nvPr/>
        </p:nvSpPr>
        <p:spPr>
          <a:xfrm>
            <a:off x="11071142" y="1946668"/>
            <a:ext cx="114870" cy="114870"/>
          </a:xfrm>
          <a:prstGeom prst="ellipse">
            <a:avLst/>
          </a:prstGeom>
          <a:solidFill>
            <a:srgbClr val="9411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27CB45-94DA-86F3-2388-B48A0578A856}"/>
              </a:ext>
            </a:extLst>
          </p:cNvPr>
          <p:cNvSpPr txBox="1"/>
          <p:nvPr/>
        </p:nvSpPr>
        <p:spPr>
          <a:xfrm>
            <a:off x="10555190" y="2051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85885B2-635D-8196-1B9F-CA5A712E236B}"/>
              </a:ext>
            </a:extLst>
          </p:cNvPr>
          <p:cNvCxnSpPr>
            <a:cxnSpLocks/>
          </p:cNvCxnSpPr>
          <p:nvPr/>
        </p:nvCxnSpPr>
        <p:spPr>
          <a:xfrm>
            <a:off x="10412337" y="2018576"/>
            <a:ext cx="239894" cy="1553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3186A16-95CB-55CA-89E4-BA090B5AD737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10795398" y="1965134"/>
            <a:ext cx="195245" cy="2156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E9D2926-8D45-90C6-60E4-42F582C81A23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0732816" y="2289452"/>
            <a:ext cx="205652" cy="2597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E0C897B-39E1-7E2F-A5E3-91BD23F689B8}"/>
              </a:ext>
            </a:extLst>
          </p:cNvPr>
          <p:cNvSpPr/>
          <p:nvPr/>
        </p:nvSpPr>
        <p:spPr>
          <a:xfrm>
            <a:off x="10190815" y="1818000"/>
            <a:ext cx="373413" cy="3734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F61F0CE-B272-50F2-1099-0DDBE7B16038}"/>
              </a:ext>
            </a:extLst>
          </p:cNvPr>
          <p:cNvSpPr/>
          <p:nvPr/>
        </p:nvSpPr>
        <p:spPr>
          <a:xfrm>
            <a:off x="10834119" y="1739050"/>
            <a:ext cx="373413" cy="3734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C9D64C-F0D4-7DFE-3964-DD11CEEE3ED4}"/>
              </a:ext>
            </a:extLst>
          </p:cNvPr>
          <p:cNvSpPr/>
          <p:nvPr/>
        </p:nvSpPr>
        <p:spPr>
          <a:xfrm>
            <a:off x="10812599" y="2411778"/>
            <a:ext cx="373413" cy="3734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ular Callout 103">
            <a:extLst>
              <a:ext uri="{FF2B5EF4-FFF2-40B4-BE49-F238E27FC236}">
                <a16:creationId xmlns:a16="http://schemas.microsoft.com/office/drawing/2014/main" id="{4622016E-6927-1C6F-5454-2DD0229C33C1}"/>
              </a:ext>
            </a:extLst>
          </p:cNvPr>
          <p:cNvSpPr/>
          <p:nvPr/>
        </p:nvSpPr>
        <p:spPr>
          <a:xfrm>
            <a:off x="8273335" y="1887925"/>
            <a:ext cx="1708766" cy="356362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predict label</a:t>
            </a:r>
          </a:p>
        </p:txBody>
      </p:sp>
      <p:sp>
        <p:nvSpPr>
          <p:cNvPr id="105" name="Rounded Rectangular Callout 104">
            <a:extLst>
              <a:ext uri="{FF2B5EF4-FFF2-40B4-BE49-F238E27FC236}">
                <a16:creationId xmlns:a16="http://schemas.microsoft.com/office/drawing/2014/main" id="{1304185D-2B1E-58E7-8433-9755C19B2AA1}"/>
              </a:ext>
            </a:extLst>
          </p:cNvPr>
          <p:cNvSpPr/>
          <p:nvPr/>
        </p:nvSpPr>
        <p:spPr>
          <a:xfrm>
            <a:off x="8273335" y="3274759"/>
            <a:ext cx="2193747" cy="356362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update k-</a:t>
            </a:r>
            <a:r>
              <a:rPr lang="en-US" dirty="0" err="1"/>
              <a:t>nn</a:t>
            </a:r>
            <a:r>
              <a:rPr lang="en-US" dirty="0"/>
              <a:t> </a:t>
            </a:r>
            <a:r>
              <a:rPr lang="en-US" dirty="0" err="1"/>
              <a:t>mev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07E909-8664-0872-BDDB-C08C85569A9B}"/>
              </a:ext>
            </a:extLst>
          </p:cNvPr>
          <p:cNvSpPr txBox="1"/>
          <p:nvPr/>
        </p:nvSpPr>
        <p:spPr>
          <a:xfrm>
            <a:off x="10027796" y="139301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1603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D6455E-BBF8-8E9D-EC56-CD88F27DF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E3FC2-DAEC-874E-EA00-94928C5F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2F891E-5548-0AF8-7332-69876374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Evaluation using Online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47CFF4-E3AC-98CB-461A-8F1D99B353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3"/>
            <a:ext cx="12530051" cy="5694891"/>
          </a:xfrm>
        </p:spPr>
        <p:txBody>
          <a:bodyPr>
            <a:normAutofit/>
          </a:bodyPr>
          <a:lstStyle/>
          <a:p>
            <a:r>
              <a:rPr lang="en-US" dirty="0"/>
              <a:t>Our safe evaluation plan:</a:t>
            </a:r>
          </a:p>
          <a:p>
            <a:pPr marL="919125" lvl="2" indent="-457200"/>
            <a:r>
              <a:rPr lang="en-US" dirty="0"/>
              <a:t>Hash domain labels using keyed HMAC</a:t>
            </a:r>
          </a:p>
          <a:p>
            <a:pPr marL="1150880" lvl="3" indent="-457200"/>
            <a:r>
              <a:rPr lang="en-US" dirty="0"/>
              <a:t>Never learn true labels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Use online learning</a:t>
            </a:r>
          </a:p>
          <a:p>
            <a:pPr marL="1150880" lvl="3" indent="-457200"/>
            <a:r>
              <a:rPr lang="en-US" dirty="0"/>
              <a:t>Adapted Triplet Fingerprinting [CCS’19]</a:t>
            </a:r>
          </a:p>
          <a:p>
            <a:pPr marL="1150880" lvl="3" indent="-457200"/>
            <a:r>
              <a:rPr lang="en-US" dirty="0"/>
              <a:t>Compute means in real time, discard data</a:t>
            </a:r>
          </a:p>
          <a:p>
            <a:pPr marL="1150880" lvl="3" indent="-457200"/>
            <a:r>
              <a:rPr lang="en-US" dirty="0"/>
              <a:t>Individual data items never stored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Other safety precautions</a:t>
            </a:r>
          </a:p>
          <a:p>
            <a:pPr marL="1150880" lvl="3" indent="-457200"/>
            <a:r>
              <a:rPr lang="en-US" dirty="0"/>
              <a:t>Never deanonymizes Tor users</a:t>
            </a:r>
          </a:p>
          <a:p>
            <a:pPr marL="1150880" lvl="3" indent="-457200"/>
            <a:r>
              <a:rPr lang="en-US" dirty="0"/>
              <a:t>Destroyed models, HMAC key after eval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Tor Safety Board reviewed plan</a:t>
            </a:r>
          </a:p>
          <a:p>
            <a:pPr marL="1150880" lvl="3" indent="-457200"/>
            <a:r>
              <a:rPr lang="en-US" dirty="0"/>
              <a:t>See paper for details!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056C6-8620-DD96-EC98-3BC5B07E4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39" y="4973772"/>
            <a:ext cx="4148013" cy="232184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8A8DDE-1A09-442F-1811-A1CDFFFDE7C4}"/>
              </a:ext>
            </a:extLst>
          </p:cNvPr>
          <p:cNvCxnSpPr>
            <a:cxnSpLocks/>
          </p:cNvCxnSpPr>
          <p:nvPr/>
        </p:nvCxnSpPr>
        <p:spPr>
          <a:xfrm>
            <a:off x="7335536" y="6438339"/>
            <a:ext cx="5087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110329-5268-4809-398E-6A2F8735AAC9}"/>
              </a:ext>
            </a:extLst>
          </p:cNvPr>
          <p:cNvCxnSpPr>
            <a:cxnSpLocks/>
          </p:cNvCxnSpPr>
          <p:nvPr/>
        </p:nvCxnSpPr>
        <p:spPr>
          <a:xfrm flipV="1">
            <a:off x="11353800" y="4778274"/>
            <a:ext cx="1376113" cy="15256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2221CC3-E34A-8423-26EF-9DE94318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623" y="5421899"/>
            <a:ext cx="1270502" cy="15379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2631B4-7523-2D85-5477-AA939E7EACE1}"/>
              </a:ext>
            </a:extLst>
          </p:cNvPr>
          <p:cNvSpPr txBox="1"/>
          <p:nvPr/>
        </p:nvSpPr>
        <p:spPr>
          <a:xfrm>
            <a:off x="12084932" y="5589756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726B34-7759-70D0-DF11-7843BB5AE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451" y="3741609"/>
            <a:ext cx="1270502" cy="1537976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A1521953-27CE-0A58-0402-12354DA7E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325" y="4212834"/>
            <a:ext cx="874650" cy="105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199E11-DE7D-FB0C-4235-1CC2A5234FAD}"/>
              </a:ext>
            </a:extLst>
          </p:cNvPr>
          <p:cNvSpPr txBox="1"/>
          <p:nvPr/>
        </p:nvSpPr>
        <p:spPr>
          <a:xfrm>
            <a:off x="12850953" y="446559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DE7E4-E500-F754-A2BF-6B7B154C0432}"/>
              </a:ext>
            </a:extLst>
          </p:cNvPr>
          <p:cNvSpPr txBox="1"/>
          <p:nvPr/>
        </p:nvSpPr>
        <p:spPr>
          <a:xfrm rot="18769255">
            <a:off x="11407497" y="5053705"/>
            <a:ext cx="135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cats.com</a:t>
            </a:r>
            <a:r>
              <a:rPr lang="en-US" sz="20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C9949C-4628-77C0-608D-EDF7A2BBE9AA}"/>
              </a:ext>
            </a:extLst>
          </p:cNvPr>
          <p:cNvSpPr txBox="1"/>
          <p:nvPr/>
        </p:nvSpPr>
        <p:spPr>
          <a:xfrm>
            <a:off x="11947864" y="68912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198.71.232.3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7F6F07-D552-FE3D-8FA0-E6337E93F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5618" y="5301581"/>
            <a:ext cx="1326312" cy="1492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8F4792-1C7A-715F-A8E5-8B9D0D5F0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770" y="5313926"/>
            <a:ext cx="1326312" cy="14921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A352E0-5D72-FE08-5975-E626E2658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440" y="5263302"/>
            <a:ext cx="1326312" cy="14921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7D8AF4-4608-1ADF-E064-2EFE3B2DD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589" y="5269820"/>
            <a:ext cx="1019558" cy="15803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150CD3-253D-794B-52FF-31E99C7F612A}"/>
              </a:ext>
            </a:extLst>
          </p:cNvPr>
          <p:cNvSpPr txBox="1"/>
          <p:nvPr/>
        </p:nvSpPr>
        <p:spPr>
          <a:xfrm>
            <a:off x="9462854" y="4035249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(-1,+1,…)</a:t>
            </a:r>
          </a:p>
          <a:p>
            <a:r>
              <a:rPr lang="en-US" dirty="0"/>
              <a:t>label: HMAC(</a:t>
            </a:r>
            <a:r>
              <a:rPr lang="en-US" dirty="0" err="1"/>
              <a:t>cats.com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571991-9822-2071-2D30-7506A9D62D05}"/>
              </a:ext>
            </a:extLst>
          </p:cNvPr>
          <p:cNvCxnSpPr>
            <a:cxnSpLocks/>
          </p:cNvCxnSpPr>
          <p:nvPr/>
        </p:nvCxnSpPr>
        <p:spPr>
          <a:xfrm flipV="1">
            <a:off x="11088469" y="4705350"/>
            <a:ext cx="0" cy="1456344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E2B4107-5B81-7388-841E-B74230A762F7}"/>
              </a:ext>
            </a:extLst>
          </p:cNvPr>
          <p:cNvCxnSpPr>
            <a:cxnSpLocks/>
          </p:cNvCxnSpPr>
          <p:nvPr/>
        </p:nvCxnSpPr>
        <p:spPr>
          <a:xfrm rot="10800000" flipH="1">
            <a:off x="7861206" y="2994685"/>
            <a:ext cx="95173" cy="1362019"/>
          </a:xfrm>
          <a:prstGeom prst="bentConnector4">
            <a:avLst>
              <a:gd name="adj1" fmla="val -240194"/>
              <a:gd name="adj2" fmla="val 100811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E76C596-57B6-DCFE-11BF-63FA8E16A99A}"/>
              </a:ext>
            </a:extLst>
          </p:cNvPr>
          <p:cNvCxnSpPr>
            <a:cxnSpLocks/>
          </p:cNvCxnSpPr>
          <p:nvPr/>
        </p:nvCxnSpPr>
        <p:spPr>
          <a:xfrm flipV="1">
            <a:off x="7979924" y="2325927"/>
            <a:ext cx="2250461" cy="655443"/>
          </a:xfrm>
          <a:prstGeom prst="bentConnector3">
            <a:avLst>
              <a:gd name="adj1" fmla="val 6829"/>
            </a:avLst>
          </a:prstGeom>
          <a:ln w="508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B598D-70A1-CDE7-717F-2FECFFB0B2E3}"/>
              </a:ext>
            </a:extLst>
          </p:cNvPr>
          <p:cNvCxnSpPr>
            <a:cxnSpLocks/>
          </p:cNvCxnSpPr>
          <p:nvPr/>
        </p:nvCxnSpPr>
        <p:spPr>
          <a:xfrm>
            <a:off x="10116152" y="2325686"/>
            <a:ext cx="2021600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2FB64E0-9089-C35B-34A9-4576E647D20A}"/>
              </a:ext>
            </a:extLst>
          </p:cNvPr>
          <p:cNvSpPr txBox="1"/>
          <p:nvPr/>
        </p:nvSpPr>
        <p:spPr>
          <a:xfrm>
            <a:off x="11673299" y="1836118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HMAC(</a:t>
            </a:r>
            <a:r>
              <a:rPr lang="en-US" dirty="0" err="1"/>
              <a:t>cats.com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correct?</a:t>
            </a:r>
            <a:br>
              <a:rPr lang="en-US" dirty="0"/>
            </a:br>
            <a:r>
              <a:rPr lang="en-US" dirty="0"/>
              <a:t>yes or no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5F18E8-19BD-9E53-EEC4-02A428F86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1207" y="3927110"/>
            <a:ext cx="1000259" cy="8752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6CC148-8652-A920-FC89-2F0E99C74AC5}"/>
              </a:ext>
            </a:extLst>
          </p:cNvPr>
          <p:cNvSpPr txBox="1"/>
          <p:nvPr/>
        </p:nvSpPr>
        <p:spPr>
          <a:xfrm>
            <a:off x="7186356" y="47238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triplet feature extractor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D1978E2-728C-423E-70BE-6FD1F7C841C9}"/>
              </a:ext>
            </a:extLst>
          </p:cNvPr>
          <p:cNvCxnSpPr>
            <a:cxnSpLocks/>
            <a:stCxn id="30" idx="1"/>
            <a:endCxn id="17" idx="3"/>
          </p:cNvCxnSpPr>
          <p:nvPr/>
        </p:nvCxnSpPr>
        <p:spPr>
          <a:xfrm flipH="1">
            <a:off x="8861466" y="4358415"/>
            <a:ext cx="601388" cy="6309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447289E7-06EB-7D6E-F6D0-C3C638A548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36994" y="1559659"/>
            <a:ext cx="229528" cy="2637289"/>
          </a:xfrm>
          <a:prstGeom prst="bentConnector3">
            <a:avLst>
              <a:gd name="adj1" fmla="val -32325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iangle 78">
            <a:extLst>
              <a:ext uri="{FF2B5EF4-FFF2-40B4-BE49-F238E27FC236}">
                <a16:creationId xmlns:a16="http://schemas.microsoft.com/office/drawing/2014/main" id="{796F0DC2-0F3C-2A4C-EC07-E8FE2F8CE0F5}"/>
              </a:ext>
            </a:extLst>
          </p:cNvPr>
          <p:cNvSpPr/>
          <p:nvPr/>
        </p:nvSpPr>
        <p:spPr>
          <a:xfrm>
            <a:off x="10225620" y="1887925"/>
            <a:ext cx="127945" cy="120226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14FD25D3-C87D-A4DB-DC9F-A6ED0584BDB2}"/>
              </a:ext>
            </a:extLst>
          </p:cNvPr>
          <p:cNvSpPr/>
          <p:nvPr/>
        </p:nvSpPr>
        <p:spPr>
          <a:xfrm>
            <a:off x="10387651" y="1847837"/>
            <a:ext cx="127945" cy="120226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D9F12B6D-B003-7EA9-D44E-3CAE9C30DBD5}"/>
              </a:ext>
            </a:extLst>
          </p:cNvPr>
          <p:cNvSpPr/>
          <p:nvPr/>
        </p:nvSpPr>
        <p:spPr>
          <a:xfrm>
            <a:off x="10291460" y="2065159"/>
            <a:ext cx="127945" cy="120226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8C5D4F0-AB28-0429-3425-6B4C62BFD9FD}"/>
              </a:ext>
            </a:extLst>
          </p:cNvPr>
          <p:cNvSpPr/>
          <p:nvPr/>
        </p:nvSpPr>
        <p:spPr>
          <a:xfrm>
            <a:off x="10938468" y="2496979"/>
            <a:ext cx="104349" cy="1043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FC2287E-D762-D11A-124A-3C8061D7E9AC}"/>
              </a:ext>
            </a:extLst>
          </p:cNvPr>
          <p:cNvSpPr/>
          <p:nvPr/>
        </p:nvSpPr>
        <p:spPr>
          <a:xfrm>
            <a:off x="10834119" y="2628952"/>
            <a:ext cx="104349" cy="1043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60FCE0-C038-CFDB-764B-62890933AE99}"/>
              </a:ext>
            </a:extLst>
          </p:cNvPr>
          <p:cNvSpPr/>
          <p:nvPr/>
        </p:nvSpPr>
        <p:spPr>
          <a:xfrm>
            <a:off x="11074132" y="2570274"/>
            <a:ext cx="104349" cy="1043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D3A048C-342E-29C3-A164-44752EDEDD95}"/>
              </a:ext>
            </a:extLst>
          </p:cNvPr>
          <p:cNvSpPr/>
          <p:nvPr/>
        </p:nvSpPr>
        <p:spPr>
          <a:xfrm>
            <a:off x="10830462" y="1836118"/>
            <a:ext cx="114870" cy="114870"/>
          </a:xfrm>
          <a:prstGeom prst="ellipse">
            <a:avLst/>
          </a:prstGeom>
          <a:solidFill>
            <a:srgbClr val="9411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CB7C300-741B-7BE7-E89D-ECC74BBE3ED9}"/>
              </a:ext>
            </a:extLst>
          </p:cNvPr>
          <p:cNvSpPr/>
          <p:nvPr/>
        </p:nvSpPr>
        <p:spPr>
          <a:xfrm>
            <a:off x="10973821" y="1867086"/>
            <a:ext cx="114870" cy="114870"/>
          </a:xfrm>
          <a:prstGeom prst="ellipse">
            <a:avLst/>
          </a:prstGeom>
          <a:solidFill>
            <a:srgbClr val="9411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B040C6A-C5F0-D5A5-C3E4-26E02D886F28}"/>
              </a:ext>
            </a:extLst>
          </p:cNvPr>
          <p:cNvSpPr/>
          <p:nvPr/>
        </p:nvSpPr>
        <p:spPr>
          <a:xfrm>
            <a:off x="11071142" y="1946668"/>
            <a:ext cx="114870" cy="114870"/>
          </a:xfrm>
          <a:prstGeom prst="ellipse">
            <a:avLst/>
          </a:prstGeom>
          <a:solidFill>
            <a:srgbClr val="9411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27CB45-94DA-86F3-2388-B48A0578A856}"/>
              </a:ext>
            </a:extLst>
          </p:cNvPr>
          <p:cNvSpPr txBox="1"/>
          <p:nvPr/>
        </p:nvSpPr>
        <p:spPr>
          <a:xfrm>
            <a:off x="10555190" y="2051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85885B2-635D-8196-1B9F-CA5A712E236B}"/>
              </a:ext>
            </a:extLst>
          </p:cNvPr>
          <p:cNvCxnSpPr>
            <a:cxnSpLocks/>
          </p:cNvCxnSpPr>
          <p:nvPr/>
        </p:nvCxnSpPr>
        <p:spPr>
          <a:xfrm>
            <a:off x="10412337" y="2018576"/>
            <a:ext cx="239894" cy="1553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3186A16-95CB-55CA-89E4-BA090B5AD737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10795398" y="1965134"/>
            <a:ext cx="195245" cy="2156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E9D2926-8D45-90C6-60E4-42F582C81A23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0732816" y="2289452"/>
            <a:ext cx="205652" cy="2597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E0C897B-39E1-7E2F-A5E3-91BD23F689B8}"/>
              </a:ext>
            </a:extLst>
          </p:cNvPr>
          <p:cNvSpPr/>
          <p:nvPr/>
        </p:nvSpPr>
        <p:spPr>
          <a:xfrm>
            <a:off x="10190815" y="1818000"/>
            <a:ext cx="373413" cy="3734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F61F0CE-B272-50F2-1099-0DDBE7B16038}"/>
              </a:ext>
            </a:extLst>
          </p:cNvPr>
          <p:cNvSpPr/>
          <p:nvPr/>
        </p:nvSpPr>
        <p:spPr>
          <a:xfrm>
            <a:off x="10834119" y="1739050"/>
            <a:ext cx="373413" cy="3734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C9D64C-F0D4-7DFE-3964-DD11CEEE3ED4}"/>
              </a:ext>
            </a:extLst>
          </p:cNvPr>
          <p:cNvSpPr/>
          <p:nvPr/>
        </p:nvSpPr>
        <p:spPr>
          <a:xfrm>
            <a:off x="10812599" y="2411778"/>
            <a:ext cx="373413" cy="3734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ular Callout 103">
            <a:extLst>
              <a:ext uri="{FF2B5EF4-FFF2-40B4-BE49-F238E27FC236}">
                <a16:creationId xmlns:a16="http://schemas.microsoft.com/office/drawing/2014/main" id="{4622016E-6927-1C6F-5454-2DD0229C33C1}"/>
              </a:ext>
            </a:extLst>
          </p:cNvPr>
          <p:cNvSpPr/>
          <p:nvPr/>
        </p:nvSpPr>
        <p:spPr>
          <a:xfrm>
            <a:off x="8273335" y="1887925"/>
            <a:ext cx="1708766" cy="356362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predict label</a:t>
            </a:r>
          </a:p>
        </p:txBody>
      </p:sp>
      <p:sp>
        <p:nvSpPr>
          <p:cNvPr id="105" name="Rounded Rectangular Callout 104">
            <a:extLst>
              <a:ext uri="{FF2B5EF4-FFF2-40B4-BE49-F238E27FC236}">
                <a16:creationId xmlns:a16="http://schemas.microsoft.com/office/drawing/2014/main" id="{1304185D-2B1E-58E7-8433-9755C19B2AA1}"/>
              </a:ext>
            </a:extLst>
          </p:cNvPr>
          <p:cNvSpPr/>
          <p:nvPr/>
        </p:nvSpPr>
        <p:spPr>
          <a:xfrm>
            <a:off x="8273335" y="3274759"/>
            <a:ext cx="2193747" cy="356362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update k-</a:t>
            </a:r>
            <a:r>
              <a:rPr lang="en-US" dirty="0" err="1"/>
              <a:t>nn</a:t>
            </a:r>
            <a:r>
              <a:rPr lang="en-US" dirty="0"/>
              <a:t> </a:t>
            </a:r>
            <a:r>
              <a:rPr lang="en-US" dirty="0" err="1"/>
              <a:t>mev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5E64DF-0A85-5A88-1C8F-5E8F82343739}"/>
              </a:ext>
            </a:extLst>
          </p:cNvPr>
          <p:cNvSpPr txBox="1"/>
          <p:nvPr/>
        </p:nvSpPr>
        <p:spPr>
          <a:xfrm>
            <a:off x="10027796" y="139301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23049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25ED-C8EF-7DE5-EFDA-2CB233656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7A82F-D626-6C32-8689-9ABAE82D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AB20E5-9059-98A3-4945-516730EB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2263CA-14EB-87AD-3D9C-A194A6F8A4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 and evaluate at exit relay</a:t>
            </a:r>
          </a:p>
          <a:p>
            <a:pPr marL="919125" lvl="2" indent="-457200"/>
            <a:r>
              <a:rPr lang="en-US" dirty="0"/>
              <a:t>No noise from transferring to entry</a:t>
            </a:r>
          </a:p>
          <a:p>
            <a:pPr marL="919125" lvl="2" indent="-457200"/>
            <a:r>
              <a:rPr lang="en-US" dirty="0"/>
              <a:t>Upper bound on attack accuracy</a:t>
            </a:r>
          </a:p>
          <a:p>
            <a:endParaRPr lang="en-US" dirty="0"/>
          </a:p>
          <a:p>
            <a:r>
              <a:rPr lang="en-US" dirty="0"/>
              <a:t>Details</a:t>
            </a:r>
          </a:p>
          <a:p>
            <a:pPr marL="919125" lvl="2" indent="-457200"/>
            <a:r>
              <a:rPr lang="en-US" dirty="0"/>
              <a:t>1 week evaluation</a:t>
            </a:r>
          </a:p>
          <a:p>
            <a:pPr marL="1150880" lvl="3" indent="-457200"/>
            <a:r>
              <a:rPr lang="en-US" dirty="0"/>
              <a:t>3.9M data sequences, 671k unique sites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Multi-class classification</a:t>
            </a:r>
          </a:p>
          <a:p>
            <a:pPr marL="1150880" lvl="3" indent="-457200"/>
            <a:r>
              <a:rPr lang="en-US" dirty="0"/>
              <a:t>predict a monitored site, or ‘unmonitored’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Performance metric</a:t>
            </a:r>
          </a:p>
          <a:p>
            <a:pPr marL="1150880" lvl="3" indent="-457200"/>
            <a:r>
              <a:rPr lang="en-US" dirty="0"/>
              <a:t>instant accuracy (i.e., moving average)</a:t>
            </a:r>
          </a:p>
          <a:p>
            <a:pPr marL="1150880" lvl="3" indent="-457200"/>
            <a:r>
              <a:rPr lang="en-US" dirty="0"/>
              <a:t># correct / # total predictions (10k window)</a:t>
            </a:r>
          </a:p>
        </p:txBody>
      </p:sp>
    </p:spTree>
    <p:extLst>
      <p:ext uri="{BB962C8B-B14F-4D97-AF65-F5344CB8AC3E}">
        <p14:creationId xmlns:p14="http://schemas.microsoft.com/office/powerpoint/2010/main" val="3509684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25ED-C8EF-7DE5-EFDA-2CB233656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7A82F-D626-6C32-8689-9ABAE82D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AB20E5-9059-98A3-4945-516730EB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2263CA-14EB-87AD-3D9C-A194A6F8A4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 and evaluate at exit relay</a:t>
            </a:r>
          </a:p>
          <a:p>
            <a:pPr marL="919125" lvl="2" indent="-457200"/>
            <a:r>
              <a:rPr lang="en-US" dirty="0"/>
              <a:t>No noise from transferring to entry</a:t>
            </a:r>
          </a:p>
          <a:p>
            <a:pPr marL="919125" lvl="2" indent="-457200"/>
            <a:r>
              <a:rPr lang="en-US" dirty="0"/>
              <a:t>Upper bound on attack accuracy</a:t>
            </a:r>
          </a:p>
          <a:p>
            <a:endParaRPr lang="en-US" dirty="0"/>
          </a:p>
          <a:p>
            <a:r>
              <a:rPr lang="en-US" dirty="0"/>
              <a:t>Details</a:t>
            </a:r>
          </a:p>
          <a:p>
            <a:pPr marL="919125" lvl="2" indent="-457200"/>
            <a:r>
              <a:rPr lang="en-US" dirty="0"/>
              <a:t>1 week evaluation</a:t>
            </a:r>
          </a:p>
          <a:p>
            <a:pPr marL="1150880" lvl="3" indent="-457200"/>
            <a:r>
              <a:rPr lang="en-US" dirty="0"/>
              <a:t>3.9M data sequences, 671k unique sites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Multi-class classification</a:t>
            </a:r>
          </a:p>
          <a:p>
            <a:pPr marL="1150880" lvl="3" indent="-457200"/>
            <a:r>
              <a:rPr lang="en-US" dirty="0"/>
              <a:t>predict a monitored site, or ‘unmonitored’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Performance metric</a:t>
            </a:r>
          </a:p>
          <a:p>
            <a:pPr marL="1150880" lvl="3" indent="-457200"/>
            <a:r>
              <a:rPr lang="en-US" dirty="0"/>
              <a:t>instant accuracy (i.e., moving average)</a:t>
            </a:r>
          </a:p>
          <a:p>
            <a:pPr marL="1150880" lvl="3" indent="-457200"/>
            <a:r>
              <a:rPr lang="en-US" dirty="0"/>
              <a:t># correct / # total predictions (10k window)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8659A3D-A846-E4BC-EBF1-41074EDB74F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6689374" y="2618072"/>
            <a:ext cx="6670491" cy="33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2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B089A-9D5E-CB96-83A4-872199A03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8A4D3-06E6-210D-EEB2-814D45B1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61E80-8F7D-2DE3-29AF-2B647F8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Tor 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13C09-268C-C4EA-AC3B-BC5AF1B1B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89" y="3923809"/>
            <a:ext cx="5837628" cy="3267606"/>
          </a:xfrm>
          <a:prstGeom prst="rect">
            <a:avLst/>
          </a:prstGeom>
        </p:spPr>
      </p:pic>
      <p:pic>
        <p:nvPicPr>
          <p:cNvPr id="33" name="Picture 32" descr="Tor_project_logo_hq.png">
            <a:extLst>
              <a:ext uri="{FF2B5EF4-FFF2-40B4-BE49-F238E27FC236}">
                <a16:creationId xmlns:a16="http://schemas.microsoft.com/office/drawing/2014/main" id="{C1299CE7-7FC4-B822-7DC6-F5F561680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07" y="3637651"/>
            <a:ext cx="1779606" cy="110681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F087DAB-776D-88F8-1CE2-D2D41CD1B783}"/>
              </a:ext>
            </a:extLst>
          </p:cNvPr>
          <p:cNvGrpSpPr/>
          <p:nvPr/>
        </p:nvGrpSpPr>
        <p:grpSpPr>
          <a:xfrm>
            <a:off x="7219528" y="1229668"/>
            <a:ext cx="6598072" cy="2320751"/>
            <a:chOff x="6956778" y="1568512"/>
            <a:chExt cx="6598072" cy="23207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884B1A2-5ED8-B7AE-C13F-593B38B5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78" y="1568512"/>
              <a:ext cx="6598072" cy="232075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D773811-B0A0-F501-5D03-80404ED91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3669" y="1673291"/>
              <a:ext cx="954998" cy="709427"/>
            </a:xfrm>
            <a:prstGeom prst="rect">
              <a:avLst/>
            </a:prstGeom>
          </p:spPr>
        </p:pic>
      </p:grp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4E554CFF-26CC-5B5D-6B92-8FEB7177A681}"/>
              </a:ext>
            </a:extLst>
          </p:cNvPr>
          <p:cNvSpPr txBox="1">
            <a:spLocks/>
          </p:cNvSpPr>
          <p:nvPr/>
        </p:nvSpPr>
        <p:spPr>
          <a:xfrm>
            <a:off x="458739" y="1763184"/>
            <a:ext cx="6830001" cy="19366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kern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b="1" kern="1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Anonymous Communication and Tor</a:t>
            </a:r>
          </a:p>
          <a:p>
            <a:pPr marL="919163" lvl="2" indent="-457200"/>
            <a:r>
              <a:rPr lang="en-US" dirty="0"/>
              <a:t>Separates identification from routing</a:t>
            </a:r>
          </a:p>
          <a:p>
            <a:pPr marL="919163" lvl="2" indent="-457200"/>
            <a:r>
              <a:rPr lang="en-US" dirty="0"/>
              <a:t>Provides </a:t>
            </a:r>
            <a:r>
              <a:rPr lang="en-US" dirty="0" err="1"/>
              <a:t>unlinkable</a:t>
            </a:r>
            <a:r>
              <a:rPr lang="en-US" dirty="0"/>
              <a:t> communication</a:t>
            </a:r>
          </a:p>
          <a:p>
            <a:pPr marL="919163" lvl="2" indent="-457200"/>
            <a:r>
              <a:rPr lang="en-US" dirty="0"/>
              <a:t>Promotes user safety and privacy online</a:t>
            </a:r>
          </a:p>
          <a:p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654295-A7B3-077B-270A-2F462C479D5E}"/>
              </a:ext>
            </a:extLst>
          </p:cNvPr>
          <p:cNvCxnSpPr/>
          <p:nvPr/>
        </p:nvCxnSpPr>
        <p:spPr>
          <a:xfrm>
            <a:off x="2826327" y="5904089"/>
            <a:ext cx="2231095" cy="3499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04183A-30F3-6BE3-E791-79465B6DC25D}"/>
              </a:ext>
            </a:extLst>
          </p:cNvPr>
          <p:cNvCxnSpPr>
            <a:cxnSpLocks/>
          </p:cNvCxnSpPr>
          <p:nvPr/>
        </p:nvCxnSpPr>
        <p:spPr>
          <a:xfrm flipV="1">
            <a:off x="5550075" y="5040613"/>
            <a:ext cx="1358725" cy="102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66045A-1E5A-608B-55DA-2EE808FAC604}"/>
              </a:ext>
            </a:extLst>
          </p:cNvPr>
          <p:cNvCxnSpPr>
            <a:cxnSpLocks/>
          </p:cNvCxnSpPr>
          <p:nvPr/>
        </p:nvCxnSpPr>
        <p:spPr>
          <a:xfrm>
            <a:off x="6893453" y="5101900"/>
            <a:ext cx="1563155" cy="1071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8B7561-406D-4E43-D736-F26EDA49339F}"/>
              </a:ext>
            </a:extLst>
          </p:cNvPr>
          <p:cNvCxnSpPr>
            <a:cxnSpLocks/>
          </p:cNvCxnSpPr>
          <p:nvPr/>
        </p:nvCxnSpPr>
        <p:spPr>
          <a:xfrm flipV="1">
            <a:off x="8678104" y="5786664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6038F28-EDF1-E91A-8727-A48F3ABE7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6812" y="5040613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2CF384-C424-B348-7760-D64D0C0D8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4943" y="4482205"/>
            <a:ext cx="1289857" cy="19992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A96E4E-ED24-1C4F-3A25-451B92750C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1879" y="4633740"/>
            <a:ext cx="1526396" cy="18477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5148CC-61AF-5697-B2BC-599A537B1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947" y="3995594"/>
            <a:ext cx="1326312" cy="1492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9D98DB-AF8D-686B-5B9B-93EB9BFC6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082" y="4919466"/>
            <a:ext cx="1326312" cy="1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0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25ED-C8EF-7DE5-EFDA-2CB233656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7A82F-D626-6C32-8689-9ABAE82D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AB20E5-9059-98A3-4945-516730EB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2263CA-14EB-87AD-3D9C-A194A6F8A4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 and evaluate at exit relay</a:t>
            </a:r>
          </a:p>
          <a:p>
            <a:pPr marL="919125" lvl="2" indent="-457200"/>
            <a:r>
              <a:rPr lang="en-US" dirty="0"/>
              <a:t>No noise from transferring to entry</a:t>
            </a:r>
          </a:p>
          <a:p>
            <a:pPr marL="919125" lvl="2" indent="-457200"/>
            <a:r>
              <a:rPr lang="en-US" dirty="0"/>
              <a:t>Upper bound on attack accuracy</a:t>
            </a:r>
          </a:p>
          <a:p>
            <a:endParaRPr lang="en-US" dirty="0"/>
          </a:p>
          <a:p>
            <a:r>
              <a:rPr lang="en-US" dirty="0"/>
              <a:t>Details</a:t>
            </a:r>
          </a:p>
          <a:p>
            <a:pPr marL="919125" lvl="2" indent="-457200"/>
            <a:r>
              <a:rPr lang="en-US" dirty="0"/>
              <a:t>1 week evaluation</a:t>
            </a:r>
          </a:p>
          <a:p>
            <a:pPr marL="1150880" lvl="3" indent="-457200"/>
            <a:r>
              <a:rPr lang="en-US" dirty="0"/>
              <a:t>3.9M data sequences, 671k unique sites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Multi-class classification</a:t>
            </a:r>
          </a:p>
          <a:p>
            <a:pPr marL="1150880" lvl="3" indent="-457200"/>
            <a:r>
              <a:rPr lang="en-US" dirty="0"/>
              <a:t>predict a monitored site, or ‘unmonitored’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Performance metric</a:t>
            </a:r>
          </a:p>
          <a:p>
            <a:pPr marL="1150880" lvl="3" indent="-457200"/>
            <a:r>
              <a:rPr lang="en-US" dirty="0"/>
              <a:t>instant accuracy (i.e., moving average)</a:t>
            </a:r>
          </a:p>
          <a:p>
            <a:pPr marL="1150880" lvl="3" indent="-457200"/>
            <a:r>
              <a:rPr lang="en-US" dirty="0"/>
              <a:t># correct / # total predictions (10k window)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8659A3D-A846-E4BC-EBF1-41074EDB74F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6689374" y="2618072"/>
            <a:ext cx="6670491" cy="339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A25EDD78-95AC-F154-3E20-1AEE41D165C9}"/>
                  </a:ext>
                </a:extLst>
              </p:cNvPr>
              <p:cNvSpPr/>
              <p:nvPr/>
            </p:nvSpPr>
            <p:spPr>
              <a:xfrm>
                <a:off x="6401771" y="1484808"/>
                <a:ext cx="5086530" cy="547267"/>
              </a:xfrm>
              <a:prstGeom prst="wedgeRoundRectCallout">
                <a:avLst>
                  <a:gd name="adj1" fmla="val -19665"/>
                  <a:gd name="adj2" fmla="val 49755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accuracy above 95% when monitoring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5 sites</a:t>
                </a:r>
              </a:p>
            </p:txBody>
          </p:sp>
        </mc:Choice>
        <mc:Fallback xmlns="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A25EDD78-95AC-F154-3E20-1AEE41D16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771" y="1484808"/>
                <a:ext cx="5086530" cy="547267"/>
              </a:xfrm>
              <a:prstGeom prst="wedgeRoundRectCallout">
                <a:avLst>
                  <a:gd name="adj1" fmla="val -19665"/>
                  <a:gd name="adj2" fmla="val 4975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87A2D4-7118-1CD2-7369-D04AAF941BF4}"/>
              </a:ext>
            </a:extLst>
          </p:cNvPr>
          <p:cNvCxnSpPr>
            <a:cxnSpLocks/>
          </p:cNvCxnSpPr>
          <p:nvPr/>
        </p:nvCxnSpPr>
        <p:spPr>
          <a:xfrm>
            <a:off x="8980371" y="2107933"/>
            <a:ext cx="1001027" cy="9047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AE2811-1695-6B6C-6632-35FDFC8E695A}"/>
              </a:ext>
            </a:extLst>
          </p:cNvPr>
          <p:cNvCxnSpPr>
            <a:cxnSpLocks/>
          </p:cNvCxnSpPr>
          <p:nvPr/>
        </p:nvCxnSpPr>
        <p:spPr>
          <a:xfrm flipH="1">
            <a:off x="7969718" y="2107933"/>
            <a:ext cx="1020278" cy="9047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3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25ED-C8EF-7DE5-EFDA-2CB233656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7A82F-D626-6C32-8689-9ABAE82D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AB20E5-9059-98A3-4945-516730EB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2263CA-14EB-87AD-3D9C-A194A6F8A4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 and evaluate at exit relay</a:t>
            </a:r>
          </a:p>
          <a:p>
            <a:pPr marL="919125" lvl="2" indent="-457200"/>
            <a:r>
              <a:rPr lang="en-US" dirty="0"/>
              <a:t>No noise from transferring to entry</a:t>
            </a:r>
          </a:p>
          <a:p>
            <a:pPr marL="919125" lvl="2" indent="-457200"/>
            <a:r>
              <a:rPr lang="en-US" dirty="0"/>
              <a:t>Upper bound on attack accuracy</a:t>
            </a:r>
          </a:p>
          <a:p>
            <a:endParaRPr lang="en-US" dirty="0"/>
          </a:p>
          <a:p>
            <a:r>
              <a:rPr lang="en-US" dirty="0"/>
              <a:t>Details</a:t>
            </a:r>
          </a:p>
          <a:p>
            <a:pPr marL="919125" lvl="2" indent="-457200"/>
            <a:r>
              <a:rPr lang="en-US" dirty="0"/>
              <a:t>1 week evaluation</a:t>
            </a:r>
          </a:p>
          <a:p>
            <a:pPr marL="1150880" lvl="3" indent="-457200"/>
            <a:r>
              <a:rPr lang="en-US" dirty="0"/>
              <a:t>3.9M data sequences, 671k unique sites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Multi-class classification</a:t>
            </a:r>
          </a:p>
          <a:p>
            <a:pPr marL="1150880" lvl="3" indent="-457200"/>
            <a:r>
              <a:rPr lang="en-US" dirty="0"/>
              <a:t>predict a monitored site, or ‘unmonitored’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Performance metric</a:t>
            </a:r>
          </a:p>
          <a:p>
            <a:pPr marL="1150880" lvl="3" indent="-457200"/>
            <a:r>
              <a:rPr lang="en-US" dirty="0"/>
              <a:t>instant accuracy (i.e., moving average)</a:t>
            </a:r>
          </a:p>
          <a:p>
            <a:pPr marL="1150880" lvl="3" indent="-457200"/>
            <a:r>
              <a:rPr lang="en-US" dirty="0"/>
              <a:t># correct / # total predictions (10k window)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8659A3D-A846-E4BC-EBF1-41074EDB74F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6689374" y="2618072"/>
            <a:ext cx="6670491" cy="339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A25EDD78-95AC-F154-3E20-1AEE41D165C9}"/>
                  </a:ext>
                </a:extLst>
              </p:cNvPr>
              <p:cNvSpPr/>
              <p:nvPr/>
            </p:nvSpPr>
            <p:spPr>
              <a:xfrm>
                <a:off x="6401771" y="1484808"/>
                <a:ext cx="5086530" cy="547267"/>
              </a:xfrm>
              <a:prstGeom prst="wedgeRoundRectCallout">
                <a:avLst>
                  <a:gd name="adj1" fmla="val -19665"/>
                  <a:gd name="adj2" fmla="val 49755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accuracy above 95% when monitoring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5 sites</a:t>
                </a:r>
              </a:p>
            </p:txBody>
          </p:sp>
        </mc:Choice>
        <mc:Fallback xmlns="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A25EDD78-95AC-F154-3E20-1AEE41D16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771" y="1484808"/>
                <a:ext cx="5086530" cy="547267"/>
              </a:xfrm>
              <a:prstGeom prst="wedgeRoundRectCallout">
                <a:avLst>
                  <a:gd name="adj1" fmla="val -19665"/>
                  <a:gd name="adj2" fmla="val 4975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80F97B-B1B9-ED76-F075-F09F07957D37}"/>
              </a:ext>
            </a:extLst>
          </p:cNvPr>
          <p:cNvCxnSpPr>
            <a:cxnSpLocks/>
          </p:cNvCxnSpPr>
          <p:nvPr/>
        </p:nvCxnSpPr>
        <p:spPr>
          <a:xfrm>
            <a:off x="8980371" y="2107933"/>
            <a:ext cx="1001027" cy="9047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F98F4C-B25E-8746-38FF-D972E2DAB551}"/>
              </a:ext>
            </a:extLst>
          </p:cNvPr>
          <p:cNvCxnSpPr>
            <a:cxnSpLocks/>
          </p:cNvCxnSpPr>
          <p:nvPr/>
        </p:nvCxnSpPr>
        <p:spPr>
          <a:xfrm flipH="1">
            <a:off x="7969718" y="2107933"/>
            <a:ext cx="1020278" cy="9047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ular Callout 7">
                <a:extLst>
                  <a:ext uri="{FF2B5EF4-FFF2-40B4-BE49-F238E27FC236}">
                    <a16:creationId xmlns:a16="http://schemas.microsoft.com/office/drawing/2014/main" id="{AF716994-6958-32EE-FCE2-ECCB9C94DCC9}"/>
                  </a:ext>
                </a:extLst>
              </p:cNvPr>
              <p:cNvSpPr/>
              <p:nvPr/>
            </p:nvSpPr>
            <p:spPr>
              <a:xfrm>
                <a:off x="9115125" y="6212424"/>
                <a:ext cx="3907984" cy="623346"/>
              </a:xfrm>
              <a:prstGeom prst="wedgeRoundRectCallout">
                <a:avLst>
                  <a:gd name="adj1" fmla="val -19665"/>
                  <a:gd name="adj2" fmla="val 49755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accuracy quickly falls below 80% when monitoring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25 sites</a:t>
                </a:r>
              </a:p>
            </p:txBody>
          </p:sp>
        </mc:Choice>
        <mc:Fallback xmlns="">
          <p:sp>
            <p:nvSpPr>
              <p:cNvPr id="8" name="Rounded Rectangular Callout 7">
                <a:extLst>
                  <a:ext uri="{FF2B5EF4-FFF2-40B4-BE49-F238E27FC236}">
                    <a16:creationId xmlns:a16="http://schemas.microsoft.com/office/drawing/2014/main" id="{AF716994-6958-32EE-FCE2-ECCB9C94D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125" y="6212424"/>
                <a:ext cx="3907984" cy="623346"/>
              </a:xfrm>
              <a:prstGeom prst="wedgeRoundRectCallout">
                <a:avLst>
                  <a:gd name="adj1" fmla="val -19665"/>
                  <a:gd name="adj2" fmla="val 49755"/>
                  <a:gd name="adj3" fmla="val 16667"/>
                </a:avLst>
              </a:prstGeom>
              <a:blipFill>
                <a:blip r:embed="rId4"/>
                <a:stretch>
                  <a:fillRect t="-3922" b="-156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2A8A75-AB71-5B89-55C0-4FF5B4D90A7F}"/>
              </a:ext>
            </a:extLst>
          </p:cNvPr>
          <p:cNvCxnSpPr>
            <a:cxnSpLocks/>
          </p:cNvCxnSpPr>
          <p:nvPr/>
        </p:nvCxnSpPr>
        <p:spPr>
          <a:xfrm flipH="1" flipV="1">
            <a:off x="9480884" y="4202613"/>
            <a:ext cx="654518" cy="19539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D88DF-A442-3A44-599F-217DE40504D3}"/>
              </a:ext>
            </a:extLst>
          </p:cNvPr>
          <p:cNvCxnSpPr>
            <a:cxnSpLocks/>
          </p:cNvCxnSpPr>
          <p:nvPr/>
        </p:nvCxnSpPr>
        <p:spPr>
          <a:xfrm flipV="1">
            <a:off x="10135402" y="4392084"/>
            <a:ext cx="808522" cy="17241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53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9D611-E7EB-F27D-9190-F64C2EADD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F1062-5892-C8E9-3326-668BDF13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F49E73-FDBF-88EB-CF2A-0499578D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Genuine vs. Synthetic Data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E196D97-57CB-E3FA-54BF-2345F92461D7}"/>
              </a:ext>
            </a:extLst>
          </p:cNvPr>
          <p:cNvSpPr txBox="1">
            <a:spLocks/>
          </p:cNvSpPr>
          <p:nvPr/>
        </p:nvSpPr>
        <p:spPr>
          <a:xfrm>
            <a:off x="628074" y="1763184"/>
            <a:ext cx="6280726" cy="525780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Offline phase</a:t>
            </a:r>
          </a:p>
          <a:p>
            <a:pPr marL="919125" lvl="2" indent="-457200"/>
            <a:r>
              <a:rPr lang="en-US" dirty="0"/>
              <a:t>Crawl ‘synthetic’ list of domains</a:t>
            </a:r>
          </a:p>
          <a:p>
            <a:pPr marL="1150880" lvl="3" indent="-457200"/>
            <a:r>
              <a:rPr lang="en-US" u="sng" dirty="0"/>
              <a:t>Synthetic</a:t>
            </a:r>
            <a:r>
              <a:rPr lang="en-US" dirty="0"/>
              <a:t>: use crawl to train a classifier offline</a:t>
            </a:r>
          </a:p>
          <a:p>
            <a:pPr marL="919125" lvl="2" indent="-457200"/>
            <a:endParaRPr lang="en-US" dirty="0"/>
          </a:p>
          <a:p>
            <a:r>
              <a:rPr lang="en-US" dirty="0"/>
              <a:t>Online phase</a:t>
            </a:r>
          </a:p>
          <a:p>
            <a:pPr marL="919125" lvl="2" indent="-457200"/>
            <a:r>
              <a:rPr lang="en-US" dirty="0"/>
              <a:t>Train two classifiers online</a:t>
            </a:r>
          </a:p>
          <a:p>
            <a:pPr marL="1150880" lvl="3" indent="-457200"/>
            <a:r>
              <a:rPr lang="en-US" u="sng" dirty="0"/>
              <a:t>Hybrid</a:t>
            </a:r>
            <a:r>
              <a:rPr lang="en-US" dirty="0"/>
              <a:t>: update copy of synthetic classifier with genuine data</a:t>
            </a:r>
          </a:p>
          <a:p>
            <a:pPr marL="1150880" lvl="3" indent="-457200"/>
            <a:r>
              <a:rPr lang="en-US" u="sng" dirty="0"/>
              <a:t>Real</a:t>
            </a:r>
            <a:r>
              <a:rPr lang="en-US" dirty="0"/>
              <a:t>: train new classifier on genuine data only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1 week evaluation</a:t>
            </a:r>
          </a:p>
          <a:p>
            <a:pPr marL="1150880" lvl="3" indent="-457200"/>
            <a:r>
              <a:rPr lang="en-US" dirty="0"/>
              <a:t>1.2M data sequences</a:t>
            </a:r>
          </a:p>
          <a:p>
            <a:pPr marL="1150880" lvl="3" indent="-457200"/>
            <a:r>
              <a:rPr lang="en-US" dirty="0"/>
              <a:t>observed 183 of 1,074 ‘synthetic’ domains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Binary classification</a:t>
            </a:r>
          </a:p>
          <a:p>
            <a:pPr marL="1150880" lvl="3" indent="-457200"/>
            <a:r>
              <a:rPr lang="en-US" dirty="0"/>
              <a:t>monitored set contains 5 sites</a:t>
            </a:r>
          </a:p>
          <a:p>
            <a:pPr marL="1150880" lvl="3" indent="-457200"/>
            <a:r>
              <a:rPr lang="en-US" dirty="0"/>
              <a:t>predict either ‘monitored’ or ‘unmonitored’</a:t>
            </a:r>
          </a:p>
        </p:txBody>
      </p:sp>
    </p:spTree>
    <p:extLst>
      <p:ext uri="{BB962C8B-B14F-4D97-AF65-F5344CB8AC3E}">
        <p14:creationId xmlns:p14="http://schemas.microsoft.com/office/powerpoint/2010/main" val="138733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31138F-7A58-EF82-4816-500EEFE75B6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652825" y="2052753"/>
            <a:ext cx="5079567" cy="507956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9D611-E7EB-F27D-9190-F64C2EADD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F1062-5892-C8E9-3326-668BDF13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F49E73-FDBF-88EB-CF2A-0499578D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Genuine vs. Synthetic Data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E196D97-57CB-E3FA-54BF-2345F92461D7}"/>
              </a:ext>
            </a:extLst>
          </p:cNvPr>
          <p:cNvSpPr txBox="1">
            <a:spLocks/>
          </p:cNvSpPr>
          <p:nvPr/>
        </p:nvSpPr>
        <p:spPr>
          <a:xfrm>
            <a:off x="628074" y="1763184"/>
            <a:ext cx="6280726" cy="525780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Offline phase</a:t>
            </a:r>
          </a:p>
          <a:p>
            <a:pPr marL="919125" lvl="2" indent="-457200"/>
            <a:r>
              <a:rPr lang="en-US" dirty="0"/>
              <a:t>Crawl ‘synthetic’ list of domains</a:t>
            </a:r>
          </a:p>
          <a:p>
            <a:pPr marL="1150880" lvl="3" indent="-457200"/>
            <a:r>
              <a:rPr lang="en-US" u="sng" dirty="0"/>
              <a:t>Synthetic</a:t>
            </a:r>
            <a:r>
              <a:rPr lang="en-US" dirty="0"/>
              <a:t>: use crawl to train a classifier offline</a:t>
            </a:r>
          </a:p>
          <a:p>
            <a:pPr marL="919125" lvl="2" indent="-457200"/>
            <a:endParaRPr lang="en-US" dirty="0"/>
          </a:p>
          <a:p>
            <a:r>
              <a:rPr lang="en-US" dirty="0"/>
              <a:t>Online phase</a:t>
            </a:r>
          </a:p>
          <a:p>
            <a:pPr marL="919125" lvl="2" indent="-457200"/>
            <a:r>
              <a:rPr lang="en-US" dirty="0"/>
              <a:t>Train two classifiers online</a:t>
            </a:r>
          </a:p>
          <a:p>
            <a:pPr marL="1150880" lvl="3" indent="-457200"/>
            <a:r>
              <a:rPr lang="en-US" u="sng" dirty="0"/>
              <a:t>Hybrid</a:t>
            </a:r>
            <a:r>
              <a:rPr lang="en-US" dirty="0"/>
              <a:t>: update copy of synthetic classifier with genuine data</a:t>
            </a:r>
          </a:p>
          <a:p>
            <a:pPr marL="1150880" lvl="3" indent="-457200"/>
            <a:r>
              <a:rPr lang="en-US" u="sng" dirty="0"/>
              <a:t>Real</a:t>
            </a:r>
            <a:r>
              <a:rPr lang="en-US" dirty="0"/>
              <a:t>: train new classifier on genuine data only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1 week evaluation</a:t>
            </a:r>
          </a:p>
          <a:p>
            <a:pPr marL="1150880" lvl="3" indent="-457200"/>
            <a:r>
              <a:rPr lang="en-US" dirty="0"/>
              <a:t>1.2M data sequences</a:t>
            </a:r>
          </a:p>
          <a:p>
            <a:pPr marL="1150880" lvl="3" indent="-457200"/>
            <a:r>
              <a:rPr lang="en-US" dirty="0"/>
              <a:t>observed 183 of 1,074 ‘synthetic’ domains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Binary classification</a:t>
            </a:r>
          </a:p>
          <a:p>
            <a:pPr marL="1150880" lvl="3" indent="-457200"/>
            <a:r>
              <a:rPr lang="en-US" dirty="0"/>
              <a:t>monitored set contains 5 sites</a:t>
            </a:r>
          </a:p>
          <a:p>
            <a:pPr marL="1150880" lvl="3" indent="-457200"/>
            <a:r>
              <a:rPr lang="en-US" dirty="0"/>
              <a:t>predict either ‘monitored’ or ‘unmonitored’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57D9553-7C4C-68CD-1FBD-909400B6E143}"/>
              </a:ext>
            </a:extLst>
          </p:cNvPr>
          <p:cNvSpPr/>
          <p:nvPr/>
        </p:nvSpPr>
        <p:spPr>
          <a:xfrm>
            <a:off x="6164776" y="6702593"/>
            <a:ext cx="3762737" cy="636781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classifier performs poorly against genuine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1F588D-D936-C1FB-0BE2-00B8E9FACA1E}"/>
              </a:ext>
            </a:extLst>
          </p:cNvPr>
          <p:cNvCxnSpPr>
            <a:cxnSpLocks/>
          </p:cNvCxnSpPr>
          <p:nvPr/>
        </p:nvCxnSpPr>
        <p:spPr>
          <a:xfrm flipV="1">
            <a:off x="7311322" y="6208295"/>
            <a:ext cx="2381318" cy="4942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808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31138F-7A58-EF82-4816-500EEFE75B6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652825" y="2052753"/>
            <a:ext cx="5079567" cy="507956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9D611-E7EB-F27D-9190-F64C2EADD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F1062-5892-C8E9-3326-668BDF13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F49E73-FDBF-88EB-CF2A-0499578D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Genuine vs. Synthetic Data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E196D97-57CB-E3FA-54BF-2345F92461D7}"/>
              </a:ext>
            </a:extLst>
          </p:cNvPr>
          <p:cNvSpPr txBox="1">
            <a:spLocks/>
          </p:cNvSpPr>
          <p:nvPr/>
        </p:nvSpPr>
        <p:spPr>
          <a:xfrm>
            <a:off x="628074" y="1763184"/>
            <a:ext cx="6280726" cy="525780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Offline phase</a:t>
            </a:r>
          </a:p>
          <a:p>
            <a:pPr marL="919125" lvl="2" indent="-457200"/>
            <a:r>
              <a:rPr lang="en-US" dirty="0"/>
              <a:t>Crawl ‘synthetic’ list of domains</a:t>
            </a:r>
          </a:p>
          <a:p>
            <a:pPr marL="1150880" lvl="3" indent="-457200"/>
            <a:r>
              <a:rPr lang="en-US" u="sng" dirty="0"/>
              <a:t>Synthetic</a:t>
            </a:r>
            <a:r>
              <a:rPr lang="en-US" dirty="0"/>
              <a:t>: use crawl to train a classifier offline</a:t>
            </a:r>
          </a:p>
          <a:p>
            <a:pPr marL="919125" lvl="2" indent="-457200"/>
            <a:endParaRPr lang="en-US" dirty="0"/>
          </a:p>
          <a:p>
            <a:r>
              <a:rPr lang="en-US" dirty="0"/>
              <a:t>Online phase</a:t>
            </a:r>
          </a:p>
          <a:p>
            <a:pPr marL="919125" lvl="2" indent="-457200"/>
            <a:r>
              <a:rPr lang="en-US" dirty="0"/>
              <a:t>Train two classifiers online</a:t>
            </a:r>
          </a:p>
          <a:p>
            <a:pPr marL="1150880" lvl="3" indent="-457200"/>
            <a:r>
              <a:rPr lang="en-US" u="sng" dirty="0"/>
              <a:t>Hybrid</a:t>
            </a:r>
            <a:r>
              <a:rPr lang="en-US" dirty="0"/>
              <a:t>: update copy of synthetic classifier with genuine data</a:t>
            </a:r>
          </a:p>
          <a:p>
            <a:pPr marL="1150880" lvl="3" indent="-457200"/>
            <a:r>
              <a:rPr lang="en-US" u="sng" dirty="0"/>
              <a:t>Real</a:t>
            </a:r>
            <a:r>
              <a:rPr lang="en-US" dirty="0"/>
              <a:t>: train new classifier on genuine data only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1 week evaluation</a:t>
            </a:r>
          </a:p>
          <a:p>
            <a:pPr marL="1150880" lvl="3" indent="-457200"/>
            <a:r>
              <a:rPr lang="en-US" dirty="0"/>
              <a:t>1.2M data sequences</a:t>
            </a:r>
          </a:p>
          <a:p>
            <a:pPr marL="1150880" lvl="3" indent="-457200"/>
            <a:r>
              <a:rPr lang="en-US" dirty="0"/>
              <a:t>observed 183 of 1,074 ‘synthetic’ domains</a:t>
            </a:r>
          </a:p>
          <a:p>
            <a:pPr marL="1150880" lvl="3" indent="-457200"/>
            <a:endParaRPr lang="en-US" dirty="0"/>
          </a:p>
          <a:p>
            <a:pPr marL="919125" lvl="2" indent="-457200"/>
            <a:r>
              <a:rPr lang="en-US" dirty="0"/>
              <a:t>Binary classification</a:t>
            </a:r>
          </a:p>
          <a:p>
            <a:pPr marL="1150880" lvl="3" indent="-457200"/>
            <a:r>
              <a:rPr lang="en-US" dirty="0"/>
              <a:t>monitored set contains 5 sites</a:t>
            </a:r>
          </a:p>
          <a:p>
            <a:pPr marL="1150880" lvl="3" indent="-457200"/>
            <a:r>
              <a:rPr lang="en-US" dirty="0"/>
              <a:t>predict either ‘monitored’ or ‘unmonitored’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57D9553-7C4C-68CD-1FBD-909400B6E143}"/>
              </a:ext>
            </a:extLst>
          </p:cNvPr>
          <p:cNvSpPr/>
          <p:nvPr/>
        </p:nvSpPr>
        <p:spPr>
          <a:xfrm>
            <a:off x="6164776" y="6702593"/>
            <a:ext cx="3762737" cy="636781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classifier performs poorly against genuine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1F588D-D936-C1FB-0BE2-00B8E9FACA1E}"/>
              </a:ext>
            </a:extLst>
          </p:cNvPr>
          <p:cNvCxnSpPr>
            <a:cxnSpLocks/>
          </p:cNvCxnSpPr>
          <p:nvPr/>
        </p:nvCxnSpPr>
        <p:spPr>
          <a:xfrm flipV="1">
            <a:off x="7311322" y="6208295"/>
            <a:ext cx="2381318" cy="4942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13096E9-7C78-BCFF-AF2C-C4610FAFBC2D}"/>
              </a:ext>
            </a:extLst>
          </p:cNvPr>
          <p:cNvSpPr/>
          <p:nvPr/>
        </p:nvSpPr>
        <p:spPr>
          <a:xfrm>
            <a:off x="9509761" y="1444793"/>
            <a:ext cx="3679766" cy="636781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data does not improve model over genuine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625F19-923F-2D72-A680-D790ECB14A6D}"/>
              </a:ext>
            </a:extLst>
          </p:cNvPr>
          <p:cNvCxnSpPr>
            <a:cxnSpLocks/>
          </p:cNvCxnSpPr>
          <p:nvPr/>
        </p:nvCxnSpPr>
        <p:spPr>
          <a:xfrm flipH="1">
            <a:off x="10279781" y="2081574"/>
            <a:ext cx="442762" cy="8936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26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435E66-525D-C44E-6519-407BD220B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56266-6CC2-8E6A-A580-3CDF2CF3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169240-1C07-7A69-CE49-BA49EB5B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on Opposite Ends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3F16C90D-A196-9F0E-5485-2113CA9BD12C}"/>
              </a:ext>
            </a:extLst>
          </p:cNvPr>
          <p:cNvSpPr/>
          <p:nvPr/>
        </p:nvSpPr>
        <p:spPr>
          <a:xfrm>
            <a:off x="8555017" y="5431258"/>
            <a:ext cx="3700914" cy="636781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in accuracy is low for feasible (i.e. small) monitored sets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53EAA46-9130-7A9A-2A35-504E0250E244}"/>
              </a:ext>
            </a:extLst>
          </p:cNvPr>
          <p:cNvSpPr txBox="1">
            <a:spLocks/>
          </p:cNvSpPr>
          <p:nvPr/>
        </p:nvSpPr>
        <p:spPr>
          <a:xfrm>
            <a:off x="628074" y="1763184"/>
            <a:ext cx="5997315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synthetic evaluation</a:t>
            </a:r>
          </a:p>
          <a:p>
            <a:pPr marL="919125" lvl="2" indent="-457200"/>
            <a:r>
              <a:rPr lang="en-US" dirty="0"/>
              <a:t>Crawled 1k URLs 10x each</a:t>
            </a:r>
          </a:p>
          <a:p>
            <a:pPr marL="919125" lvl="2" indent="-457200"/>
            <a:endParaRPr lang="en-US" dirty="0"/>
          </a:p>
          <a:p>
            <a:pPr marL="919125" lvl="2" indent="-457200"/>
            <a:r>
              <a:rPr lang="en-US" dirty="0"/>
              <a:t>Pinned entry and exit on each circuit</a:t>
            </a:r>
          </a:p>
          <a:p>
            <a:pPr marL="919125" lvl="2" indent="-457200"/>
            <a:endParaRPr lang="en-US" dirty="0"/>
          </a:p>
          <a:p>
            <a:pPr marL="919125" lvl="2" indent="-457200"/>
            <a:r>
              <a:rPr lang="en-US" dirty="0"/>
              <a:t>Collected data sequences in both positions on each circuit</a:t>
            </a:r>
          </a:p>
          <a:p>
            <a:pPr marL="919125" lvl="2" indent="-457200"/>
            <a:endParaRPr lang="en-US" dirty="0"/>
          </a:p>
          <a:p>
            <a:pPr marL="919125" lvl="2" indent="-457200"/>
            <a:r>
              <a:rPr lang="en-US" dirty="0"/>
              <a:t>Closed-world batch classification</a:t>
            </a:r>
          </a:p>
          <a:p>
            <a:pPr marL="1150880" lvl="3" indent="-457200"/>
            <a:r>
              <a:rPr lang="en-US" dirty="0"/>
              <a:t>50%-50% train-test split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20C3860-4600-D805-E353-D89CCAAB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37462"/>
              </p:ext>
            </p:extLst>
          </p:nvPr>
        </p:nvGraphicFramePr>
        <p:xfrm>
          <a:off x="6908800" y="2392276"/>
          <a:ext cx="6127192" cy="160934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231592">
                  <a:extLst>
                    <a:ext uri="{9D8B030D-6E8A-4147-A177-3AD203B41FA5}">
                      <a16:colId xmlns:a16="http://schemas.microsoft.com/office/drawing/2014/main" val="1139895637"/>
                    </a:ext>
                  </a:extLst>
                </a:gridCol>
                <a:gridCol w="922421">
                  <a:extLst>
                    <a:ext uri="{9D8B030D-6E8A-4147-A177-3AD203B41FA5}">
                      <a16:colId xmlns:a16="http://schemas.microsoft.com/office/drawing/2014/main" val="2673463993"/>
                    </a:ext>
                  </a:extLst>
                </a:gridCol>
                <a:gridCol w="1002632">
                  <a:extLst>
                    <a:ext uri="{9D8B030D-6E8A-4147-A177-3AD203B41FA5}">
                      <a16:colId xmlns:a16="http://schemas.microsoft.com/office/drawing/2014/main" val="1085848813"/>
                    </a:ext>
                  </a:extLst>
                </a:gridCol>
                <a:gridCol w="970547">
                  <a:extLst>
                    <a:ext uri="{9D8B030D-6E8A-4147-A177-3AD203B41FA5}">
                      <a16:colId xmlns:a16="http://schemas.microsoft.com/office/drawing/2014/main" val="3096912507"/>
                    </a:ext>
                  </a:extLst>
                </a:gridCol>
              </a:tblGrid>
              <a:tr h="39849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Monitored set size: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24856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r>
                        <a:rPr lang="en-US" dirty="0"/>
                        <a:t>Train and test on </a:t>
                      </a:r>
                      <a:r>
                        <a:rPr lang="en-US" u="sng" dirty="0"/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37610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r>
                        <a:rPr lang="en-US" dirty="0"/>
                        <a:t>Train on </a:t>
                      </a:r>
                      <a:r>
                        <a:rPr lang="en-US" u="sng" dirty="0"/>
                        <a:t>exit</a:t>
                      </a:r>
                      <a:r>
                        <a:rPr lang="en-US" dirty="0"/>
                        <a:t>, test on </a:t>
                      </a:r>
                      <a:r>
                        <a:rPr lang="en-US" u="sng" dirty="0"/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05932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Loss in 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513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7CE029-C5D9-D661-1547-41482BDBC095}"/>
              </a:ext>
            </a:extLst>
          </p:cNvPr>
          <p:cNvCxnSpPr>
            <a:cxnSpLocks/>
          </p:cNvCxnSpPr>
          <p:nvPr/>
        </p:nvCxnSpPr>
        <p:spPr>
          <a:xfrm flipV="1">
            <a:off x="10275198" y="4001620"/>
            <a:ext cx="260552" cy="13685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28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D1CC0-E63C-CB4E-8352-58155EBB6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F0E37-5467-83BB-BD55-41A9245F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A0D02C-1313-D6EA-6791-9F66C537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1C8890B-5DCF-009C-F5DC-CDC073D528F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2"/>
            <a:ext cx="6342221" cy="55457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Insights</a:t>
            </a:r>
          </a:p>
          <a:p>
            <a:pPr marL="919125" lvl="2" indent="-457200"/>
            <a:r>
              <a:rPr lang="en-US" dirty="0"/>
              <a:t>WF can be feasible with genuine data and small monitored sets, online learning can mitigate concept drift</a:t>
            </a:r>
          </a:p>
          <a:p>
            <a:pPr marL="919125" lvl="2" indent="-457200"/>
            <a:endParaRPr lang="en-US" dirty="0"/>
          </a:p>
          <a:p>
            <a:pPr marL="919125" lvl="2" indent="-457200"/>
            <a:r>
              <a:rPr lang="en-US" dirty="0"/>
              <a:t>Synthetic data is not useful when the adversary deploys in the real world</a:t>
            </a:r>
          </a:p>
          <a:p>
            <a:pPr marL="919125" lvl="2" indent="-457200"/>
            <a:endParaRPr lang="en-US" dirty="0"/>
          </a:p>
          <a:p>
            <a:pPr marL="919125" lvl="2" indent="-457200"/>
            <a:r>
              <a:rPr lang="en-US" dirty="0"/>
              <a:t>Simple defenses may be more effective than we thought</a:t>
            </a:r>
          </a:p>
          <a:p>
            <a:pPr marL="1150880" lvl="3" indent="-457200"/>
            <a:r>
              <a:rPr lang="en-US" dirty="0"/>
              <a:t>Adversary has to simulate defense </a:t>
            </a:r>
            <a:br>
              <a:rPr lang="en-US" dirty="0"/>
            </a:br>
            <a:r>
              <a:rPr lang="en-US" dirty="0"/>
              <a:t>on top of undefended exit data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Contact</a:t>
            </a:r>
          </a:p>
          <a:p>
            <a:pPr marL="1150880" lvl="3" indent="-457200"/>
            <a:r>
              <a:rPr lang="en-US" dirty="0"/>
              <a:t>rob.g.jansen@nrl.navy.mil</a:t>
            </a:r>
          </a:p>
          <a:p>
            <a:pPr marL="1150880" lvl="3" indent="-457200"/>
            <a:r>
              <a:rPr lang="en-US" dirty="0" err="1"/>
              <a:t>robgjansen.com</a:t>
            </a:r>
            <a:endParaRPr lang="en-US" dirty="0"/>
          </a:p>
          <a:p>
            <a:pPr marL="1150880" lvl="3" indent="-457200"/>
            <a:r>
              <a:rPr lang="en-US" dirty="0"/>
              <a:t>@</a:t>
            </a:r>
            <a:r>
              <a:rPr lang="en-US" dirty="0" err="1"/>
              <a:t>robgjansen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8373295-F38C-613C-DF86-7FA32FF5342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191434" y="1763184"/>
            <a:ext cx="6075387" cy="3067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Future Research Areas</a:t>
            </a:r>
          </a:p>
          <a:p>
            <a:pPr marL="919125" lvl="2" indent="-457200"/>
            <a:r>
              <a:rPr lang="en-US" dirty="0"/>
              <a:t>Improve accuracy when training on genuine data</a:t>
            </a:r>
          </a:p>
          <a:p>
            <a:pPr marL="919125" lvl="2" indent="-457200"/>
            <a:endParaRPr lang="en-US" dirty="0"/>
          </a:p>
          <a:p>
            <a:pPr marL="919125" lvl="2" indent="-457200"/>
            <a:r>
              <a:rPr lang="en-US" dirty="0"/>
              <a:t>Reduce distortion when transferring models from exit to entry</a:t>
            </a:r>
          </a:p>
          <a:p>
            <a:pPr marL="919125" lvl="2" indent="-457200"/>
            <a:endParaRPr lang="en-US" dirty="0"/>
          </a:p>
          <a:p>
            <a:pPr marL="919125" lvl="2" indent="-457200"/>
            <a:r>
              <a:rPr lang="en-US" dirty="0"/>
              <a:t>Defenses that make it harder to learn from genuine data, increase distortion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B992B-EB01-3086-0247-714ED434A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040" y="4938226"/>
            <a:ext cx="2415525" cy="2415525"/>
          </a:xfrm>
          <a:prstGeom prst="rect">
            <a:avLst/>
          </a:prstGeom>
        </p:spPr>
      </p:pic>
      <p:pic>
        <p:nvPicPr>
          <p:cNvPr id="39940" name="Picture 4">
            <a:extLst>
              <a:ext uri="{FF2B5EF4-FFF2-40B4-BE49-F238E27FC236}">
                <a16:creationId xmlns:a16="http://schemas.microsoft.com/office/drawing/2014/main" id="{0BBD027D-E603-1696-12DA-97543E835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021" y="5040515"/>
            <a:ext cx="2858194" cy="226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363A33-987B-FDFD-FD8D-659E302AA170}"/>
              </a:ext>
            </a:extLst>
          </p:cNvPr>
          <p:cNvSpPr txBox="1"/>
          <p:nvPr/>
        </p:nvSpPr>
        <p:spPr>
          <a:xfrm>
            <a:off x="8800464" y="5324956"/>
            <a:ext cx="12843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Read</a:t>
            </a:r>
            <a:br>
              <a:rPr lang="en-US" sz="2800" b="1" dirty="0"/>
            </a:br>
            <a:r>
              <a:rPr lang="en-US" sz="2800" b="1" dirty="0"/>
              <a:t>the </a:t>
            </a:r>
            <a:br>
              <a:rPr lang="en-US" sz="2800" b="1" dirty="0"/>
            </a:br>
            <a:r>
              <a:rPr lang="en-US" sz="2800" b="1" dirty="0"/>
              <a:t>paper!</a:t>
            </a:r>
          </a:p>
        </p:txBody>
      </p:sp>
    </p:spTree>
    <p:extLst>
      <p:ext uri="{BB962C8B-B14F-4D97-AF65-F5344CB8AC3E}">
        <p14:creationId xmlns:p14="http://schemas.microsoft.com/office/powerpoint/2010/main" val="354221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B089A-9D5E-CB96-83A4-872199A03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8A4D3-06E6-210D-EEB2-814D45B1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61E80-8F7D-2DE3-29AF-2B647F8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Deanonymizing Tor 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13C09-268C-C4EA-AC3B-BC5AF1B1B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89" y="3923809"/>
            <a:ext cx="5837628" cy="3267606"/>
          </a:xfrm>
          <a:prstGeom prst="rect">
            <a:avLst/>
          </a:prstGeom>
        </p:spPr>
      </p:pic>
      <p:pic>
        <p:nvPicPr>
          <p:cNvPr id="6" name="Content Placeholder 3" descr="evil.png">
            <a:extLst>
              <a:ext uri="{FF2B5EF4-FFF2-40B4-BE49-F238E27FC236}">
                <a16:creationId xmlns:a16="http://schemas.microsoft.com/office/drawing/2014/main" id="{9E1D370B-1200-325A-D943-08AAFE2C0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3246544" y="4871496"/>
            <a:ext cx="1278594" cy="158031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654295-A7B3-077B-270A-2F462C479D5E}"/>
              </a:ext>
            </a:extLst>
          </p:cNvPr>
          <p:cNvCxnSpPr/>
          <p:nvPr/>
        </p:nvCxnSpPr>
        <p:spPr>
          <a:xfrm>
            <a:off x="2826327" y="5904089"/>
            <a:ext cx="2231095" cy="3499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04183A-30F3-6BE3-E791-79465B6DC25D}"/>
              </a:ext>
            </a:extLst>
          </p:cNvPr>
          <p:cNvCxnSpPr>
            <a:cxnSpLocks/>
          </p:cNvCxnSpPr>
          <p:nvPr/>
        </p:nvCxnSpPr>
        <p:spPr>
          <a:xfrm flipV="1">
            <a:off x="5550075" y="5040613"/>
            <a:ext cx="1358725" cy="102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66045A-1E5A-608B-55DA-2EE808FAC604}"/>
              </a:ext>
            </a:extLst>
          </p:cNvPr>
          <p:cNvCxnSpPr>
            <a:cxnSpLocks/>
          </p:cNvCxnSpPr>
          <p:nvPr/>
        </p:nvCxnSpPr>
        <p:spPr>
          <a:xfrm>
            <a:off x="6893453" y="5101900"/>
            <a:ext cx="1563155" cy="1071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8B7561-406D-4E43-D736-F26EDA49339F}"/>
              </a:ext>
            </a:extLst>
          </p:cNvPr>
          <p:cNvCxnSpPr>
            <a:cxnSpLocks/>
          </p:cNvCxnSpPr>
          <p:nvPr/>
        </p:nvCxnSpPr>
        <p:spPr>
          <a:xfrm flipV="1">
            <a:off x="8678104" y="5786664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6038F28-EDF1-E91A-8727-A48F3ABE7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812" y="5040613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2CF384-C424-B348-7760-D64D0C0D8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943" y="4482205"/>
            <a:ext cx="1289857" cy="19992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A96E4E-ED24-1C4F-3A25-451B92750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1879" y="4633740"/>
            <a:ext cx="1526396" cy="18477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5148CC-61AF-5697-B2BC-599A537B1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947" y="3995594"/>
            <a:ext cx="1326312" cy="1492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9D98DB-AF8D-686B-5B9B-93EB9BFC6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082" y="4919466"/>
            <a:ext cx="1326312" cy="149210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BFCA08-47FB-9928-C3E4-95A1FCC7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819331" y="5448566"/>
            <a:ext cx="1314035" cy="13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3671CC71-7BDF-223F-2B92-900C1615B9C0}"/>
              </a:ext>
            </a:extLst>
          </p:cNvPr>
          <p:cNvSpPr/>
          <p:nvPr/>
        </p:nvSpPr>
        <p:spPr>
          <a:xfrm>
            <a:off x="1351432" y="1484612"/>
            <a:ext cx="5565287" cy="1629627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Website fingerprinting attack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Predict website visited by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Requires access to </a:t>
            </a:r>
            <a:r>
              <a:rPr lang="en-US" sz="2400" u="sng" dirty="0"/>
              <a:t>entry side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03D0A-907D-84F3-BFBB-927F50DE6A47}"/>
              </a:ext>
            </a:extLst>
          </p:cNvPr>
          <p:cNvSpPr txBox="1"/>
          <p:nvPr/>
        </p:nvSpPr>
        <p:spPr>
          <a:xfrm>
            <a:off x="2560293" y="4502982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 website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32DC1A4-6CEA-922F-3024-BA193CF1E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67" y="3322857"/>
            <a:ext cx="1711255" cy="114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D2422D-1CA1-4830-B979-496DD75B641F}"/>
              </a:ext>
            </a:extLst>
          </p:cNvPr>
          <p:cNvSpPr txBox="1"/>
          <p:nvPr/>
        </p:nvSpPr>
        <p:spPr>
          <a:xfrm>
            <a:off x="3246544" y="3432323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668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B089A-9D5E-CB96-83A4-872199A03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8A4D3-06E6-210D-EEB2-814D45B1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61E80-8F7D-2DE3-29AF-2B647F8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Deanonymizing Tor 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13C09-268C-C4EA-AC3B-BC5AF1B1B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89" y="3923809"/>
            <a:ext cx="5837628" cy="3267606"/>
          </a:xfrm>
          <a:prstGeom prst="rect">
            <a:avLst/>
          </a:prstGeom>
        </p:spPr>
      </p:pic>
      <p:pic>
        <p:nvPicPr>
          <p:cNvPr id="11" name="Content Placeholder 3" descr="evil.png">
            <a:extLst>
              <a:ext uri="{FF2B5EF4-FFF2-40B4-BE49-F238E27FC236}">
                <a16:creationId xmlns:a16="http://schemas.microsoft.com/office/drawing/2014/main" id="{CCCC39BD-8AA6-3BB6-5D8D-0118BC191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3246544" y="4871496"/>
            <a:ext cx="1278594" cy="158031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654295-A7B3-077B-270A-2F462C479D5E}"/>
              </a:ext>
            </a:extLst>
          </p:cNvPr>
          <p:cNvCxnSpPr>
            <a:cxnSpLocks/>
          </p:cNvCxnSpPr>
          <p:nvPr/>
        </p:nvCxnSpPr>
        <p:spPr>
          <a:xfrm>
            <a:off x="2826327" y="5904089"/>
            <a:ext cx="2231095" cy="3499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04183A-30F3-6BE3-E791-79465B6DC25D}"/>
              </a:ext>
            </a:extLst>
          </p:cNvPr>
          <p:cNvCxnSpPr>
            <a:cxnSpLocks/>
          </p:cNvCxnSpPr>
          <p:nvPr/>
        </p:nvCxnSpPr>
        <p:spPr>
          <a:xfrm flipV="1">
            <a:off x="5550075" y="5040613"/>
            <a:ext cx="1358725" cy="102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66045A-1E5A-608B-55DA-2EE808FAC604}"/>
              </a:ext>
            </a:extLst>
          </p:cNvPr>
          <p:cNvCxnSpPr>
            <a:cxnSpLocks/>
          </p:cNvCxnSpPr>
          <p:nvPr/>
        </p:nvCxnSpPr>
        <p:spPr>
          <a:xfrm>
            <a:off x="6893453" y="5101900"/>
            <a:ext cx="1563155" cy="1071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8B7561-406D-4E43-D736-F26EDA49339F}"/>
              </a:ext>
            </a:extLst>
          </p:cNvPr>
          <p:cNvCxnSpPr>
            <a:cxnSpLocks/>
          </p:cNvCxnSpPr>
          <p:nvPr/>
        </p:nvCxnSpPr>
        <p:spPr>
          <a:xfrm flipV="1">
            <a:off x="8678104" y="5786664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6038F28-EDF1-E91A-8727-A48F3ABE7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812" y="5040613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2CF384-C424-B348-7760-D64D0C0D8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943" y="4482205"/>
            <a:ext cx="1289857" cy="19992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A96E4E-ED24-1C4F-3A25-451B92750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1879" y="4633740"/>
            <a:ext cx="1526396" cy="18477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5148CC-61AF-5697-B2BC-599A537B1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947" y="3995594"/>
            <a:ext cx="1326312" cy="1492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9D98DB-AF8D-686B-5B9B-93EB9BFC6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082" y="4919466"/>
            <a:ext cx="1326312" cy="149210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BFCA08-47FB-9928-C3E4-95A1FCC7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819331" y="5448566"/>
            <a:ext cx="1314035" cy="13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1F7B60-70E8-C224-ADF7-514A85732785}"/>
              </a:ext>
            </a:extLst>
          </p:cNvPr>
          <p:cNvSpPr txBox="1"/>
          <p:nvPr/>
        </p:nvSpPr>
        <p:spPr>
          <a:xfrm>
            <a:off x="2560293" y="4502982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 website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F5644E5-0279-F7FF-9233-3C0E0FA93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67" y="3322857"/>
            <a:ext cx="1711255" cy="114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C56072-0C24-39E3-3237-5304517C52E0}"/>
              </a:ext>
            </a:extLst>
          </p:cNvPr>
          <p:cNvSpPr txBox="1"/>
          <p:nvPr/>
        </p:nvSpPr>
        <p:spPr>
          <a:xfrm>
            <a:off x="3246544" y="3432323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?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55E13AD7-9B46-572D-D65E-BCFEDFCF5EA5}"/>
              </a:ext>
            </a:extLst>
          </p:cNvPr>
          <p:cNvSpPr/>
          <p:nvPr/>
        </p:nvSpPr>
        <p:spPr>
          <a:xfrm>
            <a:off x="7206397" y="1481582"/>
            <a:ext cx="5259771" cy="1629627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rgbClr val="9411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Problem</a:t>
            </a:r>
            <a:r>
              <a:rPr lang="en-US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Need </a:t>
            </a:r>
            <a:r>
              <a:rPr lang="en-US" sz="2400" u="sng" dirty="0"/>
              <a:t>labels</a:t>
            </a:r>
            <a:r>
              <a:rPr lang="en-US" sz="2400" dirty="0"/>
              <a:t> to train ML classifiers for website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Genuine labels are </a:t>
            </a:r>
            <a:r>
              <a:rPr lang="en-US" sz="2400" u="sng" dirty="0"/>
              <a:t>encrypted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31DDBC9-01A1-388A-92BA-B2EEBD6C981D}"/>
              </a:ext>
            </a:extLst>
          </p:cNvPr>
          <p:cNvSpPr/>
          <p:nvPr/>
        </p:nvSpPr>
        <p:spPr>
          <a:xfrm>
            <a:off x="1351432" y="1484612"/>
            <a:ext cx="5565287" cy="1629627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Website fingerprinting attack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Predict website visited by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Requires access to </a:t>
            </a:r>
            <a:r>
              <a:rPr lang="en-US" sz="2400" u="sng" dirty="0"/>
              <a:t>entry side only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11EC9316-2B31-EB62-EE94-3B6C15D22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686" y="5755164"/>
            <a:ext cx="332637" cy="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4162B6-0EF2-13FC-73F3-F1DC3948E00A}"/>
              </a:ext>
            </a:extLst>
          </p:cNvPr>
          <p:cNvCxnSpPr>
            <a:cxnSpLocks/>
          </p:cNvCxnSpPr>
          <p:nvPr/>
        </p:nvCxnSpPr>
        <p:spPr>
          <a:xfrm flipH="1">
            <a:off x="3099463" y="6045545"/>
            <a:ext cx="166319" cy="6629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7EBAF7-F466-1397-380E-8C7E25BC0A41}"/>
              </a:ext>
            </a:extLst>
          </p:cNvPr>
          <p:cNvSpPr txBox="1"/>
          <p:nvPr/>
        </p:nvSpPr>
        <p:spPr>
          <a:xfrm>
            <a:off x="2108832" y="6720936"/>
            <a:ext cx="19118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Encrypted by Tor</a:t>
            </a:r>
          </a:p>
        </p:txBody>
      </p:sp>
    </p:spTree>
    <p:extLst>
      <p:ext uri="{BB962C8B-B14F-4D97-AF65-F5344CB8AC3E}">
        <p14:creationId xmlns:p14="http://schemas.microsoft.com/office/powerpoint/2010/main" val="3177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B089A-9D5E-CB96-83A4-872199A03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8A4D3-06E6-210D-EEB2-814D45B1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61E80-8F7D-2DE3-29AF-2B647F8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Fingerprinting Threat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13C09-268C-C4EA-AC3B-BC5AF1B1B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53" y="3864714"/>
            <a:ext cx="5837628" cy="3267606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7EFC82B-5F10-C856-4D33-84E3D3C1B6FC}"/>
              </a:ext>
            </a:extLst>
          </p:cNvPr>
          <p:cNvSpPr/>
          <p:nvPr/>
        </p:nvSpPr>
        <p:spPr>
          <a:xfrm>
            <a:off x="234658" y="1594925"/>
            <a:ext cx="4447212" cy="1309728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Step 1: gather data &amp; labels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Use automated browser (selenium) to crawl websites</a:t>
            </a:r>
            <a:endParaRPr lang="en-US" sz="2000" u="sng" dirty="0"/>
          </a:p>
        </p:txBody>
      </p:sp>
      <p:pic>
        <p:nvPicPr>
          <p:cNvPr id="13" name="Content Placeholder 3" descr="evil.png">
            <a:extLst>
              <a:ext uri="{FF2B5EF4-FFF2-40B4-BE49-F238E27FC236}">
                <a16:creationId xmlns:a16="http://schemas.microsoft.com/office/drawing/2014/main" id="{65D62A3E-DF5A-9144-EC37-20D20104C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5914230" y="1383824"/>
            <a:ext cx="752492" cy="930064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F7199B5-DA57-3BA9-C232-BD20F0086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44" y="2436947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5B330C-F3B9-8BA9-01F1-0B947AE24309}"/>
              </a:ext>
            </a:extLst>
          </p:cNvPr>
          <p:cNvCxnSpPr>
            <a:cxnSpLocks/>
          </p:cNvCxnSpPr>
          <p:nvPr/>
        </p:nvCxnSpPr>
        <p:spPr>
          <a:xfrm flipV="1">
            <a:off x="10699068" y="4666338"/>
            <a:ext cx="1513382" cy="1391835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B03B93-CAAB-BDE8-9033-6822F1F17162}"/>
              </a:ext>
            </a:extLst>
          </p:cNvPr>
          <p:cNvCxnSpPr>
            <a:cxnSpLocks/>
          </p:cNvCxnSpPr>
          <p:nvPr/>
        </p:nvCxnSpPr>
        <p:spPr>
          <a:xfrm flipV="1">
            <a:off x="9468862" y="6215025"/>
            <a:ext cx="963743" cy="449327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224A17-543E-F22E-93D0-400292B180A2}"/>
              </a:ext>
            </a:extLst>
          </p:cNvPr>
          <p:cNvCxnSpPr>
            <a:cxnSpLocks/>
          </p:cNvCxnSpPr>
          <p:nvPr/>
        </p:nvCxnSpPr>
        <p:spPr>
          <a:xfrm>
            <a:off x="7778384" y="4981518"/>
            <a:ext cx="1137108" cy="1440870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92236E-1726-8E5B-7ABF-E51B2BB7F976}"/>
              </a:ext>
            </a:extLst>
          </p:cNvPr>
          <p:cNvCxnSpPr>
            <a:cxnSpLocks/>
          </p:cNvCxnSpPr>
          <p:nvPr/>
        </p:nvCxnSpPr>
        <p:spPr>
          <a:xfrm>
            <a:off x="6826019" y="2564076"/>
            <a:ext cx="446393" cy="2221313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986ABC9-975F-3388-5C12-A563FFEA5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982" y="3628896"/>
            <a:ext cx="1326312" cy="14921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5B7CF60-323F-E8CD-6062-BF80B4EAA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761" y="5388065"/>
            <a:ext cx="1326312" cy="1492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9D98DB-AF8D-686B-5B9B-93EB9BFC6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046" y="4860371"/>
            <a:ext cx="1326312" cy="1492102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A374B49-3E69-27B5-0340-04FB488C2F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94874" y="2191099"/>
            <a:ext cx="712550" cy="404294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97878A5F-29C5-75FB-FABB-DB5F1DD1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50" y="1761969"/>
            <a:ext cx="821549" cy="85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4B6B5DF-12A2-5778-8253-08CEF57B6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2894" y="3756485"/>
            <a:ext cx="1270502" cy="1537976"/>
          </a:xfrm>
          <a:prstGeom prst="rect">
            <a:avLst/>
          </a:prstGeom>
        </p:spPr>
      </p:pic>
      <p:sp>
        <p:nvSpPr>
          <p:cNvPr id="8192" name="TextBox 8191">
            <a:extLst>
              <a:ext uri="{FF2B5EF4-FFF2-40B4-BE49-F238E27FC236}">
                <a16:creationId xmlns:a16="http://schemas.microsoft.com/office/drawing/2014/main" id="{EC345152-9027-1D84-2A62-119A347FC1D8}"/>
              </a:ext>
            </a:extLst>
          </p:cNvPr>
          <p:cNvSpPr txBox="1"/>
          <p:nvPr/>
        </p:nvSpPr>
        <p:spPr>
          <a:xfrm>
            <a:off x="6868747" y="2550126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xyz.com</a:t>
            </a:r>
            <a:endParaRPr lang="en-US" sz="2000" dirty="0"/>
          </a:p>
        </p:txBody>
      </p:sp>
      <p:sp>
        <p:nvSpPr>
          <p:cNvPr id="8193" name="TextBox 8192">
            <a:extLst>
              <a:ext uri="{FF2B5EF4-FFF2-40B4-BE49-F238E27FC236}">
                <a16:creationId xmlns:a16="http://schemas.microsoft.com/office/drawing/2014/main" id="{2B28CCB8-6A02-71D6-6F3A-FFB3839D2E43}"/>
              </a:ext>
            </a:extLst>
          </p:cNvPr>
          <p:cNvSpPr txBox="1"/>
          <p:nvPr/>
        </p:nvSpPr>
        <p:spPr>
          <a:xfrm>
            <a:off x="12070414" y="3854219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xyz.com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621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3" descr="evil.png">
            <a:extLst>
              <a:ext uri="{FF2B5EF4-FFF2-40B4-BE49-F238E27FC236}">
                <a16:creationId xmlns:a16="http://schemas.microsoft.com/office/drawing/2014/main" id="{F87B94F5-94C9-6E9E-B4DE-057267022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4759136" y="2942749"/>
            <a:ext cx="752492" cy="9300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B089A-9D5E-CB96-83A4-872199A03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8A4D3-06E6-210D-EEB2-814D45B1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61E80-8F7D-2DE3-29AF-2B647F8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Fingerprinting Threat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13C09-268C-C4EA-AC3B-BC5AF1B1B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53" y="3864714"/>
            <a:ext cx="5837628" cy="3267606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7EFC82B-5F10-C856-4D33-84E3D3C1B6FC}"/>
              </a:ext>
            </a:extLst>
          </p:cNvPr>
          <p:cNvSpPr/>
          <p:nvPr/>
        </p:nvSpPr>
        <p:spPr>
          <a:xfrm>
            <a:off x="234658" y="1594925"/>
            <a:ext cx="4447212" cy="1309728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Step 1: gather data &amp; labels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Use automated browser (selenium) to crawl websites</a:t>
            </a:r>
            <a:endParaRPr lang="en-US" sz="2000" u="sng" dirty="0"/>
          </a:p>
        </p:txBody>
      </p:sp>
      <p:pic>
        <p:nvPicPr>
          <p:cNvPr id="13" name="Content Placeholder 3" descr="evil.png">
            <a:extLst>
              <a:ext uri="{FF2B5EF4-FFF2-40B4-BE49-F238E27FC236}">
                <a16:creationId xmlns:a16="http://schemas.microsoft.com/office/drawing/2014/main" id="{65D62A3E-DF5A-9144-EC37-20D20104C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5914230" y="1383824"/>
            <a:ext cx="752492" cy="930064"/>
          </a:xfrm>
          <a:prstGeom prst="rect">
            <a:avLst/>
          </a:prstGeom>
        </p:spPr>
      </p:pic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CDA1DD8D-C8D1-10CD-8C7D-868E7940055F}"/>
              </a:ext>
            </a:extLst>
          </p:cNvPr>
          <p:cNvSpPr/>
          <p:nvPr/>
        </p:nvSpPr>
        <p:spPr>
          <a:xfrm>
            <a:off x="234658" y="3756485"/>
            <a:ext cx="3741456" cy="109363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Step 2: train ML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collected data &amp; labels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957402C-1052-E0FF-571B-053265993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995" y="4370177"/>
            <a:ext cx="914400" cy="8001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C30944-034D-2ADA-2C20-8F9D9354D44F}"/>
              </a:ext>
            </a:extLst>
          </p:cNvPr>
          <p:cNvCxnSpPr>
            <a:cxnSpLocks/>
          </p:cNvCxnSpPr>
          <p:nvPr/>
        </p:nvCxnSpPr>
        <p:spPr>
          <a:xfrm>
            <a:off x="5783044" y="2520176"/>
            <a:ext cx="0" cy="1854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>
            <a:extLst>
              <a:ext uri="{FF2B5EF4-FFF2-40B4-BE49-F238E27FC236}">
                <a16:creationId xmlns:a16="http://schemas.microsoft.com/office/drawing/2014/main" id="{6F7199B5-DA57-3BA9-C232-BD20F0086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44" y="2436947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A55A7167-B50B-BC26-B975-91B861AAA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03" y="3521693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29973B8-EEF3-E3AF-2716-7FE95969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082" y="3521693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5B330C-F3B9-8BA9-01F1-0B947AE24309}"/>
              </a:ext>
            </a:extLst>
          </p:cNvPr>
          <p:cNvCxnSpPr>
            <a:cxnSpLocks/>
          </p:cNvCxnSpPr>
          <p:nvPr/>
        </p:nvCxnSpPr>
        <p:spPr>
          <a:xfrm flipV="1">
            <a:off x="10699068" y="4666338"/>
            <a:ext cx="1513382" cy="1391835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B03B93-CAAB-BDE8-9033-6822F1F17162}"/>
              </a:ext>
            </a:extLst>
          </p:cNvPr>
          <p:cNvCxnSpPr>
            <a:cxnSpLocks/>
          </p:cNvCxnSpPr>
          <p:nvPr/>
        </p:nvCxnSpPr>
        <p:spPr>
          <a:xfrm flipV="1">
            <a:off x="9468862" y="6215025"/>
            <a:ext cx="963743" cy="449327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224A17-543E-F22E-93D0-400292B180A2}"/>
              </a:ext>
            </a:extLst>
          </p:cNvPr>
          <p:cNvCxnSpPr>
            <a:cxnSpLocks/>
          </p:cNvCxnSpPr>
          <p:nvPr/>
        </p:nvCxnSpPr>
        <p:spPr>
          <a:xfrm>
            <a:off x="7778384" y="4981518"/>
            <a:ext cx="1137108" cy="1440870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92236E-1726-8E5B-7ABF-E51B2BB7F976}"/>
              </a:ext>
            </a:extLst>
          </p:cNvPr>
          <p:cNvCxnSpPr>
            <a:cxnSpLocks/>
          </p:cNvCxnSpPr>
          <p:nvPr/>
        </p:nvCxnSpPr>
        <p:spPr>
          <a:xfrm>
            <a:off x="6826019" y="2564076"/>
            <a:ext cx="446393" cy="2221313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986ABC9-975F-3388-5C12-A563FFEA5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8982" y="3628896"/>
            <a:ext cx="1326312" cy="14921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5B7CF60-323F-E8CD-6062-BF80B4EAA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761" y="5388065"/>
            <a:ext cx="1326312" cy="1492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9D98DB-AF8D-686B-5B9B-93EB9BFC6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6046" y="4860371"/>
            <a:ext cx="1326312" cy="1492102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A374B49-3E69-27B5-0340-04FB488C2F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94874" y="2191099"/>
            <a:ext cx="712550" cy="404294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97878A5F-29C5-75FB-FABB-DB5F1DD1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50" y="1761969"/>
            <a:ext cx="821549" cy="85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4B6B5DF-12A2-5778-8253-08CEF57B6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12894" y="3756485"/>
            <a:ext cx="1270502" cy="1537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DB46B-AF97-E732-AB15-82D2FEAB68C5}"/>
              </a:ext>
            </a:extLst>
          </p:cNvPr>
          <p:cNvSpPr txBox="1"/>
          <p:nvPr/>
        </p:nvSpPr>
        <p:spPr>
          <a:xfrm>
            <a:off x="6868747" y="2550126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xyz.com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EC8D6-DA86-15B7-39D3-8D2F9A46EB26}"/>
              </a:ext>
            </a:extLst>
          </p:cNvPr>
          <p:cNvSpPr txBox="1"/>
          <p:nvPr/>
        </p:nvSpPr>
        <p:spPr>
          <a:xfrm>
            <a:off x="12070414" y="3854219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xyz.com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788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3" descr="evil.png">
            <a:extLst>
              <a:ext uri="{FF2B5EF4-FFF2-40B4-BE49-F238E27FC236}">
                <a16:creationId xmlns:a16="http://schemas.microsoft.com/office/drawing/2014/main" id="{F87B94F5-94C9-6E9E-B4DE-057267022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4759136" y="2942749"/>
            <a:ext cx="752492" cy="9300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B089A-9D5E-CB96-83A4-872199A03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8A4D3-06E6-210D-EEB2-814D45B1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61E80-8F7D-2DE3-29AF-2B647F8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Fingerprinting Threat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13C09-268C-C4EA-AC3B-BC5AF1B1B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53" y="3864714"/>
            <a:ext cx="5837628" cy="3267606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7EFC82B-5F10-C856-4D33-84E3D3C1B6FC}"/>
              </a:ext>
            </a:extLst>
          </p:cNvPr>
          <p:cNvSpPr/>
          <p:nvPr/>
        </p:nvSpPr>
        <p:spPr>
          <a:xfrm>
            <a:off x="234658" y="1594925"/>
            <a:ext cx="4447212" cy="1309728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Step 1: gather data &amp; labels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Use automated browser (selenium) to crawl websites</a:t>
            </a:r>
            <a:endParaRPr lang="en-US" sz="2000" u="sng" dirty="0"/>
          </a:p>
        </p:txBody>
      </p:sp>
      <p:pic>
        <p:nvPicPr>
          <p:cNvPr id="13" name="Content Placeholder 3" descr="evil.png">
            <a:extLst>
              <a:ext uri="{FF2B5EF4-FFF2-40B4-BE49-F238E27FC236}">
                <a16:creationId xmlns:a16="http://schemas.microsoft.com/office/drawing/2014/main" id="{65D62A3E-DF5A-9144-EC37-20D20104C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5914230" y="1383824"/>
            <a:ext cx="752492" cy="930064"/>
          </a:xfrm>
          <a:prstGeom prst="rect">
            <a:avLst/>
          </a:prstGeom>
        </p:spPr>
      </p:pic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CDA1DD8D-C8D1-10CD-8C7D-868E7940055F}"/>
              </a:ext>
            </a:extLst>
          </p:cNvPr>
          <p:cNvSpPr/>
          <p:nvPr/>
        </p:nvSpPr>
        <p:spPr>
          <a:xfrm>
            <a:off x="234658" y="3756485"/>
            <a:ext cx="3741456" cy="109363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Step 2: train ML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collected data &amp; labels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957402C-1052-E0FF-571B-053265993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995" y="4370177"/>
            <a:ext cx="914400" cy="8001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C30944-034D-2ADA-2C20-8F9D9354D44F}"/>
              </a:ext>
            </a:extLst>
          </p:cNvPr>
          <p:cNvCxnSpPr>
            <a:cxnSpLocks/>
          </p:cNvCxnSpPr>
          <p:nvPr/>
        </p:nvCxnSpPr>
        <p:spPr>
          <a:xfrm>
            <a:off x="5783044" y="2520176"/>
            <a:ext cx="0" cy="1854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>
            <a:extLst>
              <a:ext uri="{FF2B5EF4-FFF2-40B4-BE49-F238E27FC236}">
                <a16:creationId xmlns:a16="http://schemas.microsoft.com/office/drawing/2014/main" id="{6F7199B5-DA57-3BA9-C232-BD20F0086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44" y="2436947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A55A7167-B50B-BC26-B975-91B861AAA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03" y="3521693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29973B8-EEF3-E3AF-2716-7FE95969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082" y="3521693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5B330C-F3B9-8BA9-01F1-0B947AE24309}"/>
              </a:ext>
            </a:extLst>
          </p:cNvPr>
          <p:cNvCxnSpPr>
            <a:cxnSpLocks/>
          </p:cNvCxnSpPr>
          <p:nvPr/>
        </p:nvCxnSpPr>
        <p:spPr>
          <a:xfrm flipV="1">
            <a:off x="10699068" y="4666338"/>
            <a:ext cx="1513382" cy="1391835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B03B93-CAAB-BDE8-9033-6822F1F17162}"/>
              </a:ext>
            </a:extLst>
          </p:cNvPr>
          <p:cNvCxnSpPr>
            <a:cxnSpLocks/>
          </p:cNvCxnSpPr>
          <p:nvPr/>
        </p:nvCxnSpPr>
        <p:spPr>
          <a:xfrm flipV="1">
            <a:off x="9468862" y="6215025"/>
            <a:ext cx="963743" cy="449327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224A17-543E-F22E-93D0-400292B180A2}"/>
              </a:ext>
            </a:extLst>
          </p:cNvPr>
          <p:cNvCxnSpPr>
            <a:cxnSpLocks/>
          </p:cNvCxnSpPr>
          <p:nvPr/>
        </p:nvCxnSpPr>
        <p:spPr>
          <a:xfrm>
            <a:off x="7778384" y="4981518"/>
            <a:ext cx="1137108" cy="1440870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92236E-1726-8E5B-7ABF-E51B2BB7F976}"/>
              </a:ext>
            </a:extLst>
          </p:cNvPr>
          <p:cNvCxnSpPr>
            <a:cxnSpLocks/>
          </p:cNvCxnSpPr>
          <p:nvPr/>
        </p:nvCxnSpPr>
        <p:spPr>
          <a:xfrm>
            <a:off x="6826019" y="2564076"/>
            <a:ext cx="446393" cy="2221313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986ABC9-975F-3388-5C12-A563FFEA5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8982" y="3628896"/>
            <a:ext cx="1326312" cy="14921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5B7CF60-323F-E8CD-6062-BF80B4EAA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761" y="5388065"/>
            <a:ext cx="1326312" cy="1492102"/>
          </a:xfrm>
          <a:prstGeom prst="rect">
            <a:avLst/>
          </a:prstGeom>
        </p:spPr>
      </p:pic>
      <p:pic>
        <p:nvPicPr>
          <p:cNvPr id="41" name="Content Placeholder 3" descr="evil.png">
            <a:extLst>
              <a:ext uri="{FF2B5EF4-FFF2-40B4-BE49-F238E27FC236}">
                <a16:creationId xmlns:a16="http://schemas.microsoft.com/office/drawing/2014/main" id="{04138CC6-74FD-9FD4-EE3B-9D84CF547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6041152" y="5764501"/>
            <a:ext cx="752492" cy="93006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D9B474-413E-CAA8-8652-F208244053A3}"/>
              </a:ext>
            </a:extLst>
          </p:cNvPr>
          <p:cNvCxnSpPr>
            <a:cxnSpLocks/>
          </p:cNvCxnSpPr>
          <p:nvPr/>
        </p:nvCxnSpPr>
        <p:spPr>
          <a:xfrm flipV="1">
            <a:off x="5124373" y="6204314"/>
            <a:ext cx="2114685" cy="686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1CD51A-E721-7E9A-6F05-6B9A304CE867}"/>
              </a:ext>
            </a:extLst>
          </p:cNvPr>
          <p:cNvCxnSpPr>
            <a:cxnSpLocks/>
          </p:cNvCxnSpPr>
          <p:nvPr/>
        </p:nvCxnSpPr>
        <p:spPr>
          <a:xfrm flipV="1">
            <a:off x="7399628" y="5104044"/>
            <a:ext cx="1358725" cy="102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455521-156A-3D87-5D1B-657FFB34B3E5}"/>
              </a:ext>
            </a:extLst>
          </p:cNvPr>
          <p:cNvCxnSpPr>
            <a:cxnSpLocks/>
          </p:cNvCxnSpPr>
          <p:nvPr/>
        </p:nvCxnSpPr>
        <p:spPr>
          <a:xfrm>
            <a:off x="8773601" y="4962670"/>
            <a:ext cx="1563155" cy="1071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F17006-BB68-43FF-5E42-F8517FD2F757}"/>
              </a:ext>
            </a:extLst>
          </p:cNvPr>
          <p:cNvCxnSpPr>
            <a:cxnSpLocks/>
          </p:cNvCxnSpPr>
          <p:nvPr/>
        </p:nvCxnSpPr>
        <p:spPr>
          <a:xfrm flipV="1">
            <a:off x="10533622" y="5929365"/>
            <a:ext cx="2060774" cy="2749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6038F28-EDF1-E91A-8727-A48F3ABE7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7776" y="4981518"/>
            <a:ext cx="1326312" cy="14921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5148CC-61AF-5697-B2BC-599A537B1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1911" y="3936499"/>
            <a:ext cx="1326312" cy="1492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9D98DB-AF8D-686B-5B9B-93EB9BFC6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6046" y="4860371"/>
            <a:ext cx="1326312" cy="1492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A96E4E-ED24-1C4F-3A25-451B92750C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0949" y="5529396"/>
            <a:ext cx="1270502" cy="15379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4376265-8F85-9A11-5B94-9AB454685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9904" y="5428601"/>
            <a:ext cx="1019558" cy="1580314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AF449C7B-97B1-9005-C4F1-C7CCBC5C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5379187" y="5641367"/>
            <a:ext cx="1314035" cy="13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5BE2CCFD-72EE-CED5-89FF-41531E8DB389}"/>
              </a:ext>
            </a:extLst>
          </p:cNvPr>
          <p:cNvSpPr/>
          <p:nvPr/>
        </p:nvSpPr>
        <p:spPr>
          <a:xfrm>
            <a:off x="234658" y="5701953"/>
            <a:ext cx="4360319" cy="109363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Step 3: deploy against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ML model to predict website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A374B49-3E69-27B5-0340-04FB488C2F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94874" y="2191099"/>
            <a:ext cx="712550" cy="404294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97878A5F-29C5-75FB-FABB-DB5F1DD1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50" y="1761969"/>
            <a:ext cx="821549" cy="85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BE0AA1C-F5D7-BC80-5D41-F69111BE851C}"/>
              </a:ext>
            </a:extLst>
          </p:cNvPr>
          <p:cNvSpPr txBox="1"/>
          <p:nvPr/>
        </p:nvSpPr>
        <p:spPr>
          <a:xfrm>
            <a:off x="12070414" y="565538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endParaRPr 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AB57A5-01DC-B2DA-7A0B-9B5CEAE1F71C}"/>
              </a:ext>
            </a:extLst>
          </p:cNvPr>
          <p:cNvSpPr txBox="1"/>
          <p:nvPr/>
        </p:nvSpPr>
        <p:spPr>
          <a:xfrm>
            <a:off x="5309381" y="5025706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?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4B6B5DF-12A2-5778-8253-08CEF57B6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12894" y="3756485"/>
            <a:ext cx="1270502" cy="153797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EB02A85-8659-6588-2AAE-67759DEB6DCF}"/>
              </a:ext>
            </a:extLst>
          </p:cNvPr>
          <p:cNvSpPr txBox="1"/>
          <p:nvPr/>
        </p:nvSpPr>
        <p:spPr>
          <a:xfrm>
            <a:off x="12070414" y="3854219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xyz.com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801D0-2894-F2B3-CE72-AF382ACE8713}"/>
              </a:ext>
            </a:extLst>
          </p:cNvPr>
          <p:cNvSpPr txBox="1"/>
          <p:nvPr/>
        </p:nvSpPr>
        <p:spPr>
          <a:xfrm>
            <a:off x="6868747" y="2550126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xyz.com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77F18-01EE-2E30-992D-B4CA2878871E}"/>
              </a:ext>
            </a:extLst>
          </p:cNvPr>
          <p:cNvSpPr txBox="1"/>
          <p:nvPr/>
        </p:nvSpPr>
        <p:spPr>
          <a:xfrm>
            <a:off x="3979464" y="4547548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endParaRPr lang="en-US" sz="2000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71559DE-560A-F2E6-5293-F281087988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79616" y="5057915"/>
            <a:ext cx="1354818" cy="779440"/>
          </a:xfrm>
          <a:prstGeom prst="bentConnector3">
            <a:avLst>
              <a:gd name="adj1" fmla="val 99385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59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3" descr="evil.png">
            <a:extLst>
              <a:ext uri="{FF2B5EF4-FFF2-40B4-BE49-F238E27FC236}">
                <a16:creationId xmlns:a16="http://schemas.microsoft.com/office/drawing/2014/main" id="{F87B94F5-94C9-6E9E-B4DE-057267022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4759136" y="2942749"/>
            <a:ext cx="752492" cy="9300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B089A-9D5E-CB96-83A4-872199A03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8A4D3-06E6-210D-EEB2-814D45B1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61E80-8F7D-2DE3-29AF-2B647F8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Criticisms of Website Fingerprinting Threat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13C09-268C-C4EA-AC3B-BC5AF1B1B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53" y="3864714"/>
            <a:ext cx="5837628" cy="3267606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7EFC82B-5F10-C856-4D33-84E3D3C1B6FC}"/>
              </a:ext>
            </a:extLst>
          </p:cNvPr>
          <p:cNvSpPr/>
          <p:nvPr/>
        </p:nvSpPr>
        <p:spPr>
          <a:xfrm>
            <a:off x="234658" y="1594925"/>
            <a:ext cx="4447212" cy="1309728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Step 1: gather data &amp; labels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Use automated browser (selenium) to crawl websites</a:t>
            </a:r>
            <a:endParaRPr lang="en-US" sz="2000" u="sng" dirty="0"/>
          </a:p>
        </p:txBody>
      </p:sp>
      <p:pic>
        <p:nvPicPr>
          <p:cNvPr id="13" name="Content Placeholder 3" descr="evil.png">
            <a:extLst>
              <a:ext uri="{FF2B5EF4-FFF2-40B4-BE49-F238E27FC236}">
                <a16:creationId xmlns:a16="http://schemas.microsoft.com/office/drawing/2014/main" id="{65D62A3E-DF5A-9144-EC37-20D20104C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5914230" y="1383824"/>
            <a:ext cx="752492" cy="930064"/>
          </a:xfrm>
          <a:prstGeom prst="rect">
            <a:avLst/>
          </a:prstGeom>
        </p:spPr>
      </p:pic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CDA1DD8D-C8D1-10CD-8C7D-868E7940055F}"/>
              </a:ext>
            </a:extLst>
          </p:cNvPr>
          <p:cNvSpPr/>
          <p:nvPr/>
        </p:nvSpPr>
        <p:spPr>
          <a:xfrm>
            <a:off x="234658" y="3756485"/>
            <a:ext cx="3741456" cy="109363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Step 2: train ML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collected data &amp; labels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957402C-1052-E0FF-571B-053265993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995" y="4370177"/>
            <a:ext cx="914400" cy="8001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C30944-034D-2ADA-2C20-8F9D9354D44F}"/>
              </a:ext>
            </a:extLst>
          </p:cNvPr>
          <p:cNvCxnSpPr>
            <a:cxnSpLocks/>
          </p:cNvCxnSpPr>
          <p:nvPr/>
        </p:nvCxnSpPr>
        <p:spPr>
          <a:xfrm>
            <a:off x="5783044" y="2520176"/>
            <a:ext cx="0" cy="1854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>
            <a:extLst>
              <a:ext uri="{FF2B5EF4-FFF2-40B4-BE49-F238E27FC236}">
                <a16:creationId xmlns:a16="http://schemas.microsoft.com/office/drawing/2014/main" id="{6F7199B5-DA57-3BA9-C232-BD20F0086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44" y="2436947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A55A7167-B50B-BC26-B975-91B861AAA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03" y="3521693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29973B8-EEF3-E3AF-2716-7FE95969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082" y="3521693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5B330C-F3B9-8BA9-01F1-0B947AE24309}"/>
              </a:ext>
            </a:extLst>
          </p:cNvPr>
          <p:cNvCxnSpPr>
            <a:cxnSpLocks/>
          </p:cNvCxnSpPr>
          <p:nvPr/>
        </p:nvCxnSpPr>
        <p:spPr>
          <a:xfrm flipV="1">
            <a:off x="10699068" y="4666338"/>
            <a:ext cx="1513382" cy="1391835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B03B93-CAAB-BDE8-9033-6822F1F17162}"/>
              </a:ext>
            </a:extLst>
          </p:cNvPr>
          <p:cNvCxnSpPr>
            <a:cxnSpLocks/>
          </p:cNvCxnSpPr>
          <p:nvPr/>
        </p:nvCxnSpPr>
        <p:spPr>
          <a:xfrm flipV="1">
            <a:off x="9468862" y="6215025"/>
            <a:ext cx="963743" cy="449327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224A17-543E-F22E-93D0-400292B180A2}"/>
              </a:ext>
            </a:extLst>
          </p:cNvPr>
          <p:cNvCxnSpPr>
            <a:cxnSpLocks/>
          </p:cNvCxnSpPr>
          <p:nvPr/>
        </p:nvCxnSpPr>
        <p:spPr>
          <a:xfrm>
            <a:off x="7778384" y="4981518"/>
            <a:ext cx="1137108" cy="1440870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92236E-1726-8E5B-7ABF-E51B2BB7F976}"/>
              </a:ext>
            </a:extLst>
          </p:cNvPr>
          <p:cNvCxnSpPr>
            <a:cxnSpLocks/>
          </p:cNvCxnSpPr>
          <p:nvPr/>
        </p:nvCxnSpPr>
        <p:spPr>
          <a:xfrm>
            <a:off x="6826019" y="2564076"/>
            <a:ext cx="446393" cy="2221313"/>
          </a:xfrm>
          <a:prstGeom prst="line">
            <a:avLst/>
          </a:prstGeom>
          <a:ln w="76200">
            <a:solidFill>
              <a:srgbClr val="94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986ABC9-975F-3388-5C12-A563FFEA5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8982" y="3628896"/>
            <a:ext cx="1326312" cy="14921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5B7CF60-323F-E8CD-6062-BF80B4EAA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761" y="5388065"/>
            <a:ext cx="1326312" cy="1492102"/>
          </a:xfrm>
          <a:prstGeom prst="rect">
            <a:avLst/>
          </a:prstGeom>
        </p:spPr>
      </p:pic>
      <p:pic>
        <p:nvPicPr>
          <p:cNvPr id="41" name="Content Placeholder 3" descr="evil.png">
            <a:extLst>
              <a:ext uri="{FF2B5EF4-FFF2-40B4-BE49-F238E27FC236}">
                <a16:creationId xmlns:a16="http://schemas.microsoft.com/office/drawing/2014/main" id="{04138CC6-74FD-9FD4-EE3B-9D84CF547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6041152" y="5764501"/>
            <a:ext cx="752492" cy="93006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D9B474-413E-CAA8-8652-F208244053A3}"/>
              </a:ext>
            </a:extLst>
          </p:cNvPr>
          <p:cNvCxnSpPr>
            <a:cxnSpLocks/>
          </p:cNvCxnSpPr>
          <p:nvPr/>
        </p:nvCxnSpPr>
        <p:spPr>
          <a:xfrm flipV="1">
            <a:off x="5124373" y="6204314"/>
            <a:ext cx="2114685" cy="686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1CD51A-E721-7E9A-6F05-6B9A304CE867}"/>
              </a:ext>
            </a:extLst>
          </p:cNvPr>
          <p:cNvCxnSpPr>
            <a:cxnSpLocks/>
          </p:cNvCxnSpPr>
          <p:nvPr/>
        </p:nvCxnSpPr>
        <p:spPr>
          <a:xfrm flipV="1">
            <a:off x="7399628" y="5104044"/>
            <a:ext cx="1358725" cy="102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455521-156A-3D87-5D1B-657FFB34B3E5}"/>
              </a:ext>
            </a:extLst>
          </p:cNvPr>
          <p:cNvCxnSpPr>
            <a:cxnSpLocks/>
          </p:cNvCxnSpPr>
          <p:nvPr/>
        </p:nvCxnSpPr>
        <p:spPr>
          <a:xfrm>
            <a:off x="8773601" y="4962670"/>
            <a:ext cx="1563155" cy="1071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F17006-BB68-43FF-5E42-F8517FD2F757}"/>
              </a:ext>
            </a:extLst>
          </p:cNvPr>
          <p:cNvCxnSpPr>
            <a:cxnSpLocks/>
          </p:cNvCxnSpPr>
          <p:nvPr/>
        </p:nvCxnSpPr>
        <p:spPr>
          <a:xfrm flipV="1">
            <a:off x="10533622" y="5929365"/>
            <a:ext cx="2060774" cy="2749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6038F28-EDF1-E91A-8727-A48F3ABE7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7776" y="4981518"/>
            <a:ext cx="1326312" cy="14921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5148CC-61AF-5697-B2BC-599A537B1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1911" y="3936499"/>
            <a:ext cx="1326312" cy="1492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9D98DB-AF8D-686B-5B9B-93EB9BFC6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6046" y="4860371"/>
            <a:ext cx="1326312" cy="1492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A96E4E-ED24-1C4F-3A25-451B92750C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0949" y="5529396"/>
            <a:ext cx="1270502" cy="15379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4376265-8F85-9A11-5B94-9AB454685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9904" y="5428601"/>
            <a:ext cx="1019558" cy="1580314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AF449C7B-97B1-9005-C4F1-C7CCBC5C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5379187" y="5641367"/>
            <a:ext cx="1314035" cy="13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5BE2CCFD-72EE-CED5-89FF-41531E8DB389}"/>
              </a:ext>
            </a:extLst>
          </p:cNvPr>
          <p:cNvSpPr/>
          <p:nvPr/>
        </p:nvSpPr>
        <p:spPr>
          <a:xfrm>
            <a:off x="234658" y="5701953"/>
            <a:ext cx="4360319" cy="109363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Step 3: deploy against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ML model to predict website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A374B49-3E69-27B5-0340-04FB488C2F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94874" y="2191099"/>
            <a:ext cx="712550" cy="404294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97878A5F-29C5-75FB-FABB-DB5F1DD1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50" y="1761969"/>
            <a:ext cx="821549" cy="85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A7C55A1-5F4E-04A3-EF37-85AC52C501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79616" y="5057915"/>
            <a:ext cx="1354818" cy="779440"/>
          </a:xfrm>
          <a:prstGeom prst="bentConnector3">
            <a:avLst>
              <a:gd name="adj1" fmla="val 99385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5AB57A5-01DC-B2DA-7A0B-9B5CEAE1F71C}"/>
              </a:ext>
            </a:extLst>
          </p:cNvPr>
          <p:cNvSpPr txBox="1"/>
          <p:nvPr/>
        </p:nvSpPr>
        <p:spPr>
          <a:xfrm>
            <a:off x="5309381" y="5025706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09520-9A64-517A-0278-0756971FC21E}"/>
              </a:ext>
            </a:extLst>
          </p:cNvPr>
          <p:cNvSpPr txBox="1"/>
          <p:nvPr/>
        </p:nvSpPr>
        <p:spPr>
          <a:xfrm>
            <a:off x="6868747" y="2550126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xyz.com</a:t>
            </a:r>
            <a:endParaRPr lang="en-US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4B6B5DF-12A2-5778-8253-08CEF57B6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12894" y="3756485"/>
            <a:ext cx="1270502" cy="1537976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DCCB451-C07D-F20A-EB84-1EF6EFDE4D07}"/>
              </a:ext>
            </a:extLst>
          </p:cNvPr>
          <p:cNvSpPr/>
          <p:nvPr/>
        </p:nvSpPr>
        <p:spPr>
          <a:xfrm>
            <a:off x="8002178" y="1465650"/>
            <a:ext cx="5575666" cy="1802317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rgbClr val="9411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Synthetic </a:t>
            </a:r>
            <a:r>
              <a:rPr lang="en-US" sz="2400" dirty="0">
                <a:sym typeface="Wingdings" pitchFamily="2" charset="2"/>
              </a:rPr>
              <a:t> too simple &amp; unrealistic!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browser</a:t>
            </a:r>
            <a:r>
              <a:rPr lang="en-US" sz="2400" dirty="0"/>
              <a:t>: version, config,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behavior</a:t>
            </a:r>
            <a:r>
              <a:rPr lang="en-US" sz="2400" dirty="0"/>
              <a:t>: URL choice, tabs,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world</a:t>
            </a:r>
            <a:r>
              <a:rPr lang="en-US" sz="2400" dirty="0"/>
              <a:t>: static, small, closed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DAA88-50B3-944A-B52C-4DDDE8CF127F}"/>
              </a:ext>
            </a:extLst>
          </p:cNvPr>
          <p:cNvSpPr txBox="1"/>
          <p:nvPr/>
        </p:nvSpPr>
        <p:spPr>
          <a:xfrm>
            <a:off x="12070414" y="565538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3C979-8134-B469-51F6-9BFD10C0C161}"/>
              </a:ext>
            </a:extLst>
          </p:cNvPr>
          <p:cNvSpPr txBox="1"/>
          <p:nvPr/>
        </p:nvSpPr>
        <p:spPr>
          <a:xfrm>
            <a:off x="12070414" y="3854219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xyz.com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ED354D-EDFF-A217-0E48-824C377328D6}"/>
              </a:ext>
            </a:extLst>
          </p:cNvPr>
          <p:cNvSpPr txBox="1"/>
          <p:nvPr/>
        </p:nvSpPr>
        <p:spPr>
          <a:xfrm>
            <a:off x="3979464" y="4547548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cats.com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884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686894-DF01-50CC-64DC-1678CEC51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Evaluating Website Fingerprinting Attacks on Tor in the Real World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E13D9-898C-612D-4240-5EA10571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32575-A3D2-344B-93D1-347B32EC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What is the threat of WF attacks in the </a:t>
            </a:r>
            <a:r>
              <a:rPr lang="en-US" sz="3200" i="1" dirty="0"/>
              <a:t>real</a:t>
            </a:r>
            <a:r>
              <a:rPr lang="en-US" sz="3200" dirty="0"/>
              <a:t> world?</a:t>
            </a:r>
            <a:endParaRPr lang="en-US" sz="3200" u="sng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38B679F-42EF-2D65-2ED7-2F5BB7FC8AD6}"/>
              </a:ext>
            </a:extLst>
          </p:cNvPr>
          <p:cNvSpPr/>
          <p:nvPr/>
        </p:nvSpPr>
        <p:spPr>
          <a:xfrm>
            <a:off x="2437374" y="1767383"/>
            <a:ext cx="3467083" cy="2146956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rgbClr val="9411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Synthetic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Overly </a:t>
            </a:r>
            <a:r>
              <a:rPr lang="en-US" sz="2400" u="sng" dirty="0"/>
              <a:t>simple</a:t>
            </a:r>
            <a:r>
              <a:rPr lang="en-US" sz="2400" dirty="0"/>
              <a:t> and </a:t>
            </a:r>
            <a:r>
              <a:rPr lang="en-US" sz="2400" u="sng" dirty="0"/>
              <a:t>unrealistic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ML accuracy in simple model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566F7ACA-C69A-D087-2979-165261A5D135}"/>
              </a:ext>
            </a:extLst>
          </p:cNvPr>
          <p:cNvSpPr/>
          <p:nvPr/>
        </p:nvSpPr>
        <p:spPr>
          <a:xfrm rot="18900000">
            <a:off x="2465069" y="1172438"/>
            <a:ext cx="3323313" cy="3317737"/>
          </a:xfrm>
          <a:prstGeom prst="plus">
            <a:avLst>
              <a:gd name="adj" fmla="val 485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A338D-C7B4-88D3-2425-FFA834F388F8}"/>
              </a:ext>
            </a:extLst>
          </p:cNvPr>
          <p:cNvSpPr txBox="1"/>
          <p:nvPr/>
        </p:nvSpPr>
        <p:spPr>
          <a:xfrm>
            <a:off x="3085414" y="4067212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Stop using!!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D3EB383-79AA-CB15-796C-0E00C6E2102B}"/>
              </a:ext>
            </a:extLst>
          </p:cNvPr>
          <p:cNvSpPr/>
          <p:nvPr/>
        </p:nvSpPr>
        <p:spPr>
          <a:xfrm>
            <a:off x="7567415" y="1848673"/>
            <a:ext cx="3467083" cy="1766027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Genuine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Consider </a:t>
            </a:r>
            <a:r>
              <a:rPr lang="en-US" sz="2400" u="sng" dirty="0"/>
              <a:t>genuine</a:t>
            </a:r>
            <a:r>
              <a:rPr lang="en-US" sz="2400" dirty="0"/>
              <a:t> data &amp; labels from a Tor exit relay</a:t>
            </a:r>
          </a:p>
        </p:txBody>
      </p:sp>
      <p:pic>
        <p:nvPicPr>
          <p:cNvPr id="19460" name="Picture 4" descr="Rage Meme (936x768), Png Download">
            <a:extLst>
              <a:ext uri="{FF2B5EF4-FFF2-40B4-BE49-F238E27FC236}">
                <a16:creationId xmlns:a16="http://schemas.microsoft.com/office/drawing/2014/main" id="{42C42FC8-562D-D79F-7431-1D273165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738" y="4665733"/>
            <a:ext cx="2616603" cy="21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4A452B-B1CE-372B-A893-DC7064153F1D}"/>
              </a:ext>
            </a:extLst>
          </p:cNvPr>
          <p:cNvSpPr txBox="1"/>
          <p:nvPr/>
        </p:nvSpPr>
        <p:spPr>
          <a:xfrm>
            <a:off x="7728249" y="3790712"/>
            <a:ext cx="314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Our new approach</a:t>
            </a:r>
          </a:p>
        </p:txBody>
      </p:sp>
      <p:pic>
        <p:nvPicPr>
          <p:cNvPr id="19466" name="Picture 10">
            <a:extLst>
              <a:ext uri="{FF2B5EF4-FFF2-40B4-BE49-F238E27FC236}">
                <a16:creationId xmlns:a16="http://schemas.microsoft.com/office/drawing/2014/main" id="{8E56BA67-B098-CF7C-A4EE-8506019CF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660" y="4509862"/>
            <a:ext cx="2321308" cy="232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95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RL PPT">
      <a:dk1>
        <a:sysClr val="windowText" lastClr="000000"/>
      </a:dk1>
      <a:lt1>
        <a:sysClr val="window" lastClr="FFFFFF"/>
      </a:lt1>
      <a:dk2>
        <a:srgbClr val="1B365D"/>
      </a:dk2>
      <a:lt2>
        <a:srgbClr val="FABE07"/>
      </a:lt2>
      <a:accent1>
        <a:srgbClr val="1B365D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S NR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L_PPT_WideScreen_M10_052616" id="{DD9E120A-AE45-4FCF-9AB0-14AD7E4D1ED6}" vid="{40B21B15-B66C-42A3-9B9F-85D271FBB4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21259</TotalTime>
  <Words>2257</Words>
  <Application>Microsoft Macintosh PowerPoint</Application>
  <PresentationFormat>Custom</PresentationFormat>
  <Paragraphs>445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Online Website Fingerprinting: Evaluating Website Fingerprinting Attacks on Tor in the Real World</vt:lpstr>
      <vt:lpstr>How Tor Works</vt:lpstr>
      <vt:lpstr>Deanonymizing Tor Users</vt:lpstr>
      <vt:lpstr>Deanonymizing Tor Users</vt:lpstr>
      <vt:lpstr>Website Fingerprinting Threat Model</vt:lpstr>
      <vt:lpstr>Website Fingerprinting Threat Model</vt:lpstr>
      <vt:lpstr>Website Fingerprinting Threat Model</vt:lpstr>
      <vt:lpstr>Criticisms of Website Fingerprinting Threat Model</vt:lpstr>
      <vt:lpstr>What is the threat of WF attacks in the real world?</vt:lpstr>
      <vt:lpstr>Key Insight: Exits Observe Genuine Data &amp; Labels</vt:lpstr>
      <vt:lpstr>Key Insight: Exits Observe Genuine Data &amp; Labels</vt:lpstr>
      <vt:lpstr>Key Insight: Exits Observe Genuine Data &amp; Labels</vt:lpstr>
      <vt:lpstr>Key Insight: Exits Observe Genuine Data &amp; Labels</vt:lpstr>
      <vt:lpstr>Key Insight: Exits Observe Genuine Data &amp; Labels</vt:lpstr>
      <vt:lpstr>Safe Evaluation using Online Learning</vt:lpstr>
      <vt:lpstr>Safe Evaluation using Online Learning</vt:lpstr>
      <vt:lpstr>Safe Evaluation using Online Learning</vt:lpstr>
      <vt:lpstr>Evaluation</vt:lpstr>
      <vt:lpstr>Evaluation</vt:lpstr>
      <vt:lpstr>Evaluation</vt:lpstr>
      <vt:lpstr>Evaluation</vt:lpstr>
      <vt:lpstr>Genuine vs. Synthetic Data</vt:lpstr>
      <vt:lpstr>Genuine vs. Synthetic Data</vt:lpstr>
      <vt:lpstr>Genuine vs. Synthetic Data</vt:lpstr>
      <vt:lpstr>Training and Testing on Opposite Ends</vt:lpstr>
      <vt:lpstr>Main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Break: A Study of Bandwidth Denial-of-Service Attacks against Tor</dc:title>
  <dc:subject/>
  <dc:creator>Microsoft Office User</dc:creator>
  <cp:keywords/>
  <dc:description/>
  <cp:lastModifiedBy>Microsoft Office User</cp:lastModifiedBy>
  <cp:revision>414</cp:revision>
  <cp:lastPrinted>2015-08-19T18:26:03Z</cp:lastPrinted>
  <dcterms:created xsi:type="dcterms:W3CDTF">2019-08-12T02:39:41Z</dcterms:created>
  <dcterms:modified xsi:type="dcterms:W3CDTF">2022-08-10T17:50:51Z</dcterms:modified>
  <cp:category/>
</cp:coreProperties>
</file>